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61" r:id="rId4"/>
    <p:sldId id="265" r:id="rId5"/>
    <p:sldId id="263" r:id="rId6"/>
    <p:sldId id="258" r:id="rId7"/>
    <p:sldId id="259" r:id="rId8"/>
    <p:sldId id="260" r:id="rId9"/>
    <p:sldId id="262" r:id="rId10"/>
    <p:sldId id="266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773-0CD6-45D6-9F8E-30F85FF7534C}" type="datetimeFigureOut">
              <a:rPr lang="en-GB" smtClean="0"/>
              <a:t>12/09/2015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AFE9-6907-49C7-8D40-74C6C3C1ACC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773-0CD6-45D6-9F8E-30F85FF7534C}" type="datetimeFigureOut">
              <a:rPr lang="en-GB" smtClean="0"/>
              <a:t>12/09/2015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AFE9-6907-49C7-8D40-74C6C3C1AC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773-0CD6-45D6-9F8E-30F85FF7534C}" type="datetimeFigureOut">
              <a:rPr lang="en-GB" smtClean="0"/>
              <a:t>12/09/2015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AFE9-6907-49C7-8D40-74C6C3C1AC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773-0CD6-45D6-9F8E-30F85FF7534C}" type="datetimeFigureOut">
              <a:rPr lang="en-GB" smtClean="0"/>
              <a:t>12/09/2015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AFE9-6907-49C7-8D40-74C6C3C1AC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773-0CD6-45D6-9F8E-30F85FF7534C}" type="datetimeFigureOut">
              <a:rPr lang="en-GB" smtClean="0"/>
              <a:t>12/09/2015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AFE9-6907-49C7-8D40-74C6C3C1ACC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773-0CD6-45D6-9F8E-30F85FF7534C}" type="datetimeFigureOut">
              <a:rPr lang="en-GB" smtClean="0"/>
              <a:t>12/09/2015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AFE9-6907-49C7-8D40-74C6C3C1AC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773-0CD6-45D6-9F8E-30F85FF7534C}" type="datetimeFigureOut">
              <a:rPr lang="en-GB" smtClean="0"/>
              <a:t>12/09/2015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AFE9-6907-49C7-8D40-74C6C3C1AC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773-0CD6-45D6-9F8E-30F85FF7534C}" type="datetimeFigureOut">
              <a:rPr lang="en-GB" smtClean="0"/>
              <a:t>12/09/2015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AFE9-6907-49C7-8D40-74C6C3C1AC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773-0CD6-45D6-9F8E-30F85FF7534C}" type="datetimeFigureOut">
              <a:rPr lang="en-GB" smtClean="0"/>
              <a:t>12/09/2015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AFE9-6907-49C7-8D40-74C6C3C1AC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773-0CD6-45D6-9F8E-30F85FF7534C}" type="datetimeFigureOut">
              <a:rPr lang="en-GB" smtClean="0"/>
              <a:t>12/09/2015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AFE9-6907-49C7-8D40-74C6C3C1AC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773-0CD6-45D6-9F8E-30F85FF7534C}" type="datetimeFigureOut">
              <a:rPr lang="en-GB" smtClean="0"/>
              <a:t>12/09/2015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7E9AFE9-6907-49C7-8D40-74C6C3C1ACCA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829773-0CD6-45D6-9F8E-30F85FF7534C}" type="datetimeFigureOut">
              <a:rPr lang="en-GB" smtClean="0"/>
              <a:t>12/09/2015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E9AFE9-6907-49C7-8D40-74C6C3C1ACCA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458200" cy="1470025"/>
          </a:xfrm>
        </p:spPr>
        <p:txBody>
          <a:bodyPr/>
          <a:lstStyle/>
          <a:p>
            <a:pPr algn="ctr"/>
            <a:r>
              <a:rPr lang="en-GB" dirty="0" smtClean="0"/>
              <a:t>The Skeletal System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140968"/>
            <a:ext cx="8496944" cy="151216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Know the structure and functions of the skeletal system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Know the roles that the skeletal system performs</a:t>
            </a:r>
            <a:endParaRPr lang="en-GB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Name as many types of movement as you can in each photo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4376727" cy="276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456384" cy="24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688" y="4239016"/>
            <a:ext cx="4080540" cy="250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16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15" y="4859364"/>
            <a:ext cx="2590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479951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Test your knowledge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Cover your notes from the lesson and try these….</a:t>
            </a:r>
          </a:p>
          <a:p>
            <a:r>
              <a:rPr lang="en-GB" dirty="0" smtClean="0"/>
              <a:t>State 4 of the functions of the skeletal system. (4 marks)</a:t>
            </a:r>
          </a:p>
          <a:p>
            <a:r>
              <a:rPr lang="en-GB" dirty="0" smtClean="0"/>
              <a:t>Name 3 bones which are located in your leg. (3 marks)</a:t>
            </a:r>
          </a:p>
          <a:p>
            <a:r>
              <a:rPr lang="en-GB" dirty="0" smtClean="0"/>
              <a:t>Name the 4 different ‘types’ of bone. (4 marks) </a:t>
            </a:r>
          </a:p>
          <a:p>
            <a:r>
              <a:rPr lang="en-GB" dirty="0" smtClean="0"/>
              <a:t>Which word, beginning with an S, describes joints which allow movement? (1 mark)</a:t>
            </a:r>
          </a:p>
          <a:p>
            <a:r>
              <a:rPr lang="en-GB" dirty="0" smtClean="0"/>
              <a:t>What types of joint is found at the elbow and the hip? (2 marks)</a:t>
            </a:r>
          </a:p>
          <a:p>
            <a:r>
              <a:rPr lang="en-GB" dirty="0" smtClean="0"/>
              <a:t>State a difference between tendons and ligaments. (1 mark)</a:t>
            </a:r>
          </a:p>
          <a:p>
            <a:r>
              <a:rPr lang="en-GB" dirty="0" smtClean="0"/>
              <a:t>A bicep curl would involve which type of movement at the elbow joint? (1 mark)</a:t>
            </a:r>
          </a:p>
          <a:p>
            <a:pPr marL="0" indent="0">
              <a:buNone/>
            </a:pPr>
            <a:r>
              <a:rPr lang="en-GB" dirty="0" smtClean="0"/>
              <a:t>Total = 16 marks</a:t>
            </a:r>
          </a:p>
          <a:p>
            <a:pPr marL="0" indent="0">
              <a:buNone/>
            </a:pPr>
            <a:r>
              <a:rPr lang="en-GB" dirty="0" smtClean="0"/>
              <a:t>8 or less = more revision needed!</a:t>
            </a:r>
          </a:p>
          <a:p>
            <a:pPr marL="0" indent="0">
              <a:buNone/>
            </a:pPr>
            <a:r>
              <a:rPr lang="en-GB" dirty="0" smtClean="0"/>
              <a:t>9-12 = a good effort</a:t>
            </a:r>
          </a:p>
          <a:p>
            <a:pPr marL="0" indent="0">
              <a:buNone/>
            </a:pPr>
            <a:r>
              <a:rPr lang="en-GB" dirty="0" smtClean="0"/>
              <a:t>12-15 = working to an A standard!</a:t>
            </a:r>
          </a:p>
          <a:p>
            <a:pPr marL="0" indent="0">
              <a:buNone/>
            </a:pPr>
            <a:r>
              <a:rPr lang="en-GB" dirty="0" smtClean="0"/>
              <a:t>16 = totes amazeballs!!!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981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Functions of the skeletal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With a partner discuss the functions of your skeleton. How many of the 5 functions can you identify?</a:t>
            </a:r>
          </a:p>
          <a:p>
            <a:pPr>
              <a:buFont typeface="Wingdings" pitchFamily="2" charset="2"/>
              <a:buChar char="ü"/>
            </a:pPr>
            <a:endParaRPr lang="en-GB" b="1" dirty="0" smtClean="0"/>
          </a:p>
          <a:p>
            <a:pPr>
              <a:buFont typeface="Wingdings" pitchFamily="2" charset="2"/>
              <a:buChar char="ü"/>
            </a:pPr>
            <a:r>
              <a:rPr lang="en-GB" b="1" dirty="0" smtClean="0"/>
              <a:t>Movement</a:t>
            </a:r>
            <a:r>
              <a:rPr lang="en-GB" dirty="0" smtClean="0"/>
              <a:t> at joints</a:t>
            </a:r>
          </a:p>
          <a:p>
            <a:pPr>
              <a:buFont typeface="Wingdings" pitchFamily="2" charset="2"/>
              <a:buChar char="ü"/>
            </a:pPr>
            <a:endParaRPr lang="en-GB" dirty="0" smtClean="0"/>
          </a:p>
          <a:p>
            <a:pPr>
              <a:buFont typeface="Wingdings" pitchFamily="2" charset="2"/>
              <a:buChar char="ü"/>
            </a:pPr>
            <a:r>
              <a:rPr lang="en-GB" b="1" dirty="0" smtClean="0"/>
              <a:t>Support </a:t>
            </a:r>
            <a:r>
              <a:rPr lang="en-GB" dirty="0" smtClean="0"/>
              <a:t>for muscles and vital organs</a:t>
            </a:r>
          </a:p>
          <a:p>
            <a:pPr>
              <a:buFont typeface="Wingdings" pitchFamily="2" charset="2"/>
              <a:buChar char="ü"/>
            </a:pPr>
            <a:endParaRPr lang="en-GB" b="1" dirty="0" smtClean="0"/>
          </a:p>
          <a:p>
            <a:pPr>
              <a:buFont typeface="Wingdings" pitchFamily="2" charset="2"/>
              <a:buChar char="ü"/>
            </a:pPr>
            <a:r>
              <a:rPr lang="en-GB" b="1" dirty="0" smtClean="0"/>
              <a:t>Shape</a:t>
            </a:r>
          </a:p>
          <a:p>
            <a:pPr>
              <a:buFont typeface="Wingdings" pitchFamily="2" charset="2"/>
              <a:buChar char="ü"/>
            </a:pPr>
            <a:endParaRPr lang="en-GB" b="1" dirty="0" smtClean="0"/>
          </a:p>
          <a:p>
            <a:pPr>
              <a:buFont typeface="Wingdings" pitchFamily="2" charset="2"/>
              <a:buChar char="ü"/>
            </a:pPr>
            <a:r>
              <a:rPr lang="en-GB" b="1" dirty="0" smtClean="0"/>
              <a:t>Protection</a:t>
            </a:r>
            <a:r>
              <a:rPr lang="en-GB" dirty="0" smtClean="0"/>
              <a:t> such as skull protecting the brain</a:t>
            </a:r>
          </a:p>
          <a:p>
            <a:pPr>
              <a:buFont typeface="Wingdings" pitchFamily="2" charset="2"/>
              <a:buChar char="ü"/>
            </a:pPr>
            <a:endParaRPr lang="en-GB" b="1" dirty="0" smtClean="0"/>
          </a:p>
          <a:p>
            <a:pPr>
              <a:buFont typeface="Wingdings" pitchFamily="2" charset="2"/>
              <a:buChar char="ü"/>
            </a:pPr>
            <a:r>
              <a:rPr lang="en-GB" b="1" dirty="0" smtClean="0"/>
              <a:t>Blood-cell production </a:t>
            </a:r>
            <a:r>
              <a:rPr lang="en-GB" dirty="0" smtClean="0"/>
              <a:t>in the bone marrow</a:t>
            </a:r>
            <a:endParaRPr lang="en-GB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Skeleton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390762" y="1916832"/>
            <a:ext cx="6006244" cy="4752528"/>
            <a:chOff x="1590092" y="1988840"/>
            <a:chExt cx="5790220" cy="4608512"/>
          </a:xfrm>
        </p:grpSpPr>
        <p:pic>
          <p:nvPicPr>
            <p:cNvPr id="1028" name="Picture 4" descr="http://www.healthcentral.com/common/images/1/1115_8224_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092" y="1988840"/>
              <a:ext cx="5574196" cy="4459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868144" y="6093296"/>
              <a:ext cx="151216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394" y="260648"/>
            <a:ext cx="524765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288032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Name the numbered bones:</a:t>
            </a:r>
          </a:p>
          <a:p>
            <a:endParaRPr lang="en-GB" dirty="0"/>
          </a:p>
          <a:p>
            <a:pPr marL="342900" indent="-342900">
              <a:buAutoNum type="alphaUcParenR"/>
            </a:pPr>
            <a:r>
              <a:rPr lang="en-GB" sz="2800" dirty="0" smtClean="0"/>
              <a:t>1</a:t>
            </a:r>
          </a:p>
          <a:p>
            <a:pPr marL="342900" indent="-342900">
              <a:buAutoNum type="alphaUcParenR"/>
            </a:pPr>
            <a:r>
              <a:rPr lang="en-GB" sz="2800" dirty="0" smtClean="0"/>
              <a:t>3</a:t>
            </a:r>
          </a:p>
          <a:p>
            <a:pPr marL="342900" indent="-342900">
              <a:buAutoNum type="alphaUcParenR"/>
            </a:pPr>
            <a:r>
              <a:rPr lang="en-GB" sz="2800" dirty="0"/>
              <a:t>4</a:t>
            </a:r>
            <a:endParaRPr lang="en-GB" sz="2800" dirty="0" smtClean="0"/>
          </a:p>
          <a:p>
            <a:pPr marL="342900" indent="-342900">
              <a:buAutoNum type="alphaUcParenR"/>
            </a:pPr>
            <a:r>
              <a:rPr lang="en-GB" sz="2800" dirty="0" smtClean="0"/>
              <a:t>7</a:t>
            </a:r>
          </a:p>
          <a:p>
            <a:pPr marL="342900" indent="-342900">
              <a:buAutoNum type="alphaUcParenR"/>
            </a:pPr>
            <a:r>
              <a:rPr lang="en-GB" sz="2800" dirty="0" smtClean="0"/>
              <a:t>10</a:t>
            </a:r>
          </a:p>
          <a:p>
            <a:pPr marL="342900" indent="-342900">
              <a:buAutoNum type="alphaUcParenR"/>
            </a:pPr>
            <a:r>
              <a:rPr lang="en-GB" sz="2800" dirty="0" smtClean="0"/>
              <a:t>11</a:t>
            </a:r>
          </a:p>
          <a:p>
            <a:pPr marL="342900" indent="-342900">
              <a:buAutoNum type="alphaUcParenR"/>
            </a:pPr>
            <a:r>
              <a:rPr lang="en-GB" sz="2800" dirty="0" smtClean="0"/>
              <a:t>12</a:t>
            </a:r>
          </a:p>
          <a:p>
            <a:pPr marL="342900" indent="-342900">
              <a:buAutoNum type="alphaUcParenR"/>
            </a:pPr>
            <a:r>
              <a:rPr lang="en-GB" sz="2800" dirty="0" smtClean="0"/>
              <a:t>15</a:t>
            </a:r>
          </a:p>
          <a:p>
            <a:pPr marL="342900" indent="-342900">
              <a:buAutoNum type="alphaUcParenR"/>
            </a:pPr>
            <a:r>
              <a:rPr lang="en-GB" sz="2800" dirty="0" smtClean="0"/>
              <a:t>18</a:t>
            </a:r>
          </a:p>
          <a:p>
            <a:pPr marL="342900" indent="-342900">
              <a:buAutoNum type="alphaUcParenR"/>
            </a:pPr>
            <a:r>
              <a:rPr lang="en-GB" sz="2800" dirty="0" smtClean="0"/>
              <a:t>19</a:t>
            </a:r>
          </a:p>
          <a:p>
            <a:pPr marL="342900" indent="-342900">
              <a:buAutoNum type="alphaUcParenR"/>
            </a:pPr>
            <a:endParaRPr lang="en-GB" sz="2800" dirty="0"/>
          </a:p>
          <a:p>
            <a:r>
              <a:rPr lang="en-GB" sz="2800" dirty="0" smtClean="0"/>
              <a:t>Total – 10 marks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50518271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Test your knowledge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068960"/>
            <a:ext cx="8712968" cy="3255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Complete the following calculation:</a:t>
            </a:r>
          </a:p>
          <a:p>
            <a:pPr marL="0" indent="0">
              <a:buNone/>
            </a:pPr>
            <a:r>
              <a:rPr lang="en-GB" dirty="0" smtClean="0"/>
              <a:t>Shin bone </a:t>
            </a:r>
          </a:p>
          <a:p>
            <a:pPr marL="0" indent="0">
              <a:buNone/>
            </a:pPr>
            <a:r>
              <a:rPr lang="en-GB" dirty="0" smtClean="0"/>
              <a:t>Plus Thigh bone </a:t>
            </a:r>
          </a:p>
          <a:p>
            <a:pPr marL="0" indent="0">
              <a:buNone/>
            </a:pPr>
            <a:r>
              <a:rPr lang="en-GB" dirty="0" smtClean="0"/>
              <a:t>Minus Skull </a:t>
            </a:r>
          </a:p>
          <a:p>
            <a:pPr marL="0" indent="0">
              <a:buNone/>
            </a:pPr>
            <a:r>
              <a:rPr lang="en-GB" dirty="0" smtClean="0"/>
              <a:t>Multiplied by Kneecap </a:t>
            </a:r>
          </a:p>
          <a:p>
            <a:pPr marL="0" indent="0">
              <a:buNone/>
            </a:pPr>
            <a:r>
              <a:rPr lang="en-GB" dirty="0" err="1" smtClean="0"/>
              <a:t>Dividied</a:t>
            </a:r>
            <a:r>
              <a:rPr lang="en-GB" dirty="0" smtClean="0"/>
              <a:t> by Breastbone </a:t>
            </a:r>
          </a:p>
          <a:p>
            <a:pPr marL="0" indent="0">
              <a:buNone/>
            </a:pPr>
            <a:r>
              <a:rPr lang="en-GB" dirty="0" smtClean="0"/>
              <a:t>= ?????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		And the answer is………3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rot="20882886">
            <a:off x="339916" y="14847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Humerus</a:t>
            </a:r>
            <a:r>
              <a:rPr lang="en-GB" dirty="0"/>
              <a:t> </a:t>
            </a:r>
            <a:r>
              <a:rPr lang="en-GB" dirty="0" smtClean="0"/>
              <a:t>= 1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689773">
            <a:off x="2879811" y="25993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Scapula = 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21016921">
            <a:off x="4067944" y="19168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Patella = 3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038875" y="245070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Femur = 4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984268" y="158895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Cranium = 5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 rot="1451885">
            <a:off x="5076056" y="14847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Phalanges = 6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212095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Sternum = 7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 rot="890686">
            <a:off x="1544437" y="224470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Tibia = 8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245378" y="175162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Fibula = 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6699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Bones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Long Bones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GB" dirty="0" smtClean="0"/>
              <a:t>Short Bones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1274440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Such as the femur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1274440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Such as the </a:t>
            </a:r>
            <a:r>
              <a:rPr lang="en-GB" dirty="0" smtClean="0"/>
              <a:t>metacarpals</a:t>
            </a:r>
            <a:endParaRPr lang="en-GB" dirty="0"/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539552" y="4209808"/>
            <a:ext cx="4040188" cy="659352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Flat Bones (Plate bones)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539552" y="4869160"/>
            <a:ext cx="4040188" cy="1274440"/>
          </a:xfrm>
          <a:prstGeom prst="rect">
            <a:avLst/>
          </a:prstGeom>
        </p:spPr>
        <p:txBody>
          <a:bodyPr vert="horz" tIns="0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Such as the </a:t>
            </a:r>
            <a:r>
              <a:rPr lang="en-GB" sz="2200" dirty="0" smtClean="0"/>
              <a:t>cranium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4644008" y="4231512"/>
            <a:ext cx="4040188" cy="659352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Irregular Bones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4644008" y="4890864"/>
            <a:ext cx="4040188" cy="1274440"/>
          </a:xfrm>
          <a:prstGeom prst="rect">
            <a:avLst/>
          </a:prstGeom>
        </p:spPr>
        <p:txBody>
          <a:bodyPr vert="horz" tIns="0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Such as the vertebrae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6" name="Picture 4" descr="http://www.visualphotos.com/photo/2x1518639/human_femur_bone_uid_1301519_ingpcyhe0337.jpg"/>
          <p:cNvPicPr>
            <a:picLocks noChangeAspect="1" noChangeArrowheads="1"/>
          </p:cNvPicPr>
          <p:nvPr/>
        </p:nvPicPr>
        <p:blipFill>
          <a:blip r:embed="rId2" cstate="print"/>
          <a:srcRect b="11394"/>
          <a:stretch>
            <a:fillRect/>
          </a:stretch>
        </p:blipFill>
        <p:spPr bwMode="auto">
          <a:xfrm>
            <a:off x="1403648" y="2924944"/>
            <a:ext cx="2065158" cy="1296144"/>
          </a:xfrm>
          <a:prstGeom prst="rect">
            <a:avLst/>
          </a:prstGeom>
          <a:noFill/>
        </p:spPr>
      </p:pic>
      <p:pic>
        <p:nvPicPr>
          <p:cNvPr id="13322" name="Picture 10" descr="http://www.johnharveyfitness.com/wp-content/uploads/2011/08/468459_Lumbar_vertebra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156176" y="5085184"/>
            <a:ext cx="1152128" cy="1728192"/>
          </a:xfrm>
          <a:prstGeom prst="rect">
            <a:avLst/>
          </a:prstGeom>
          <a:noFill/>
        </p:spPr>
      </p:pic>
      <p:pic>
        <p:nvPicPr>
          <p:cNvPr id="1026" name="Picture 2" descr="Image result for carpals and tarsal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73" t="-35727" r="60187" b="35727"/>
          <a:stretch/>
        </p:blipFill>
        <p:spPr bwMode="auto">
          <a:xfrm>
            <a:off x="4044182" y="2132856"/>
            <a:ext cx="3408138" cy="218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80" t="11187" r="18480" b="-11187"/>
          <a:stretch/>
        </p:blipFill>
        <p:spPr bwMode="auto">
          <a:xfrm>
            <a:off x="1691680" y="5331728"/>
            <a:ext cx="1777126" cy="146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7" grpId="0" build="p"/>
      <p:bldP spid="9" grpId="0" build="p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Joints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6618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1800" dirty="0" smtClean="0"/>
              <a:t>Movement can only happen when the skeletal system is joined by the muscular system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All movement occurs at </a:t>
            </a:r>
            <a:r>
              <a:rPr lang="en-GB" sz="1800" b="1" dirty="0" smtClean="0"/>
              <a:t>Joints</a:t>
            </a:r>
            <a:r>
              <a:rPr lang="en-GB" sz="1800" dirty="0" smtClean="0"/>
              <a:t>, which is where 2 (or more) bones meet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Joints are classified according to how much movement they allow...</a:t>
            </a:r>
          </a:p>
          <a:p>
            <a:pPr>
              <a:buNone/>
            </a:pPr>
            <a:endParaRPr lang="en-GB" sz="1800" dirty="0" smtClean="0"/>
          </a:p>
          <a:p>
            <a:pPr>
              <a:buFont typeface="Wingdings" pitchFamily="2" charset="2"/>
              <a:buChar char="ü"/>
            </a:pPr>
            <a:r>
              <a:rPr lang="en-GB" sz="1800" b="1" dirty="0" smtClean="0"/>
              <a:t>Freely moveable </a:t>
            </a:r>
            <a:r>
              <a:rPr lang="en-GB" sz="1800" dirty="0" smtClean="0"/>
              <a:t>or</a:t>
            </a:r>
            <a:r>
              <a:rPr lang="en-GB" sz="1800" b="1" dirty="0" smtClean="0"/>
              <a:t> Synovial</a:t>
            </a:r>
          </a:p>
          <a:p>
            <a:pPr>
              <a:buFont typeface="Wingdings" pitchFamily="2" charset="2"/>
              <a:buChar char="ü"/>
            </a:pPr>
            <a:r>
              <a:rPr lang="en-GB" sz="1800" b="1" dirty="0" smtClean="0"/>
              <a:t>Slightly moveable </a:t>
            </a:r>
            <a:r>
              <a:rPr lang="en-GB" sz="1800" dirty="0" smtClean="0"/>
              <a:t>(Vertebrae in your spine)</a:t>
            </a:r>
          </a:p>
          <a:p>
            <a:pPr>
              <a:buFont typeface="Wingdings" pitchFamily="2" charset="2"/>
              <a:buChar char="ü"/>
            </a:pPr>
            <a:r>
              <a:rPr lang="en-GB" sz="1800" b="1" dirty="0" smtClean="0"/>
              <a:t>Immoveable</a:t>
            </a:r>
            <a:r>
              <a:rPr lang="en-GB" sz="1800" dirty="0" smtClean="0"/>
              <a:t> or </a:t>
            </a:r>
            <a:r>
              <a:rPr lang="en-GB" sz="1800" b="1" dirty="0" smtClean="0"/>
              <a:t>fixed </a:t>
            </a:r>
            <a:r>
              <a:rPr lang="en-GB" sz="1800" dirty="0" smtClean="0"/>
              <a:t>(Many bones in the Skull)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We are mostly concerned with Synovial joints since they allow more movement... </a:t>
            </a:r>
          </a:p>
          <a:p>
            <a:r>
              <a:rPr lang="en-GB" sz="1800" b="1" dirty="0" smtClean="0"/>
              <a:t>Hinge- </a:t>
            </a:r>
            <a:r>
              <a:rPr lang="en-GB" sz="1800" dirty="0" smtClean="0"/>
              <a:t>Elbow and Knee</a:t>
            </a:r>
          </a:p>
          <a:p>
            <a:r>
              <a:rPr lang="en-GB" sz="1800" b="1" dirty="0" smtClean="0"/>
              <a:t>Ball and Socket- </a:t>
            </a:r>
            <a:r>
              <a:rPr lang="en-GB" sz="1800" dirty="0" smtClean="0"/>
              <a:t>Hip and Shoulder</a:t>
            </a:r>
          </a:p>
          <a:p>
            <a:r>
              <a:rPr lang="en-GB" sz="1800" b="1" dirty="0" smtClean="0"/>
              <a:t>Pivot-</a:t>
            </a:r>
            <a:r>
              <a:rPr lang="en-GB" sz="1800" dirty="0" smtClean="0"/>
              <a:t> Radio-</a:t>
            </a:r>
            <a:r>
              <a:rPr lang="en-GB" sz="1800" dirty="0" err="1" smtClean="0"/>
              <a:t>ulnar</a:t>
            </a:r>
            <a:r>
              <a:rPr lang="en-GB" sz="1800" dirty="0" smtClean="0"/>
              <a:t> joint</a:t>
            </a:r>
          </a:p>
          <a:p>
            <a:r>
              <a:rPr lang="en-GB" sz="1800" b="1" dirty="0" smtClean="0"/>
              <a:t>Saddle-</a:t>
            </a:r>
            <a:r>
              <a:rPr lang="en-GB" sz="1800" dirty="0" smtClean="0"/>
              <a:t> Thumb</a:t>
            </a:r>
          </a:p>
          <a:p>
            <a:r>
              <a:rPr lang="en-GB" sz="1800" b="1" dirty="0" smtClean="0"/>
              <a:t>Gliding- </a:t>
            </a:r>
            <a:r>
              <a:rPr lang="en-GB" sz="1800" dirty="0" smtClean="0"/>
              <a:t>Hand</a:t>
            </a:r>
          </a:p>
          <a:p>
            <a:r>
              <a:rPr lang="en-GB" sz="1800" b="1" dirty="0" err="1" smtClean="0"/>
              <a:t>Condyloid</a:t>
            </a:r>
            <a:r>
              <a:rPr lang="en-GB" sz="1800" b="1" dirty="0" smtClean="0"/>
              <a:t>- </a:t>
            </a:r>
            <a:r>
              <a:rPr lang="en-GB" sz="1800" dirty="0" smtClean="0"/>
              <a:t>Wrist</a:t>
            </a:r>
            <a:endParaRPr lang="en-GB" sz="1800" dirty="0"/>
          </a:p>
        </p:txBody>
      </p:sp>
      <p:pic>
        <p:nvPicPr>
          <p:cNvPr id="8" name="Picture 6" descr="http://www.joint-health-shop.com/images/body_joi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3711" y="2276872"/>
            <a:ext cx="1144753" cy="220773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259" y="476672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Connective tissue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000" dirty="0" smtClean="0"/>
              <a:t>Tendons, ligaments and cartilage play an important role in all joints. Do you know the difference between them?</a:t>
            </a:r>
          </a:p>
          <a:p>
            <a:pPr>
              <a:buNone/>
            </a:pPr>
            <a:endParaRPr lang="en-GB" sz="2000" dirty="0"/>
          </a:p>
          <a:p>
            <a:pPr>
              <a:buNone/>
            </a:pPr>
            <a:r>
              <a:rPr lang="en-GB" sz="2000" dirty="0" smtClean="0"/>
              <a:t>Tendons</a:t>
            </a:r>
          </a:p>
          <a:p>
            <a:r>
              <a:rPr lang="en-GB" sz="2000" dirty="0" smtClean="0"/>
              <a:t>Very strong, non-elastic cords</a:t>
            </a:r>
          </a:p>
          <a:p>
            <a:r>
              <a:rPr lang="en-GB" sz="2000" dirty="0" smtClean="0"/>
              <a:t>Join muscle to bone</a:t>
            </a:r>
          </a:p>
          <a:p>
            <a:pPr marL="0" indent="0"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Ligaments</a:t>
            </a:r>
          </a:p>
          <a:p>
            <a:r>
              <a:rPr lang="en-GB" sz="2000" dirty="0" smtClean="0"/>
              <a:t>Bands of fibre attached to bones</a:t>
            </a:r>
          </a:p>
          <a:p>
            <a:r>
              <a:rPr lang="en-GB" sz="2000" dirty="0" smtClean="0"/>
              <a:t>Keep the joint stable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/>
              <a:t>Cartilage</a:t>
            </a:r>
          </a:p>
          <a:p>
            <a:r>
              <a:rPr lang="en-GB" sz="2000" dirty="0"/>
              <a:t>Tough but flexible tissue</a:t>
            </a:r>
          </a:p>
          <a:p>
            <a:r>
              <a:rPr lang="en-GB" sz="2000" dirty="0"/>
              <a:t>Acts as a buffer between bones</a:t>
            </a:r>
          </a:p>
          <a:p>
            <a:endParaRPr lang="en-GB" sz="20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4139952" y="2132856"/>
            <a:ext cx="4896544" cy="3888432"/>
            <a:chOff x="4139952" y="2132856"/>
            <a:chExt cx="4896544" cy="3888432"/>
          </a:xfrm>
        </p:grpSpPr>
        <p:pic>
          <p:nvPicPr>
            <p:cNvPr id="2050" name="Picture 2" descr="http://www.buzzle.com/images/diagrams/knee-diagram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2" r="15625" b="8883"/>
            <a:stretch/>
          </p:blipFill>
          <p:spPr bwMode="auto">
            <a:xfrm>
              <a:off x="4295731" y="2132856"/>
              <a:ext cx="4668757" cy="388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139952" y="3284984"/>
              <a:ext cx="144016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95731" y="4941168"/>
              <a:ext cx="144016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172400" y="4509120"/>
              <a:ext cx="86409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947837" y="3936009"/>
              <a:ext cx="107173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35480"/>
            <a:ext cx="8507288" cy="47338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/>
              <a:t>Considered to be the main role of the skeletal system</a:t>
            </a:r>
          </a:p>
          <a:p>
            <a:pPr>
              <a:buNone/>
            </a:pPr>
            <a:r>
              <a:rPr lang="en-GB" sz="2000" dirty="0" smtClean="0"/>
              <a:t>There are specific names given to specific movements...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b="1" dirty="0" smtClean="0"/>
              <a:t>Flexion-</a:t>
            </a:r>
            <a:r>
              <a:rPr lang="en-GB" sz="2000" dirty="0" smtClean="0"/>
              <a:t> decreasing of an angle at a joint</a:t>
            </a:r>
          </a:p>
          <a:p>
            <a:endParaRPr lang="en-GB" sz="2000" dirty="0" smtClean="0"/>
          </a:p>
          <a:p>
            <a:r>
              <a:rPr lang="en-GB" sz="2000" b="1" dirty="0" smtClean="0"/>
              <a:t>Extension-</a:t>
            </a:r>
            <a:r>
              <a:rPr lang="en-GB" sz="2000" dirty="0" smtClean="0"/>
              <a:t> increasing of an angle at a joint</a:t>
            </a:r>
          </a:p>
          <a:p>
            <a:endParaRPr lang="en-GB" sz="2000" dirty="0" smtClean="0"/>
          </a:p>
          <a:p>
            <a:r>
              <a:rPr lang="en-GB" sz="2000" b="1" dirty="0" smtClean="0"/>
              <a:t>Abduction-</a:t>
            </a:r>
            <a:r>
              <a:rPr lang="en-GB" sz="2000" dirty="0" smtClean="0"/>
              <a:t> movement of limb away from midline of body</a:t>
            </a:r>
          </a:p>
          <a:p>
            <a:endParaRPr lang="en-GB" sz="2000" dirty="0" smtClean="0"/>
          </a:p>
          <a:p>
            <a:r>
              <a:rPr lang="en-GB" sz="2000" b="1" dirty="0" smtClean="0"/>
              <a:t>Adduction-</a:t>
            </a:r>
            <a:r>
              <a:rPr lang="en-GB" sz="2000" dirty="0" smtClean="0"/>
              <a:t> movement of limb towards midline of body</a:t>
            </a:r>
          </a:p>
          <a:p>
            <a:endParaRPr lang="en-GB" sz="2000" dirty="0" smtClean="0"/>
          </a:p>
          <a:p>
            <a:r>
              <a:rPr lang="en-GB" sz="2000" b="1" dirty="0" smtClean="0"/>
              <a:t>Rotation-</a:t>
            </a:r>
            <a:r>
              <a:rPr lang="en-GB" sz="2000" dirty="0" smtClean="0"/>
              <a:t> movement of limb freely in a curve</a:t>
            </a:r>
            <a:endParaRPr lang="en-GB" sz="2000" dirty="0"/>
          </a:p>
        </p:txBody>
      </p:sp>
      <p:pic>
        <p:nvPicPr>
          <p:cNvPr id="16388" name="Picture 4" descr="http://www.medtrng.com/abductionaddu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302985"/>
            <a:ext cx="2376264" cy="1782199"/>
          </a:xfrm>
          <a:prstGeom prst="rect">
            <a:avLst/>
          </a:prstGeom>
          <a:noFill/>
        </p:spPr>
      </p:pic>
      <p:pic>
        <p:nvPicPr>
          <p:cNvPr id="16386" name="Picture 2" descr="http://www.medtrng.com/flexionextens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8251" y="1718809"/>
            <a:ext cx="2208245" cy="1656184"/>
          </a:xfrm>
          <a:prstGeom prst="rect">
            <a:avLst/>
          </a:prstGeom>
          <a:noFill/>
        </p:spPr>
      </p:pic>
      <p:pic>
        <p:nvPicPr>
          <p:cNvPr id="16390" name="Picture 6" descr="http://4.bp.blogspot.com/_0TLcPKblkYg/S90aN4kpcSI/AAAAAAAAAKs/vSaRcvB7owY/s1600/shoulder+socket+rot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328211"/>
            <a:ext cx="2160240" cy="126914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130</TotalTime>
  <Words>542</Words>
  <Application>Microsoft Office PowerPoint</Application>
  <PresentationFormat>On-screen Show (4:3)</PresentationFormat>
  <Paragraphs>119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The Skeletal System</vt:lpstr>
      <vt:lpstr>Functions of the skeletal system</vt:lpstr>
      <vt:lpstr>The Skeleton</vt:lpstr>
      <vt:lpstr>PowerPoint Presentation</vt:lpstr>
      <vt:lpstr>Test your knowledge</vt:lpstr>
      <vt:lpstr>Bones</vt:lpstr>
      <vt:lpstr>Joints</vt:lpstr>
      <vt:lpstr>Connective tissue</vt:lpstr>
      <vt:lpstr>Movement</vt:lpstr>
      <vt:lpstr>Name as many types of movement as you can in each photo</vt:lpstr>
      <vt:lpstr>Test your knowledge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Skeletal System</dc:title>
  <dc:creator>JTurnbull</dc:creator>
  <cp:lastModifiedBy>jamie</cp:lastModifiedBy>
  <cp:revision>34</cp:revision>
  <dcterms:created xsi:type="dcterms:W3CDTF">2011-09-18T09:31:10Z</dcterms:created>
  <dcterms:modified xsi:type="dcterms:W3CDTF">2015-09-12T20:46:00Z</dcterms:modified>
</cp:coreProperties>
</file>