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67" r:id="rId3"/>
    <p:sldId id="257" r:id="rId4"/>
    <p:sldId id="258" r:id="rId5"/>
    <p:sldId id="259" r:id="rId6"/>
    <p:sldId id="261" r:id="rId7"/>
    <p:sldId id="260" r:id="rId8"/>
    <p:sldId id="262" r:id="rId9"/>
    <p:sldId id="263" r:id="rId10"/>
    <p:sldId id="274" r:id="rId11"/>
    <p:sldId id="287" r:id="rId12"/>
    <p:sldId id="266" r:id="rId13"/>
    <p:sldId id="268" r:id="rId14"/>
    <p:sldId id="270" r:id="rId15"/>
    <p:sldId id="271" r:id="rId16"/>
    <p:sldId id="272" r:id="rId17"/>
    <p:sldId id="273" r:id="rId18"/>
    <p:sldId id="275" r:id="rId19"/>
    <p:sldId id="276" r:id="rId20"/>
    <p:sldId id="288" r:id="rId21"/>
    <p:sldId id="289" r:id="rId22"/>
    <p:sldId id="277" r:id="rId23"/>
    <p:sldId id="278" r:id="rId24"/>
    <p:sldId id="280" r:id="rId25"/>
    <p:sldId id="281" r:id="rId26"/>
    <p:sldId id="282" r:id="rId27"/>
    <p:sldId id="283" r:id="rId28"/>
    <p:sldId id="284" r:id="rId29"/>
    <p:sldId id="285" r:id="rId30"/>
    <p:sldId id="29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8458200" cy="5943600"/>
            <a:chOff x="0" y="0"/>
            <a:chExt cx="5328" cy="3744"/>
          </a:xfrm>
        </p:grpSpPr>
        <p:sp>
          <p:nvSpPr>
            <p:cNvPr id="3686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6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6870" name="Rectangle 6"/>
          <p:cNvSpPr>
            <a:spLocks noGrp="1" noChangeArrowheads="1"/>
          </p:cNvSpPr>
          <p:nvPr>
            <p:ph type="dt" sz="quarter" idx="2"/>
          </p:nvPr>
        </p:nvSpPr>
        <p:spPr/>
        <p:txBody>
          <a:bodyPr/>
          <a:lstStyle>
            <a:lvl1pPr>
              <a:defRPr/>
            </a:lvl1pPr>
          </a:lstStyle>
          <a:p>
            <a:endParaRPr lang="en-US"/>
          </a:p>
        </p:txBody>
      </p:sp>
      <p:sp>
        <p:nvSpPr>
          <p:cNvPr id="36871" name="Rectangle 7"/>
          <p:cNvSpPr>
            <a:spLocks noGrp="1" noChangeArrowheads="1"/>
          </p:cNvSpPr>
          <p:nvPr>
            <p:ph type="ftr" sz="quarter" idx="3"/>
          </p:nvPr>
        </p:nvSpPr>
        <p:spPr/>
        <p:txBody>
          <a:bodyPr/>
          <a:lstStyle>
            <a:lvl1pPr>
              <a:defRPr/>
            </a:lvl1pPr>
          </a:lstStyle>
          <a:p>
            <a:endParaRPr lang="en-US"/>
          </a:p>
        </p:txBody>
      </p:sp>
      <p:sp>
        <p:nvSpPr>
          <p:cNvPr id="36872" name="Rectangle 8"/>
          <p:cNvSpPr>
            <a:spLocks noGrp="1" noChangeArrowheads="1"/>
          </p:cNvSpPr>
          <p:nvPr>
            <p:ph type="sldNum" sz="quarter" idx="4"/>
          </p:nvPr>
        </p:nvSpPr>
        <p:spPr/>
        <p:txBody>
          <a:bodyPr/>
          <a:lstStyle>
            <a:lvl1pPr>
              <a:defRPr/>
            </a:lvl1pPr>
          </a:lstStyle>
          <a:p>
            <a:fld id="{8A68BF4A-EE24-4D2B-A6F8-4AB470DF0842}" type="slidenum">
              <a:rPr lang="en-US"/>
              <a:pPr/>
              <a:t>‹#›</a:t>
            </a:fld>
            <a:endParaRPr lang="en-US"/>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fade">
                                      <p:cBhvr>
                                        <p:cTn id="7" dur="20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wipe(left)">
                                      <p:cBhvr>
                                        <p:cTn id="12"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tmplLst>
          <p:tmpl lvl="1">
            <p:tnLst>
              <p:par>
                <p:cTn presetID="22" presetClass="entr" presetSubtype="8" fill="hold" nodeType="clickEffect">
                  <p:stCondLst>
                    <p:cond delay="0"/>
                  </p:stCondLst>
                  <p:childTnLst>
                    <p:set>
                      <p:cBhvr>
                        <p:cTn dur="1" fill="hold">
                          <p:stCondLst>
                            <p:cond delay="0"/>
                          </p:stCondLst>
                        </p:cTn>
                        <p:tgtEl>
                          <p:spTgt spid="36869"/>
                        </p:tgtEl>
                        <p:attrNameLst>
                          <p:attrName>style.visibility</p:attrName>
                        </p:attrNameLst>
                      </p:cBhvr>
                      <p:to>
                        <p:strVal val="visible"/>
                      </p:to>
                    </p:set>
                    <p:animEffect transition="in" filter="wipe(left)">
                      <p:cBhvr>
                        <p:cTn dur="500"/>
                        <p:tgtEl>
                          <p:spTgt spid="36869"/>
                        </p:tgtEl>
                      </p:cBhvr>
                    </p:animEffect>
                  </p:childTnLst>
                </p:cTn>
              </p:par>
            </p:tnLst>
          </p:tmpl>
        </p:tmplLst>
      </p:bldP>
      <p:bldP spid="3687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817C43-C055-4841-A491-E1704A0F8B95}" type="slidenum">
              <a:rPr lang="en-US"/>
              <a:pPr/>
              <a:t>‹#›</a:t>
            </a:fld>
            <a:endParaRPr lang="en-US"/>
          </a:p>
        </p:txBody>
      </p:sp>
    </p:spTree>
    <p:extLst>
      <p:ext uri="{BB962C8B-B14F-4D97-AF65-F5344CB8AC3E}">
        <p14:creationId xmlns:p14="http://schemas.microsoft.com/office/powerpoint/2010/main" val="2104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16FB68-55BF-4A19-A91D-B0571DFC4D23}" type="slidenum">
              <a:rPr lang="en-US"/>
              <a:pPr/>
              <a:t>‹#›</a:t>
            </a:fld>
            <a:endParaRPr lang="en-US"/>
          </a:p>
        </p:txBody>
      </p:sp>
    </p:spTree>
    <p:extLst>
      <p:ext uri="{BB962C8B-B14F-4D97-AF65-F5344CB8AC3E}">
        <p14:creationId xmlns:p14="http://schemas.microsoft.com/office/powerpoint/2010/main" val="53904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F1D470-9808-4FD9-9C60-7AF9D1BED387}" type="slidenum">
              <a:rPr lang="en-US"/>
              <a:pPr/>
              <a:t>‹#›</a:t>
            </a:fld>
            <a:endParaRPr lang="en-US"/>
          </a:p>
        </p:txBody>
      </p:sp>
    </p:spTree>
    <p:extLst>
      <p:ext uri="{BB962C8B-B14F-4D97-AF65-F5344CB8AC3E}">
        <p14:creationId xmlns:p14="http://schemas.microsoft.com/office/powerpoint/2010/main" val="184067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E74E0-CE36-4CE6-8F05-413160301B00}" type="slidenum">
              <a:rPr lang="en-US"/>
              <a:pPr/>
              <a:t>‹#›</a:t>
            </a:fld>
            <a:endParaRPr lang="en-US"/>
          </a:p>
        </p:txBody>
      </p:sp>
    </p:spTree>
    <p:extLst>
      <p:ext uri="{BB962C8B-B14F-4D97-AF65-F5344CB8AC3E}">
        <p14:creationId xmlns:p14="http://schemas.microsoft.com/office/powerpoint/2010/main" val="390947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D06FC-BB84-4367-8831-A7DFC693FA6A}" type="slidenum">
              <a:rPr lang="en-US"/>
              <a:pPr/>
              <a:t>‹#›</a:t>
            </a:fld>
            <a:endParaRPr lang="en-US"/>
          </a:p>
        </p:txBody>
      </p:sp>
    </p:spTree>
    <p:extLst>
      <p:ext uri="{BB962C8B-B14F-4D97-AF65-F5344CB8AC3E}">
        <p14:creationId xmlns:p14="http://schemas.microsoft.com/office/powerpoint/2010/main" val="156220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C22DA0-E4CE-43C7-9CAF-F70E878BBBE4}" type="slidenum">
              <a:rPr lang="en-US"/>
              <a:pPr/>
              <a:t>‹#›</a:t>
            </a:fld>
            <a:endParaRPr lang="en-US"/>
          </a:p>
        </p:txBody>
      </p:sp>
    </p:spTree>
    <p:extLst>
      <p:ext uri="{BB962C8B-B14F-4D97-AF65-F5344CB8AC3E}">
        <p14:creationId xmlns:p14="http://schemas.microsoft.com/office/powerpoint/2010/main" val="38264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73BD78-C384-40C8-86F8-1DA3BA605D6A}" type="slidenum">
              <a:rPr lang="en-US"/>
              <a:pPr/>
              <a:t>‹#›</a:t>
            </a:fld>
            <a:endParaRPr lang="en-US"/>
          </a:p>
        </p:txBody>
      </p:sp>
    </p:spTree>
    <p:extLst>
      <p:ext uri="{BB962C8B-B14F-4D97-AF65-F5344CB8AC3E}">
        <p14:creationId xmlns:p14="http://schemas.microsoft.com/office/powerpoint/2010/main" val="231842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F8BA19-2387-4CAA-822D-8D29607B9282}" type="slidenum">
              <a:rPr lang="en-US"/>
              <a:pPr/>
              <a:t>‹#›</a:t>
            </a:fld>
            <a:endParaRPr lang="en-US"/>
          </a:p>
        </p:txBody>
      </p:sp>
    </p:spTree>
    <p:extLst>
      <p:ext uri="{BB962C8B-B14F-4D97-AF65-F5344CB8AC3E}">
        <p14:creationId xmlns:p14="http://schemas.microsoft.com/office/powerpoint/2010/main" val="332692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426A62-870F-485E-BC42-668A93DF12F2}" type="slidenum">
              <a:rPr lang="en-US"/>
              <a:pPr/>
              <a:t>‹#›</a:t>
            </a:fld>
            <a:endParaRPr lang="en-US"/>
          </a:p>
        </p:txBody>
      </p:sp>
    </p:spTree>
    <p:extLst>
      <p:ext uri="{BB962C8B-B14F-4D97-AF65-F5344CB8AC3E}">
        <p14:creationId xmlns:p14="http://schemas.microsoft.com/office/powerpoint/2010/main" val="81134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85502-5130-467B-B8B3-EE596C9648AB}" type="slidenum">
              <a:rPr lang="en-US"/>
              <a:pPr/>
              <a:t>‹#›</a:t>
            </a:fld>
            <a:endParaRPr lang="en-US"/>
          </a:p>
        </p:txBody>
      </p:sp>
    </p:spTree>
    <p:extLst>
      <p:ext uri="{BB962C8B-B14F-4D97-AF65-F5344CB8AC3E}">
        <p14:creationId xmlns:p14="http://schemas.microsoft.com/office/powerpoint/2010/main" val="61757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584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3584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A5D2C40-E2B8-4277-8170-77009DC45F3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20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6">
                                            <p:txEl>
                                              <p:pRg st="0" end="0"/>
                                            </p:txEl>
                                          </p:spTgt>
                                        </p:tgtEl>
                                        <p:attrNameLst>
                                          <p:attrName>style.visibility</p:attrName>
                                        </p:attrNameLst>
                                      </p:cBhvr>
                                      <p:to>
                                        <p:strVal val="visible"/>
                                      </p:to>
                                    </p:set>
                                    <p:animEffect transition="in" filter="wipe(left)">
                                      <p:cBhvr>
                                        <p:cTn id="12" dur="500"/>
                                        <p:tgtEl>
                                          <p:spTgt spid="3584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5846">
                                            <p:txEl>
                                              <p:pRg st="1" end="1"/>
                                            </p:txEl>
                                          </p:spTgt>
                                        </p:tgtEl>
                                        <p:attrNameLst>
                                          <p:attrName>style.visibility</p:attrName>
                                        </p:attrNameLst>
                                      </p:cBhvr>
                                      <p:to>
                                        <p:strVal val="visible"/>
                                      </p:to>
                                    </p:set>
                                    <p:animEffect transition="in" filter="wipe(left)">
                                      <p:cBhvr>
                                        <p:cTn id="15" dur="500"/>
                                        <p:tgtEl>
                                          <p:spTgt spid="3584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846">
                                            <p:txEl>
                                              <p:pRg st="2" end="2"/>
                                            </p:txEl>
                                          </p:spTgt>
                                        </p:tgtEl>
                                        <p:attrNameLst>
                                          <p:attrName>style.visibility</p:attrName>
                                        </p:attrNameLst>
                                      </p:cBhvr>
                                      <p:to>
                                        <p:strVal val="visible"/>
                                      </p:to>
                                    </p:set>
                                    <p:animEffect transition="in" filter="wipe(left)">
                                      <p:cBhvr>
                                        <p:cTn id="18" dur="500"/>
                                        <p:tgtEl>
                                          <p:spTgt spid="3584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846">
                                            <p:txEl>
                                              <p:pRg st="3" end="3"/>
                                            </p:txEl>
                                          </p:spTgt>
                                        </p:tgtEl>
                                        <p:attrNameLst>
                                          <p:attrName>style.visibility</p:attrName>
                                        </p:attrNameLst>
                                      </p:cBhvr>
                                      <p:to>
                                        <p:strVal val="visible"/>
                                      </p:to>
                                    </p:set>
                                    <p:animEffect transition="in" filter="wipe(left)">
                                      <p:cBhvr>
                                        <p:cTn id="21" dur="500"/>
                                        <p:tgtEl>
                                          <p:spTgt spid="35846">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846">
                                            <p:txEl>
                                              <p:pRg st="4" end="4"/>
                                            </p:txEl>
                                          </p:spTgt>
                                        </p:tgtEl>
                                        <p:attrNameLst>
                                          <p:attrName>style.visibility</p:attrName>
                                        </p:attrNameLst>
                                      </p:cBhvr>
                                      <p:to>
                                        <p:strVal val="visible"/>
                                      </p:to>
                                    </p:set>
                                    <p:animEffect transition="in" filter="wipe(left)">
                                      <p:cBhvr>
                                        <p:cTn id="24" dur="500"/>
                                        <p:tgtEl>
                                          <p:spTgt spid="358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build="p">
        <p:tmplLst>
          <p:tmpl lvl="1">
            <p:tnLst>
              <p:par>
                <p:cTn presetID="22" presetClass="entr" presetSubtype="8" fill="hold" nodeType="clickEffect">
                  <p:stCondLst>
                    <p:cond delay="0"/>
                  </p:stCondLst>
                  <p:childTnLst>
                    <p:set>
                      <p:cBhvr>
                        <p:cTn dur="1" fill="hold">
                          <p:stCondLst>
                            <p:cond delay="0"/>
                          </p:stCondLst>
                        </p:cTn>
                        <p:tgtEl>
                          <p:spTgt spid="35846"/>
                        </p:tgtEl>
                        <p:attrNameLst>
                          <p:attrName>style.visibility</p:attrName>
                        </p:attrNameLst>
                      </p:cBhvr>
                      <p:to>
                        <p:strVal val="visible"/>
                      </p:to>
                    </p:set>
                    <p:animEffect transition="in" filter="wipe(left)">
                      <p:cBhvr>
                        <p:cTn dur="500"/>
                        <p:tgtEl>
                          <p:spTgt spid="3584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5846"/>
                        </p:tgtEl>
                        <p:attrNameLst>
                          <p:attrName>style.visibility</p:attrName>
                        </p:attrNameLst>
                      </p:cBhvr>
                      <p:to>
                        <p:strVal val="visible"/>
                      </p:to>
                    </p:set>
                    <p:animEffect transition="in" filter="wipe(left)">
                      <p:cBhvr>
                        <p:cTn dur="500"/>
                        <p:tgtEl>
                          <p:spTgt spid="3584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5846"/>
                        </p:tgtEl>
                        <p:attrNameLst>
                          <p:attrName>style.visibility</p:attrName>
                        </p:attrNameLst>
                      </p:cBhvr>
                      <p:to>
                        <p:strVal val="visible"/>
                      </p:to>
                    </p:set>
                    <p:animEffect transition="in" filter="wipe(left)">
                      <p:cBhvr>
                        <p:cTn dur="500"/>
                        <p:tgtEl>
                          <p:spTgt spid="3584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5846"/>
                        </p:tgtEl>
                        <p:attrNameLst>
                          <p:attrName>style.visibility</p:attrName>
                        </p:attrNameLst>
                      </p:cBhvr>
                      <p:to>
                        <p:strVal val="visible"/>
                      </p:to>
                    </p:set>
                    <p:animEffect transition="in" filter="wipe(left)">
                      <p:cBhvr>
                        <p:cTn dur="500"/>
                        <p:tgtEl>
                          <p:spTgt spid="3584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5846"/>
                        </p:tgtEl>
                        <p:attrNameLst>
                          <p:attrName>style.visibility</p:attrName>
                        </p:attrNameLst>
                      </p:cBhvr>
                      <p:to>
                        <p:strVal val="visible"/>
                      </p:to>
                    </p:set>
                    <p:animEffect transition="in" filter="wipe(left)">
                      <p:cBhvr>
                        <p:cTn dur="500"/>
                        <p:tgtEl>
                          <p:spTgt spid="35846"/>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STJOHNS.INTERNAL\DFS\StaffDriveT\Staff%20Resources\PE%20Sports%20Development\iPad%20Data\Video\Agility%20in%20Sport.m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ScgJJDYeqq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9lD1Mj5I0c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Viu7U8_IhD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836712"/>
            <a:ext cx="7772400" cy="1736725"/>
          </a:xfrm>
        </p:spPr>
        <p:txBody>
          <a:bodyPr/>
          <a:lstStyle/>
          <a:p>
            <a:r>
              <a:rPr lang="en-GB" dirty="0" smtClean="0"/>
              <a:t>Components of Fitness</a:t>
            </a:r>
            <a:r>
              <a:rPr lang="en-GB" dirty="0"/>
              <a:t/>
            </a:r>
            <a:br>
              <a:rPr lang="en-GB" dirty="0"/>
            </a:br>
            <a:endParaRPr lang="en-US" dirty="0"/>
          </a:p>
        </p:txBody>
      </p:sp>
      <p:sp>
        <p:nvSpPr>
          <p:cNvPr id="2051" name="Rectangle 3"/>
          <p:cNvSpPr>
            <a:spLocks noGrp="1" noChangeArrowheads="1"/>
          </p:cNvSpPr>
          <p:nvPr>
            <p:ph type="subTitle" idx="1"/>
          </p:nvPr>
        </p:nvSpPr>
        <p:spPr>
          <a:xfrm>
            <a:off x="1403648" y="2708920"/>
            <a:ext cx="6400800" cy="2423120"/>
          </a:xfrm>
        </p:spPr>
        <p:txBody>
          <a:bodyPr/>
          <a:lstStyle/>
          <a:p>
            <a:pPr algn="l">
              <a:lnSpc>
                <a:spcPct val="80000"/>
              </a:lnSpc>
            </a:pPr>
            <a:endParaRPr lang="en-GB" sz="1800" dirty="0" smtClean="0"/>
          </a:p>
          <a:p>
            <a:pPr algn="l">
              <a:lnSpc>
                <a:spcPct val="80000"/>
              </a:lnSpc>
            </a:pPr>
            <a:r>
              <a:rPr lang="en-GB" sz="2400" dirty="0" smtClean="0"/>
              <a:t>LO</a:t>
            </a:r>
            <a:r>
              <a:rPr lang="en-GB" sz="2400" dirty="0"/>
              <a:t>: </a:t>
            </a:r>
            <a:r>
              <a:rPr lang="en-GB" sz="2400" dirty="0" smtClean="0"/>
              <a:t>Understand the two types </a:t>
            </a:r>
            <a:r>
              <a:rPr lang="en-GB" sz="2400" dirty="0"/>
              <a:t>of fitness.</a:t>
            </a:r>
          </a:p>
          <a:p>
            <a:pPr algn="l">
              <a:lnSpc>
                <a:spcPct val="80000"/>
              </a:lnSpc>
            </a:pPr>
            <a:endParaRPr lang="en-GB" sz="2400" dirty="0"/>
          </a:p>
          <a:p>
            <a:pPr algn="l">
              <a:lnSpc>
                <a:spcPct val="80000"/>
              </a:lnSpc>
            </a:pPr>
            <a:r>
              <a:rPr lang="en-GB" sz="2400" dirty="0"/>
              <a:t>LO</a:t>
            </a:r>
            <a:r>
              <a:rPr lang="en-GB" sz="2400" dirty="0" smtClean="0"/>
              <a:t>: Be able to name and describe the different components of fitness.</a:t>
            </a:r>
          </a:p>
          <a:p>
            <a:pPr algn="l">
              <a:lnSpc>
                <a:spcPct val="80000"/>
              </a:lnSpc>
            </a:pPr>
            <a:endParaRPr lang="en-GB" sz="2400" dirty="0"/>
          </a:p>
          <a:p>
            <a:pPr algn="l">
              <a:lnSpc>
                <a:spcPct val="80000"/>
              </a:lnSpc>
            </a:pPr>
            <a:r>
              <a:rPr lang="en-GB" sz="2400" dirty="0" smtClean="0"/>
              <a:t>LO: Be able to describe how each component of fitness is important for different activities.</a:t>
            </a:r>
            <a:endParaRPr lang="en-US" sz="24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3026653120"/>
              </p:ext>
            </p:extLst>
          </p:nvPr>
        </p:nvGraphicFramePr>
        <p:xfrm>
          <a:off x="179512" y="1628800"/>
          <a:ext cx="8784976" cy="4874840"/>
        </p:xfrm>
        <a:graphic>
          <a:graphicData uri="http://schemas.openxmlformats.org/drawingml/2006/table">
            <a:tbl>
              <a:tblPr firstRow="1" bandRow="1">
                <a:tableStyleId>{5C22544A-7EE6-4342-B048-85BDC9FD1C3A}</a:tableStyleId>
              </a:tblPr>
              <a:tblGrid>
                <a:gridCol w="1728192"/>
                <a:gridCol w="2232248"/>
                <a:gridCol w="4824536"/>
              </a:tblGrid>
              <a:tr h="792088">
                <a:tc>
                  <a:txBody>
                    <a:bodyPr/>
                    <a:lstStyle/>
                    <a:p>
                      <a:pPr algn="ctr"/>
                      <a:r>
                        <a:rPr lang="en-GB" dirty="0" smtClean="0"/>
                        <a:t>SPORT</a:t>
                      </a:r>
                      <a:endParaRPr lang="en-GB" dirty="0"/>
                    </a:p>
                  </a:txBody>
                  <a:tcPr anchor="ctr"/>
                </a:tc>
                <a:tc>
                  <a:txBody>
                    <a:bodyPr/>
                    <a:lstStyle/>
                    <a:p>
                      <a:pPr algn="ctr"/>
                      <a:r>
                        <a:rPr lang="en-GB" sz="1600" dirty="0" smtClean="0"/>
                        <a:t>TYPE OF HEALTH</a:t>
                      </a:r>
                      <a:r>
                        <a:rPr lang="en-GB" sz="1600" baseline="0" dirty="0" smtClean="0"/>
                        <a:t>-RELATED </a:t>
                      </a:r>
                      <a:r>
                        <a:rPr lang="en-GB" sz="1600" dirty="0" smtClean="0"/>
                        <a:t>FITNESS</a:t>
                      </a:r>
                      <a:endParaRPr lang="en-GB" sz="1600" dirty="0"/>
                    </a:p>
                  </a:txBody>
                  <a:tcPr anchor="ctr"/>
                </a:tc>
                <a:tc>
                  <a:txBody>
                    <a:bodyPr/>
                    <a:lstStyle/>
                    <a:p>
                      <a:pPr algn="ctr"/>
                      <a:r>
                        <a:rPr lang="en-GB" dirty="0" smtClean="0"/>
                        <a:t>WHY IS IT IMPORTANT?</a:t>
                      </a:r>
                      <a:endParaRPr lang="en-GB" dirty="0"/>
                    </a:p>
                  </a:txBody>
                  <a:tcPr anchor="ctr"/>
                </a:tc>
              </a:tr>
              <a:tr h="792088">
                <a:tc>
                  <a:txBody>
                    <a:bodyPr/>
                    <a:lstStyle/>
                    <a:p>
                      <a:pPr algn="ctr"/>
                      <a:r>
                        <a:rPr lang="en-GB" dirty="0" smtClean="0"/>
                        <a:t>Hurdles</a:t>
                      </a:r>
                      <a:endParaRPr lang="en-GB" dirty="0"/>
                    </a:p>
                  </a:txBody>
                  <a:tcPr anchor="ctr"/>
                </a:tc>
                <a:tc>
                  <a:txBody>
                    <a:bodyPr/>
                    <a:lstStyle/>
                    <a:p>
                      <a:pPr algn="ctr"/>
                      <a:r>
                        <a:rPr lang="en-GB" dirty="0" smtClean="0"/>
                        <a:t>Flexibility</a:t>
                      </a:r>
                      <a:endParaRPr lang="en-GB" dirty="0"/>
                    </a:p>
                  </a:txBody>
                  <a:tcPr anchor="ctr"/>
                </a:tc>
                <a:tc>
                  <a:txBody>
                    <a:bodyPr/>
                    <a:lstStyle/>
                    <a:p>
                      <a:pPr algn="ctr"/>
                      <a:r>
                        <a:rPr lang="en-GB" dirty="0" smtClean="0"/>
                        <a:t>To be</a:t>
                      </a:r>
                      <a:r>
                        <a:rPr lang="en-GB" baseline="0" dirty="0" smtClean="0"/>
                        <a:t> able to reach with lead leg and get into a position to clear the hurdle as fast as possible.</a:t>
                      </a:r>
                      <a:endParaRPr lang="en-GB" dirty="0"/>
                    </a:p>
                  </a:txBody>
                  <a:tcPr anchor="ctr"/>
                </a:tc>
              </a:tr>
              <a:tr h="792088">
                <a:tc>
                  <a:txBody>
                    <a:bodyPr/>
                    <a:lstStyle/>
                    <a:p>
                      <a:endParaRPr lang="en-GB"/>
                    </a:p>
                  </a:txBody>
                  <a:tcPr/>
                </a:tc>
                <a:tc>
                  <a:txBody>
                    <a:bodyPr/>
                    <a:lstStyle/>
                    <a:p>
                      <a:endParaRPr lang="en-GB" dirty="0"/>
                    </a:p>
                  </a:txBody>
                  <a:tcPr/>
                </a:tc>
                <a:tc>
                  <a:txBody>
                    <a:bodyPr/>
                    <a:lstStyle/>
                    <a:p>
                      <a:endParaRPr lang="en-GB" dirty="0"/>
                    </a:p>
                  </a:txBody>
                  <a:tcPr/>
                </a:tc>
              </a:tr>
              <a:tr h="792088">
                <a:tc>
                  <a:txBody>
                    <a:bodyPr/>
                    <a:lstStyle/>
                    <a:p>
                      <a:endParaRPr lang="en-GB"/>
                    </a:p>
                  </a:txBody>
                  <a:tcPr/>
                </a:tc>
                <a:tc>
                  <a:txBody>
                    <a:bodyPr/>
                    <a:lstStyle/>
                    <a:p>
                      <a:endParaRPr lang="en-GB"/>
                    </a:p>
                  </a:txBody>
                  <a:tcPr/>
                </a:tc>
                <a:tc>
                  <a:txBody>
                    <a:bodyPr/>
                    <a:lstStyle/>
                    <a:p>
                      <a:endParaRPr lang="en-GB"/>
                    </a:p>
                  </a:txBody>
                  <a:tcPr/>
                </a:tc>
              </a:tr>
              <a:tr h="792088">
                <a:tc>
                  <a:txBody>
                    <a:bodyPr/>
                    <a:lstStyle/>
                    <a:p>
                      <a:endParaRPr lang="en-GB"/>
                    </a:p>
                  </a:txBody>
                  <a:tcPr/>
                </a:tc>
                <a:tc>
                  <a:txBody>
                    <a:bodyPr/>
                    <a:lstStyle/>
                    <a:p>
                      <a:endParaRPr lang="en-GB"/>
                    </a:p>
                  </a:txBody>
                  <a:tcPr/>
                </a:tc>
                <a:tc>
                  <a:txBody>
                    <a:bodyPr/>
                    <a:lstStyle/>
                    <a:p>
                      <a:endParaRPr lang="en-GB"/>
                    </a:p>
                  </a:txBody>
                  <a:tcPr/>
                </a:tc>
              </a:tr>
              <a:tr h="792088">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Content Placeholder 5"/>
          <p:cNvSpPr>
            <a:spLocks noGrp="1"/>
          </p:cNvSpPr>
          <p:nvPr>
            <p:ph sz="half" idx="2"/>
          </p:nvPr>
        </p:nvSpPr>
        <p:spPr>
          <a:xfrm>
            <a:off x="179512" y="188640"/>
            <a:ext cx="8784976" cy="1080120"/>
          </a:xfrm>
        </p:spPr>
        <p:txBody>
          <a:bodyPr/>
          <a:lstStyle/>
          <a:p>
            <a:pPr marL="0" indent="0" algn="ctr">
              <a:buNone/>
            </a:pPr>
            <a:r>
              <a:rPr lang="en-GB" dirty="0" smtClean="0"/>
              <a:t>Choose 3 different sports/activities and outline the most important types of health-related fitness required in each.</a:t>
            </a:r>
            <a:endParaRPr lang="en-GB" dirty="0"/>
          </a:p>
        </p:txBody>
      </p:sp>
    </p:spTree>
    <p:extLst>
      <p:ext uri="{BB962C8B-B14F-4D97-AF65-F5344CB8AC3E}">
        <p14:creationId xmlns:p14="http://schemas.microsoft.com/office/powerpoint/2010/main" val="8358315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Quiz</a:t>
            </a:r>
            <a:endParaRPr lang="en-GB" dirty="0"/>
          </a:p>
        </p:txBody>
      </p:sp>
      <p:sp>
        <p:nvSpPr>
          <p:cNvPr id="3" name="Content Placeholder 2"/>
          <p:cNvSpPr>
            <a:spLocks noGrp="1"/>
          </p:cNvSpPr>
          <p:nvPr>
            <p:ph idx="1"/>
          </p:nvPr>
        </p:nvSpPr>
        <p:spPr/>
        <p:txBody>
          <a:bodyPr/>
          <a:lstStyle/>
          <a:p>
            <a:r>
              <a:rPr lang="en-GB" dirty="0" smtClean="0"/>
              <a:t>Name the three types of strength (3 marks)</a:t>
            </a:r>
          </a:p>
          <a:p>
            <a:r>
              <a:rPr lang="en-GB" dirty="0" smtClean="0"/>
              <a:t>Define the term flexibility (1 mark)</a:t>
            </a:r>
          </a:p>
          <a:p>
            <a:r>
              <a:rPr lang="en-GB" dirty="0" smtClean="0"/>
              <a:t>Which term is also referred to as stamina? (1 mark)</a:t>
            </a:r>
          </a:p>
          <a:p>
            <a:r>
              <a:rPr lang="en-GB" dirty="0" smtClean="0"/>
              <a:t>Speed x Strength = ?? (1 mark)</a:t>
            </a:r>
          </a:p>
          <a:p>
            <a:endParaRPr lang="en-GB" dirty="0"/>
          </a:p>
        </p:txBody>
      </p:sp>
    </p:spTree>
    <p:extLst>
      <p:ext uri="{BB962C8B-B14F-4D97-AF65-F5344CB8AC3E}">
        <p14:creationId xmlns:p14="http://schemas.microsoft.com/office/powerpoint/2010/main" val="9151117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Skill-Related Fitness</a:t>
            </a:r>
            <a:endParaRPr lang="en-GB" dirty="0"/>
          </a:p>
        </p:txBody>
      </p:sp>
      <p:sp>
        <p:nvSpPr>
          <p:cNvPr id="3" name="Content Placeholder 2"/>
          <p:cNvSpPr>
            <a:spLocks noGrp="1"/>
          </p:cNvSpPr>
          <p:nvPr>
            <p:ph idx="1"/>
          </p:nvPr>
        </p:nvSpPr>
        <p:spPr/>
        <p:txBody>
          <a:bodyPr/>
          <a:lstStyle/>
          <a:p>
            <a:pPr marL="0" indent="0">
              <a:buNone/>
            </a:pPr>
            <a:r>
              <a:rPr lang="en-GB" dirty="0" smtClean="0"/>
              <a:t>The 5 factors of skill-related fitness are:</a:t>
            </a:r>
          </a:p>
          <a:p>
            <a:pPr marL="0" indent="0">
              <a:buNone/>
            </a:pPr>
            <a:endParaRPr lang="en-GB" dirty="0"/>
          </a:p>
          <a:p>
            <a:pPr marL="514350" indent="-514350">
              <a:buFont typeface="+mj-lt"/>
              <a:buAutoNum type="arabicPeriod"/>
            </a:pPr>
            <a:r>
              <a:rPr lang="en-GB" dirty="0" smtClean="0"/>
              <a:t>Agility</a:t>
            </a:r>
          </a:p>
          <a:p>
            <a:pPr marL="514350" indent="-514350">
              <a:buFont typeface="+mj-lt"/>
              <a:buAutoNum type="arabicPeriod"/>
            </a:pPr>
            <a:r>
              <a:rPr lang="en-GB" dirty="0" smtClean="0"/>
              <a:t>Balance</a:t>
            </a:r>
          </a:p>
          <a:p>
            <a:pPr marL="514350" indent="-514350">
              <a:buFont typeface="+mj-lt"/>
              <a:buAutoNum type="arabicPeriod"/>
            </a:pPr>
            <a:r>
              <a:rPr lang="en-GB" dirty="0" smtClean="0"/>
              <a:t>Co-ordination</a:t>
            </a:r>
          </a:p>
          <a:p>
            <a:pPr marL="514350" indent="-514350">
              <a:buFont typeface="+mj-lt"/>
              <a:buAutoNum type="arabicPeriod"/>
            </a:pPr>
            <a:r>
              <a:rPr lang="en-GB" dirty="0" smtClean="0"/>
              <a:t>Reaction Time</a:t>
            </a:r>
          </a:p>
          <a:p>
            <a:pPr marL="514350" indent="-514350">
              <a:buFont typeface="+mj-lt"/>
              <a:buAutoNum type="arabicPeriod"/>
            </a:pPr>
            <a:r>
              <a:rPr lang="en-GB" dirty="0" smtClean="0"/>
              <a:t>Timing</a:t>
            </a:r>
            <a:endParaRPr lang="en-GB" dirty="0"/>
          </a:p>
        </p:txBody>
      </p:sp>
    </p:spTree>
    <p:extLst>
      <p:ext uri="{BB962C8B-B14F-4D97-AF65-F5344CB8AC3E}">
        <p14:creationId xmlns:p14="http://schemas.microsoft.com/office/powerpoint/2010/main" val="3562145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Agility</a:t>
            </a:r>
            <a:endParaRPr lang="en-GB" dirty="0"/>
          </a:p>
        </p:txBody>
      </p:sp>
      <p:sp>
        <p:nvSpPr>
          <p:cNvPr id="3" name="Content Placeholder 2"/>
          <p:cNvSpPr>
            <a:spLocks noGrp="1"/>
          </p:cNvSpPr>
          <p:nvPr>
            <p:ph idx="1"/>
          </p:nvPr>
        </p:nvSpPr>
        <p:spPr/>
        <p:txBody>
          <a:bodyPr/>
          <a:lstStyle/>
          <a:p>
            <a:r>
              <a:rPr lang="en-GB" dirty="0" smtClean="0"/>
              <a:t>A </a:t>
            </a:r>
            <a:r>
              <a:rPr lang="en-GB" u="sng" dirty="0" smtClean="0"/>
              <a:t>combination of speed and flexibility</a:t>
            </a:r>
            <a:r>
              <a:rPr lang="en-GB" dirty="0" smtClean="0"/>
              <a:t>.</a:t>
            </a:r>
          </a:p>
          <a:p>
            <a:endParaRPr lang="en-GB" dirty="0"/>
          </a:p>
          <a:p>
            <a:r>
              <a:rPr lang="en-GB" dirty="0" smtClean="0"/>
              <a:t>The ability to change direction quickly.</a:t>
            </a:r>
          </a:p>
          <a:p>
            <a:endParaRPr lang="en-GB" dirty="0"/>
          </a:p>
          <a:p>
            <a:r>
              <a:rPr lang="en-GB" dirty="0" smtClean="0"/>
              <a:t>This can be improved through training and is very important in invasion games.</a:t>
            </a:r>
          </a:p>
          <a:p>
            <a:endParaRPr lang="en-GB" sz="2400" dirty="0" smtClean="0"/>
          </a:p>
          <a:p>
            <a:pPr marL="0" indent="0">
              <a:buNone/>
            </a:pPr>
            <a:r>
              <a:rPr lang="en-GB" sz="2400" dirty="0" smtClean="0">
                <a:hlinkClick r:id="rId2" action="ppaction://hlinkfile"/>
              </a:rPr>
              <a:t>Beating defenders!</a:t>
            </a:r>
            <a:endParaRPr lang="en-GB" sz="2400" dirty="0"/>
          </a:p>
        </p:txBody>
      </p:sp>
    </p:spTree>
    <p:extLst>
      <p:ext uri="{BB962C8B-B14F-4D97-AF65-F5344CB8AC3E}">
        <p14:creationId xmlns:p14="http://schemas.microsoft.com/office/powerpoint/2010/main" val="28737828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dirty="0" smtClean="0"/>
              <a:t>Balance</a:t>
            </a:r>
            <a:endParaRPr lang="en-GB" dirty="0"/>
          </a:p>
        </p:txBody>
      </p:sp>
      <p:sp>
        <p:nvSpPr>
          <p:cNvPr id="3" name="Content Placeholder 2"/>
          <p:cNvSpPr>
            <a:spLocks noGrp="1"/>
          </p:cNvSpPr>
          <p:nvPr>
            <p:ph idx="1"/>
          </p:nvPr>
        </p:nvSpPr>
        <p:spPr>
          <a:xfrm>
            <a:off x="251520" y="1556792"/>
            <a:ext cx="5832648" cy="5040560"/>
          </a:xfrm>
        </p:spPr>
        <p:txBody>
          <a:bodyPr/>
          <a:lstStyle/>
          <a:p>
            <a:r>
              <a:rPr lang="en-GB" sz="2800" dirty="0" smtClean="0"/>
              <a:t>The ability to maintain a given posture in a static or dynamic situation.</a:t>
            </a:r>
          </a:p>
          <a:p>
            <a:endParaRPr lang="en-GB" sz="2800" dirty="0"/>
          </a:p>
          <a:p>
            <a:r>
              <a:rPr lang="en-GB" sz="2800" dirty="0" smtClean="0"/>
              <a:t>This is very obvious in gymnastics.</a:t>
            </a:r>
          </a:p>
          <a:p>
            <a:endParaRPr lang="en-GB" sz="2800" dirty="0"/>
          </a:p>
          <a:p>
            <a:r>
              <a:rPr lang="en-GB" sz="2800" dirty="0" smtClean="0"/>
              <a:t>It is also closely linked to agility as you need to maintain balance while changing direction.</a:t>
            </a:r>
            <a:endParaRPr lang="en-GB"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708920"/>
            <a:ext cx="292206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646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Co-ordination</a:t>
            </a:r>
            <a:endParaRPr lang="en-GB" dirty="0"/>
          </a:p>
        </p:txBody>
      </p:sp>
      <p:sp>
        <p:nvSpPr>
          <p:cNvPr id="3" name="Content Placeholder 2"/>
          <p:cNvSpPr>
            <a:spLocks noGrp="1"/>
          </p:cNvSpPr>
          <p:nvPr>
            <p:ph idx="1"/>
          </p:nvPr>
        </p:nvSpPr>
        <p:spPr>
          <a:xfrm>
            <a:off x="251520" y="1268760"/>
            <a:ext cx="8640960" cy="3096344"/>
          </a:xfrm>
        </p:spPr>
        <p:txBody>
          <a:bodyPr/>
          <a:lstStyle/>
          <a:p>
            <a:r>
              <a:rPr lang="en-GB" sz="2800" dirty="0" smtClean="0"/>
              <a:t>This describes the ability to link different parts of a movement together to produce a smooth performance.</a:t>
            </a:r>
          </a:p>
          <a:p>
            <a:pPr marL="0" indent="0">
              <a:buNone/>
            </a:pPr>
            <a:endParaRPr lang="en-GB" sz="2800" dirty="0"/>
          </a:p>
          <a:p>
            <a:r>
              <a:rPr lang="en-GB" sz="2800" dirty="0" smtClean="0"/>
              <a:t>It could be synchronising what you see with what you then do or being able to move different parts of the body in dance.</a:t>
            </a:r>
            <a:endParaRPr lang="en-GB"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600434"/>
            <a:ext cx="3888432" cy="212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1668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Reaction Time</a:t>
            </a:r>
            <a:endParaRPr lang="en-GB" dirty="0"/>
          </a:p>
        </p:txBody>
      </p:sp>
      <p:sp>
        <p:nvSpPr>
          <p:cNvPr id="3" name="Content Placeholder 2"/>
          <p:cNvSpPr>
            <a:spLocks noGrp="1"/>
          </p:cNvSpPr>
          <p:nvPr>
            <p:ph idx="1"/>
          </p:nvPr>
        </p:nvSpPr>
        <p:spPr/>
        <p:txBody>
          <a:bodyPr/>
          <a:lstStyle/>
          <a:p>
            <a:r>
              <a:rPr lang="en-GB" dirty="0" smtClean="0"/>
              <a:t>This involves responding to a stimulus.</a:t>
            </a:r>
          </a:p>
          <a:p>
            <a:endParaRPr lang="en-GB" dirty="0"/>
          </a:p>
          <a:p>
            <a:r>
              <a:rPr lang="en-GB" sz="2400" u="sng" dirty="0" smtClean="0"/>
              <a:t>Simple reaction time </a:t>
            </a:r>
            <a:r>
              <a:rPr lang="en-GB" sz="2400" dirty="0" smtClean="0"/>
              <a:t>involves reacting to something once it happens </a:t>
            </a:r>
            <a:r>
              <a:rPr lang="en-GB" sz="2400" dirty="0" err="1" smtClean="0"/>
              <a:t>i.e</a:t>
            </a:r>
            <a:r>
              <a:rPr lang="en-GB" sz="2400" dirty="0" smtClean="0"/>
              <a:t> 100m start.</a:t>
            </a:r>
          </a:p>
          <a:p>
            <a:endParaRPr lang="en-GB" sz="2400" dirty="0" smtClean="0"/>
          </a:p>
          <a:p>
            <a:endParaRPr lang="en-GB" sz="2400" dirty="0"/>
          </a:p>
          <a:p>
            <a:endParaRPr lang="en-GB" sz="2400" dirty="0" smtClean="0"/>
          </a:p>
          <a:p>
            <a:endParaRPr lang="en-GB" sz="2400" dirty="0"/>
          </a:p>
          <a:p>
            <a:r>
              <a:rPr lang="en-GB" sz="2400" u="sng" dirty="0" smtClean="0"/>
              <a:t>Choice reaction time </a:t>
            </a:r>
            <a:r>
              <a:rPr lang="en-GB" sz="2400" dirty="0" smtClean="0"/>
              <a:t>is more open and allows the person to decide when to move based on the stimulus. </a:t>
            </a:r>
            <a:r>
              <a:rPr lang="en-GB" sz="2400" dirty="0" err="1" smtClean="0"/>
              <a:t>i.e</a:t>
            </a:r>
            <a:r>
              <a:rPr lang="en-GB" sz="2400" dirty="0" smtClean="0"/>
              <a:t> when to tackle in hockey, football etc.</a:t>
            </a:r>
            <a:endParaRPr lang="en-GB" sz="2400" dirty="0"/>
          </a:p>
        </p:txBody>
      </p:sp>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956" b="11632"/>
          <a:stretch/>
        </p:blipFill>
        <p:spPr bwMode="auto">
          <a:xfrm>
            <a:off x="1907704" y="3717032"/>
            <a:ext cx="4896544" cy="149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084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 calcmode="lin" valueType="num">
                                      <p:cBhvr additive="base">
                                        <p:cTn id="19" dur="500" fill="hold"/>
                                        <p:tgtEl>
                                          <p:spTgt spid="48130"/>
                                        </p:tgtEl>
                                        <p:attrNameLst>
                                          <p:attrName>ppt_x</p:attrName>
                                        </p:attrNameLst>
                                      </p:cBhvr>
                                      <p:tavLst>
                                        <p:tav tm="0">
                                          <p:val>
                                            <p:strVal val="#ppt_x"/>
                                          </p:val>
                                        </p:tav>
                                        <p:tav tm="100000">
                                          <p:val>
                                            <p:strVal val="#ppt_x"/>
                                          </p:val>
                                        </p:tav>
                                      </p:tavLst>
                                    </p:anim>
                                    <p:anim calcmode="lin" valueType="num">
                                      <p:cBhvr additive="base">
                                        <p:cTn id="20"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Timing</a:t>
            </a:r>
            <a:endParaRPr lang="en-GB" dirty="0"/>
          </a:p>
        </p:txBody>
      </p:sp>
      <p:sp>
        <p:nvSpPr>
          <p:cNvPr id="3" name="Content Placeholder 2"/>
          <p:cNvSpPr>
            <a:spLocks noGrp="1"/>
          </p:cNvSpPr>
          <p:nvPr>
            <p:ph idx="1"/>
          </p:nvPr>
        </p:nvSpPr>
        <p:spPr>
          <a:xfrm>
            <a:off x="457200" y="1268760"/>
            <a:ext cx="8229600" cy="5328592"/>
          </a:xfrm>
        </p:spPr>
        <p:txBody>
          <a:bodyPr/>
          <a:lstStyle/>
          <a:p>
            <a:pPr marL="0" indent="0">
              <a:buNone/>
            </a:pPr>
            <a:r>
              <a:rPr lang="en-GB" sz="2400" dirty="0" smtClean="0"/>
              <a:t>…is the ability to match movements with external factors…</a:t>
            </a:r>
          </a:p>
          <a:p>
            <a:pPr marL="0" indent="0">
              <a:buNone/>
            </a:pPr>
            <a:endParaRPr lang="en-GB" sz="2400" dirty="0"/>
          </a:p>
          <a:p>
            <a:pPr marL="0" indent="0">
              <a:buNone/>
            </a:pPr>
            <a:r>
              <a:rPr lang="en-GB" sz="2400" dirty="0" smtClean="0"/>
              <a:t>…such as striking a </a:t>
            </a:r>
            <a:r>
              <a:rPr lang="en-GB" sz="2400" dirty="0" err="1" smtClean="0"/>
              <a:t>rounders</a:t>
            </a:r>
            <a:r>
              <a:rPr lang="en-GB" sz="2400" dirty="0" smtClean="0"/>
              <a:t> ball as it is bowled, or returning a tennis serve.</a:t>
            </a:r>
          </a:p>
          <a:p>
            <a:pPr marL="0" indent="0">
              <a:buNone/>
            </a:pPr>
            <a:endParaRPr lang="en-GB" sz="2400" dirty="0"/>
          </a:p>
          <a:p>
            <a:r>
              <a:rPr lang="en-GB" sz="2400" dirty="0" smtClean="0"/>
              <a:t>It requires a combination of reaction time and co-ordination.</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40338"/>
            <a:ext cx="3384376" cy="20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27886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3900389020"/>
              </p:ext>
            </p:extLst>
          </p:nvPr>
        </p:nvGraphicFramePr>
        <p:xfrm>
          <a:off x="179512" y="1628800"/>
          <a:ext cx="8784976" cy="4752528"/>
        </p:xfrm>
        <a:graphic>
          <a:graphicData uri="http://schemas.openxmlformats.org/drawingml/2006/table">
            <a:tbl>
              <a:tblPr firstRow="1" bandRow="1">
                <a:tableStyleId>{5C22544A-7EE6-4342-B048-85BDC9FD1C3A}</a:tableStyleId>
              </a:tblPr>
              <a:tblGrid>
                <a:gridCol w="1728192"/>
                <a:gridCol w="2232248"/>
                <a:gridCol w="4824536"/>
              </a:tblGrid>
              <a:tr h="792088">
                <a:tc>
                  <a:txBody>
                    <a:bodyPr/>
                    <a:lstStyle/>
                    <a:p>
                      <a:pPr algn="ctr"/>
                      <a:r>
                        <a:rPr lang="en-GB" dirty="0" smtClean="0"/>
                        <a:t>SPORT</a:t>
                      </a:r>
                      <a:endParaRPr lang="en-GB" dirty="0"/>
                    </a:p>
                  </a:txBody>
                  <a:tcPr anchor="ctr"/>
                </a:tc>
                <a:tc>
                  <a:txBody>
                    <a:bodyPr/>
                    <a:lstStyle/>
                    <a:p>
                      <a:pPr algn="ctr"/>
                      <a:r>
                        <a:rPr lang="en-GB" sz="1600" dirty="0" smtClean="0"/>
                        <a:t>TYPE OF HEALTH</a:t>
                      </a:r>
                      <a:r>
                        <a:rPr lang="en-GB" sz="1600" baseline="0" dirty="0" smtClean="0"/>
                        <a:t>-RELATED </a:t>
                      </a:r>
                      <a:r>
                        <a:rPr lang="en-GB" sz="1600" dirty="0" smtClean="0"/>
                        <a:t>FITNESS</a:t>
                      </a:r>
                      <a:endParaRPr lang="en-GB" sz="1600" dirty="0"/>
                    </a:p>
                  </a:txBody>
                  <a:tcPr anchor="ctr"/>
                </a:tc>
                <a:tc>
                  <a:txBody>
                    <a:bodyPr/>
                    <a:lstStyle/>
                    <a:p>
                      <a:pPr algn="ctr"/>
                      <a:r>
                        <a:rPr lang="en-GB" dirty="0" smtClean="0"/>
                        <a:t>WHY IS IT IMPORTANT?</a:t>
                      </a:r>
                      <a:endParaRPr lang="en-GB" dirty="0"/>
                    </a:p>
                  </a:txBody>
                  <a:tcPr anchor="ctr"/>
                </a:tc>
              </a:tr>
              <a:tr h="792088">
                <a:tc>
                  <a:txBody>
                    <a:bodyPr/>
                    <a:lstStyle/>
                    <a:p>
                      <a:pPr algn="ctr"/>
                      <a:r>
                        <a:rPr lang="en-GB" dirty="0" smtClean="0"/>
                        <a:t>100m</a:t>
                      </a:r>
                      <a:endParaRPr lang="en-GB" dirty="0"/>
                    </a:p>
                  </a:txBody>
                  <a:tcPr anchor="ctr"/>
                </a:tc>
                <a:tc>
                  <a:txBody>
                    <a:bodyPr/>
                    <a:lstStyle/>
                    <a:p>
                      <a:pPr algn="ctr"/>
                      <a:r>
                        <a:rPr lang="en-GB" dirty="0" smtClean="0"/>
                        <a:t>Reaction</a:t>
                      </a:r>
                      <a:r>
                        <a:rPr lang="en-GB" baseline="0" dirty="0" smtClean="0"/>
                        <a:t> Time</a:t>
                      </a:r>
                      <a:endParaRPr lang="en-GB" dirty="0"/>
                    </a:p>
                  </a:txBody>
                  <a:tcPr anchor="ctr"/>
                </a:tc>
                <a:tc>
                  <a:txBody>
                    <a:bodyPr/>
                    <a:lstStyle/>
                    <a:p>
                      <a:pPr algn="ctr"/>
                      <a:r>
                        <a:rPr lang="en-GB" dirty="0" smtClean="0"/>
                        <a:t>To</a:t>
                      </a:r>
                      <a:r>
                        <a:rPr lang="en-GB" baseline="0" dirty="0" smtClean="0"/>
                        <a:t> be able to start moving as soon as the gun goes off, to get ahead of the opposition.</a:t>
                      </a:r>
                      <a:endParaRPr lang="en-GB" dirty="0"/>
                    </a:p>
                  </a:txBody>
                  <a:tcPr anchor="ctr"/>
                </a:tc>
              </a:tr>
              <a:tr h="792088">
                <a:tc>
                  <a:txBody>
                    <a:bodyPr/>
                    <a:lstStyle/>
                    <a:p>
                      <a:endParaRPr lang="en-GB"/>
                    </a:p>
                  </a:txBody>
                  <a:tcPr/>
                </a:tc>
                <a:tc>
                  <a:txBody>
                    <a:bodyPr/>
                    <a:lstStyle/>
                    <a:p>
                      <a:endParaRPr lang="en-GB" dirty="0"/>
                    </a:p>
                  </a:txBody>
                  <a:tcPr/>
                </a:tc>
                <a:tc>
                  <a:txBody>
                    <a:bodyPr/>
                    <a:lstStyle/>
                    <a:p>
                      <a:endParaRPr lang="en-GB" dirty="0"/>
                    </a:p>
                  </a:txBody>
                  <a:tcPr/>
                </a:tc>
              </a:tr>
              <a:tr h="792088">
                <a:tc>
                  <a:txBody>
                    <a:bodyPr/>
                    <a:lstStyle/>
                    <a:p>
                      <a:endParaRPr lang="en-GB"/>
                    </a:p>
                  </a:txBody>
                  <a:tcPr/>
                </a:tc>
                <a:tc>
                  <a:txBody>
                    <a:bodyPr/>
                    <a:lstStyle/>
                    <a:p>
                      <a:endParaRPr lang="en-GB"/>
                    </a:p>
                  </a:txBody>
                  <a:tcPr/>
                </a:tc>
                <a:tc>
                  <a:txBody>
                    <a:bodyPr/>
                    <a:lstStyle/>
                    <a:p>
                      <a:endParaRPr lang="en-GB"/>
                    </a:p>
                  </a:txBody>
                  <a:tcPr/>
                </a:tc>
              </a:tr>
              <a:tr h="792088">
                <a:tc>
                  <a:txBody>
                    <a:bodyPr/>
                    <a:lstStyle/>
                    <a:p>
                      <a:endParaRPr lang="en-GB"/>
                    </a:p>
                  </a:txBody>
                  <a:tcPr/>
                </a:tc>
                <a:tc>
                  <a:txBody>
                    <a:bodyPr/>
                    <a:lstStyle/>
                    <a:p>
                      <a:endParaRPr lang="en-GB"/>
                    </a:p>
                  </a:txBody>
                  <a:tcPr/>
                </a:tc>
                <a:tc>
                  <a:txBody>
                    <a:bodyPr/>
                    <a:lstStyle/>
                    <a:p>
                      <a:endParaRPr lang="en-GB"/>
                    </a:p>
                  </a:txBody>
                  <a:tcPr/>
                </a:tc>
              </a:tr>
              <a:tr h="792088">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Content Placeholder 5"/>
          <p:cNvSpPr>
            <a:spLocks noGrp="1"/>
          </p:cNvSpPr>
          <p:nvPr>
            <p:ph sz="half" idx="2"/>
          </p:nvPr>
        </p:nvSpPr>
        <p:spPr>
          <a:xfrm>
            <a:off x="179512" y="188640"/>
            <a:ext cx="8784976" cy="1080120"/>
          </a:xfrm>
        </p:spPr>
        <p:txBody>
          <a:bodyPr/>
          <a:lstStyle/>
          <a:p>
            <a:pPr marL="0" indent="0" algn="ctr">
              <a:buNone/>
            </a:pPr>
            <a:r>
              <a:rPr lang="en-GB" dirty="0" smtClean="0"/>
              <a:t>Choose 3 different sports/activities and outline the most important types of skill-related fitness required in each.</a:t>
            </a:r>
            <a:endParaRPr lang="en-GB" dirty="0"/>
          </a:p>
        </p:txBody>
      </p:sp>
    </p:spTree>
    <p:extLst>
      <p:ext uri="{BB962C8B-B14F-4D97-AF65-F5344CB8AC3E}">
        <p14:creationId xmlns:p14="http://schemas.microsoft.com/office/powerpoint/2010/main" val="1801079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ELT</a:t>
            </a:r>
            <a:endParaRPr lang="en-GB" dirty="0"/>
          </a:p>
        </p:txBody>
      </p:sp>
      <p:sp>
        <p:nvSpPr>
          <p:cNvPr id="6" name="Content Placeholder 5"/>
          <p:cNvSpPr>
            <a:spLocks noGrp="1"/>
          </p:cNvSpPr>
          <p:nvPr>
            <p:ph idx="1"/>
          </p:nvPr>
        </p:nvSpPr>
        <p:spPr/>
        <p:txBody>
          <a:bodyPr/>
          <a:lstStyle/>
          <a:p>
            <a:pPr marL="0" indent="0">
              <a:buNone/>
            </a:pPr>
            <a:endParaRPr lang="en-GB" dirty="0" smtClean="0"/>
          </a:p>
          <a:p>
            <a:pPr marL="0" indent="0">
              <a:buNone/>
            </a:pPr>
            <a:r>
              <a:rPr lang="en-GB" dirty="0" smtClean="0"/>
              <a:t>Fitness Testing</a:t>
            </a:r>
            <a:endParaRPr lang="en-GB" dirty="0"/>
          </a:p>
          <a:p>
            <a:r>
              <a:rPr lang="en-GB" dirty="0" smtClean="0"/>
              <a:t>Research a specific fitness test for each type of fitness and present them all with a description and supporting diagrams/pictures.</a:t>
            </a:r>
            <a:endParaRPr lang="en-GB" dirty="0"/>
          </a:p>
        </p:txBody>
      </p:sp>
    </p:spTree>
    <p:extLst>
      <p:ext uri="{BB962C8B-B14F-4D97-AF65-F5344CB8AC3E}">
        <p14:creationId xmlns:p14="http://schemas.microsoft.com/office/powerpoint/2010/main" val="4256259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Fitness</a:t>
            </a:r>
            <a:endParaRPr lang="en-GB" dirty="0"/>
          </a:p>
        </p:txBody>
      </p:sp>
      <p:sp>
        <p:nvSpPr>
          <p:cNvPr id="3" name="Content Placeholder 2"/>
          <p:cNvSpPr>
            <a:spLocks noGrp="1"/>
          </p:cNvSpPr>
          <p:nvPr>
            <p:ph idx="1"/>
          </p:nvPr>
        </p:nvSpPr>
        <p:spPr/>
        <p:txBody>
          <a:bodyPr/>
          <a:lstStyle/>
          <a:p>
            <a:pPr marL="0" indent="0">
              <a:buNone/>
            </a:pPr>
            <a:r>
              <a:rPr lang="en-GB" dirty="0" smtClean="0"/>
              <a:t>The two types of fitness are:</a:t>
            </a:r>
          </a:p>
          <a:p>
            <a:pPr marL="0" indent="0">
              <a:buNone/>
            </a:pPr>
            <a:endParaRPr lang="en-GB" dirty="0"/>
          </a:p>
          <a:p>
            <a:r>
              <a:rPr lang="en-GB" u="sng" dirty="0" smtClean="0"/>
              <a:t>Health-related fitness</a:t>
            </a:r>
          </a:p>
          <a:p>
            <a:pPr marL="0" indent="0">
              <a:buNone/>
            </a:pPr>
            <a:endParaRPr lang="en-GB" dirty="0"/>
          </a:p>
          <a:p>
            <a:pPr marL="0" indent="0">
              <a:buNone/>
            </a:pPr>
            <a:r>
              <a:rPr lang="en-GB" dirty="0" smtClean="0"/>
              <a:t>AND </a:t>
            </a:r>
          </a:p>
          <a:p>
            <a:pPr marL="0" indent="0">
              <a:buNone/>
            </a:pPr>
            <a:endParaRPr lang="en-GB" dirty="0"/>
          </a:p>
          <a:p>
            <a:r>
              <a:rPr lang="en-GB" u="sng" dirty="0" smtClean="0"/>
              <a:t>Skill-related fitness</a:t>
            </a:r>
            <a:endParaRPr lang="en-GB" u="sng" dirty="0"/>
          </a:p>
        </p:txBody>
      </p:sp>
    </p:spTree>
    <p:extLst>
      <p:ext uri="{BB962C8B-B14F-4D97-AF65-F5344CB8AC3E}">
        <p14:creationId xmlns:p14="http://schemas.microsoft.com/office/powerpoint/2010/main" val="30241134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Quiz</a:t>
            </a:r>
            <a:endParaRPr lang="en-GB" dirty="0"/>
          </a:p>
        </p:txBody>
      </p:sp>
      <p:sp>
        <p:nvSpPr>
          <p:cNvPr id="3" name="Content Placeholder 2"/>
          <p:cNvSpPr>
            <a:spLocks noGrp="1"/>
          </p:cNvSpPr>
          <p:nvPr>
            <p:ph idx="1"/>
          </p:nvPr>
        </p:nvSpPr>
        <p:spPr>
          <a:xfrm>
            <a:off x="107504" y="1600200"/>
            <a:ext cx="8784976" cy="4495800"/>
          </a:xfrm>
        </p:spPr>
        <p:txBody>
          <a:bodyPr/>
          <a:lstStyle/>
          <a:p>
            <a:r>
              <a:rPr lang="en-GB" dirty="0" smtClean="0"/>
              <a:t>Define the term ‘coordination’ (1 mark)</a:t>
            </a:r>
          </a:p>
          <a:p>
            <a:r>
              <a:rPr lang="en-GB" dirty="0" smtClean="0"/>
              <a:t>Agility is a combination of which two components of fitness (2 marks)</a:t>
            </a:r>
          </a:p>
          <a:p>
            <a:r>
              <a:rPr lang="en-GB" dirty="0" smtClean="0"/>
              <a:t>Name two types of balance (2 marks)</a:t>
            </a:r>
          </a:p>
          <a:p>
            <a:r>
              <a:rPr lang="en-GB" dirty="0" smtClean="0"/>
              <a:t>Name and define the two types of reaction time (4 marks)</a:t>
            </a:r>
          </a:p>
          <a:p>
            <a:r>
              <a:rPr lang="en-GB" dirty="0" smtClean="0"/>
              <a:t>Which term is defined as the ability to match movements to external factors? (1 mark)</a:t>
            </a:r>
            <a:endParaRPr lang="en-GB" dirty="0"/>
          </a:p>
        </p:txBody>
      </p:sp>
    </p:spTree>
    <p:extLst>
      <p:ext uri="{BB962C8B-B14F-4D97-AF65-F5344CB8AC3E}">
        <p14:creationId xmlns:p14="http://schemas.microsoft.com/office/powerpoint/2010/main" val="6822794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n-GB" dirty="0" smtClean="0"/>
              <a:t>Fitness Testing</a:t>
            </a:r>
            <a:endParaRPr lang="en-GB" dirty="0"/>
          </a:p>
        </p:txBody>
      </p:sp>
    </p:spTree>
    <p:extLst>
      <p:ext uri="{BB962C8B-B14F-4D97-AF65-F5344CB8AC3E}">
        <p14:creationId xmlns:p14="http://schemas.microsoft.com/office/powerpoint/2010/main" val="298160950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Flexibility – Sit and Reach Test</a:t>
            </a:r>
            <a:endParaRPr lang="en-GB" dirty="0"/>
          </a:p>
        </p:txBody>
      </p:sp>
      <p:sp>
        <p:nvSpPr>
          <p:cNvPr id="3" name="Content Placeholder 2"/>
          <p:cNvSpPr>
            <a:spLocks noGrp="1"/>
          </p:cNvSpPr>
          <p:nvPr>
            <p:ph idx="1"/>
          </p:nvPr>
        </p:nvSpPr>
        <p:spPr>
          <a:xfrm>
            <a:off x="179512" y="1052736"/>
            <a:ext cx="8784976" cy="4176464"/>
          </a:xfrm>
        </p:spPr>
        <p:txBody>
          <a:bodyPr/>
          <a:lstStyle/>
          <a:p>
            <a:r>
              <a:rPr lang="en-GB" sz="1600" dirty="0" smtClean="0"/>
              <a:t>The </a:t>
            </a:r>
            <a:r>
              <a:rPr lang="en-GB" sz="1600" dirty="0"/>
              <a:t>assistant secures the ruler to the box top/ bench with the tape so that the front edge of the box lines up with the 15cm (6 inches) mark on the ruler and the zero end of the ruler points towards the </a:t>
            </a:r>
            <a:r>
              <a:rPr lang="en-GB" sz="1600" dirty="0" smtClean="0"/>
              <a:t>athlete</a:t>
            </a:r>
          </a:p>
          <a:p>
            <a:endParaRPr lang="en-GB" sz="1600" dirty="0"/>
          </a:p>
          <a:p>
            <a:r>
              <a:rPr lang="en-GB" sz="1600" dirty="0" smtClean="0"/>
              <a:t>The </a:t>
            </a:r>
            <a:r>
              <a:rPr lang="en-GB" sz="1600" dirty="0"/>
              <a:t>athlete sits on the floor with their legs fully extended with the bottom of their bare feet against the </a:t>
            </a:r>
            <a:r>
              <a:rPr lang="en-GB" sz="1600" dirty="0" smtClean="0"/>
              <a:t>box</a:t>
            </a:r>
          </a:p>
          <a:p>
            <a:endParaRPr lang="en-GB" sz="1600" dirty="0"/>
          </a:p>
          <a:p>
            <a:r>
              <a:rPr lang="en-GB" sz="1600" dirty="0" smtClean="0"/>
              <a:t>The </a:t>
            </a:r>
            <a:r>
              <a:rPr lang="en-GB" sz="1600" dirty="0"/>
              <a:t>athlete places one hand on top of the other, slowly bends forward and reaches along the top of the ruler as far as possible holding the stretch for two </a:t>
            </a:r>
            <a:r>
              <a:rPr lang="en-GB" sz="1600" dirty="0" smtClean="0"/>
              <a:t>seconds</a:t>
            </a:r>
          </a:p>
          <a:p>
            <a:endParaRPr lang="en-GB" sz="1600" dirty="0"/>
          </a:p>
          <a:p>
            <a:r>
              <a:rPr lang="en-GB" sz="1600" dirty="0" smtClean="0"/>
              <a:t>The </a:t>
            </a:r>
            <a:r>
              <a:rPr lang="en-GB" sz="1600" dirty="0"/>
              <a:t>assistant records the distance reached by the athlete’s finger tips (cm</a:t>
            </a:r>
            <a:r>
              <a:rPr lang="en-GB" sz="1600" dirty="0" smtClean="0"/>
              <a:t>)</a:t>
            </a:r>
          </a:p>
          <a:p>
            <a:endParaRPr lang="en-GB" sz="1600" dirty="0"/>
          </a:p>
          <a:p>
            <a:r>
              <a:rPr lang="en-GB" sz="1600" dirty="0" smtClean="0"/>
              <a:t>The </a:t>
            </a:r>
            <a:r>
              <a:rPr lang="en-GB" sz="1600" dirty="0"/>
              <a:t>athlete performs the test three </a:t>
            </a:r>
            <a:r>
              <a:rPr lang="en-GB" sz="1600" dirty="0" smtClean="0"/>
              <a:t>times</a:t>
            </a:r>
          </a:p>
          <a:p>
            <a:endParaRPr lang="en-GB" sz="1600" dirty="0"/>
          </a:p>
          <a:p>
            <a:r>
              <a:rPr lang="en-GB" sz="1600" dirty="0" smtClean="0"/>
              <a:t>The </a:t>
            </a:r>
            <a:r>
              <a:rPr lang="en-GB" sz="1600" dirty="0"/>
              <a:t>assistant calculates and records the average of the three distances and uses this value to assess the athlete’s </a:t>
            </a:r>
            <a:r>
              <a:rPr lang="en-GB" sz="1600" dirty="0" smtClean="0"/>
              <a:t>performance</a:t>
            </a:r>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350570"/>
            <a:ext cx="2340223" cy="129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6368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48680"/>
            <a:ext cx="4256080" cy="278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70" y="4581128"/>
            <a:ext cx="7914475" cy="166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9811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Strength – Hand Grip Test</a:t>
            </a:r>
            <a:endParaRPr lang="en-GB" dirty="0"/>
          </a:p>
        </p:txBody>
      </p:sp>
      <p:sp>
        <p:nvSpPr>
          <p:cNvPr id="3" name="Content Placeholder 2"/>
          <p:cNvSpPr>
            <a:spLocks noGrp="1"/>
          </p:cNvSpPr>
          <p:nvPr>
            <p:ph idx="1"/>
          </p:nvPr>
        </p:nvSpPr>
        <p:spPr>
          <a:xfrm>
            <a:off x="179512" y="1484784"/>
            <a:ext cx="8784976" cy="3744416"/>
          </a:xfrm>
        </p:spPr>
        <p:txBody>
          <a:bodyPr/>
          <a:lstStyle/>
          <a:p>
            <a:r>
              <a:rPr lang="en-GB" sz="1600" dirty="0" smtClean="0"/>
              <a:t>The </a:t>
            </a:r>
            <a:r>
              <a:rPr lang="en-GB" sz="1600" dirty="0"/>
              <a:t>athlete using their dominant hand applies as much grip pressure as possible on the </a:t>
            </a:r>
            <a:r>
              <a:rPr lang="en-GB" sz="1600" dirty="0" smtClean="0"/>
              <a:t>dynamometer</a:t>
            </a:r>
          </a:p>
          <a:p>
            <a:endParaRPr lang="en-GB" sz="1600" dirty="0" smtClean="0"/>
          </a:p>
          <a:p>
            <a:r>
              <a:rPr lang="en-GB" sz="1600" dirty="0" smtClean="0"/>
              <a:t>The </a:t>
            </a:r>
            <a:r>
              <a:rPr lang="en-GB" sz="1600" dirty="0"/>
              <a:t>assistant records the maximum reading (</a:t>
            </a:r>
            <a:r>
              <a:rPr lang="en-GB" sz="1600" dirty="0" smtClean="0"/>
              <a:t>kg)</a:t>
            </a:r>
          </a:p>
          <a:p>
            <a:endParaRPr lang="en-GB" sz="1600" dirty="0" smtClean="0"/>
          </a:p>
          <a:p>
            <a:r>
              <a:rPr lang="en-GB" sz="1600" dirty="0" smtClean="0"/>
              <a:t>The </a:t>
            </a:r>
            <a:r>
              <a:rPr lang="en-GB" sz="1600" dirty="0"/>
              <a:t>athlete repeats the test 3 </a:t>
            </a:r>
            <a:r>
              <a:rPr lang="en-GB" sz="1600" dirty="0" smtClean="0"/>
              <a:t>times</a:t>
            </a:r>
          </a:p>
          <a:p>
            <a:endParaRPr lang="en-GB" sz="1600" dirty="0" smtClean="0"/>
          </a:p>
          <a:p>
            <a:r>
              <a:rPr lang="en-GB" sz="1600" dirty="0" smtClean="0"/>
              <a:t>The </a:t>
            </a:r>
            <a:r>
              <a:rPr lang="en-GB" sz="1600" dirty="0"/>
              <a:t>assistant uses the highest recorded value to assess the athlete’s performance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64" y="4581128"/>
            <a:ext cx="8931633" cy="187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5821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Power - Standing Broad Jump</a:t>
            </a:r>
            <a:endParaRPr lang="en-GB" dirty="0"/>
          </a:p>
        </p:txBody>
      </p:sp>
      <p:sp>
        <p:nvSpPr>
          <p:cNvPr id="3" name="Content Placeholder 2"/>
          <p:cNvSpPr>
            <a:spLocks noGrp="1"/>
          </p:cNvSpPr>
          <p:nvPr>
            <p:ph idx="1"/>
          </p:nvPr>
        </p:nvSpPr>
        <p:spPr>
          <a:xfrm>
            <a:off x="179512" y="1268759"/>
            <a:ext cx="4392488" cy="5235309"/>
          </a:xfrm>
        </p:spPr>
        <p:txBody>
          <a:bodyPr/>
          <a:lstStyle/>
          <a:p>
            <a:r>
              <a:rPr lang="en-GB" sz="1600" dirty="0" smtClean="0"/>
              <a:t>The </a:t>
            </a:r>
            <a:r>
              <a:rPr lang="en-GB" sz="1600" dirty="0"/>
              <a:t>athlete places their feet over the edge of the sandpit, crouches down and using the arms and legs jumps horizontally as far as possible landing with both feet into the </a:t>
            </a:r>
            <a:r>
              <a:rPr lang="en-GB" sz="1600" dirty="0" smtClean="0"/>
              <a:t>sandpit.</a:t>
            </a:r>
          </a:p>
          <a:p>
            <a:endParaRPr lang="en-GB" sz="1600" dirty="0"/>
          </a:p>
          <a:p>
            <a:r>
              <a:rPr lang="en-GB" sz="1600" dirty="0" smtClean="0"/>
              <a:t>The </a:t>
            </a:r>
            <a:r>
              <a:rPr lang="en-GB" sz="1600" dirty="0"/>
              <a:t>assistant measures and records the distance from the edge of the sandpit to the nearest impression made by the athlete in the sand </a:t>
            </a:r>
            <a:r>
              <a:rPr lang="en-GB" sz="1600" dirty="0" smtClean="0"/>
              <a:t>pit.</a:t>
            </a:r>
          </a:p>
          <a:p>
            <a:endParaRPr lang="en-GB" sz="1600" dirty="0"/>
          </a:p>
          <a:p>
            <a:r>
              <a:rPr lang="en-GB" sz="1600" dirty="0" smtClean="0"/>
              <a:t>The </a:t>
            </a:r>
            <a:r>
              <a:rPr lang="en-GB" sz="1600" dirty="0"/>
              <a:t>athlete repeats the test 3 </a:t>
            </a:r>
            <a:r>
              <a:rPr lang="en-GB" sz="1600" dirty="0" smtClean="0"/>
              <a:t>times.</a:t>
            </a:r>
          </a:p>
          <a:p>
            <a:endParaRPr lang="en-GB" sz="1600" dirty="0"/>
          </a:p>
          <a:p>
            <a:r>
              <a:rPr lang="en-GB" sz="1600" dirty="0" smtClean="0"/>
              <a:t>The </a:t>
            </a:r>
            <a:r>
              <a:rPr lang="en-GB" sz="1600" dirty="0"/>
              <a:t>assistant uses the longest recorded </a:t>
            </a:r>
            <a:r>
              <a:rPr lang="en-GB" sz="1600" dirty="0" smtClean="0"/>
              <a:t>distance.</a:t>
            </a:r>
            <a:endParaRPr lang="en-GB" sz="1600" dirty="0"/>
          </a:p>
          <a:p>
            <a:pPr marL="0" indent="0">
              <a:buNone/>
            </a:pPr>
            <a:endParaRPr lang="en-GB"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4176464" cy="18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131" y="3429000"/>
            <a:ext cx="4342234" cy="156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132" y="5139646"/>
            <a:ext cx="4359822" cy="160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14810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CV Endurance – Cooper Run</a:t>
            </a:r>
            <a:endParaRPr lang="en-GB" dirty="0"/>
          </a:p>
        </p:txBody>
      </p:sp>
      <p:sp>
        <p:nvSpPr>
          <p:cNvPr id="3" name="Content Placeholder 2"/>
          <p:cNvSpPr>
            <a:spLocks noGrp="1"/>
          </p:cNvSpPr>
          <p:nvPr>
            <p:ph idx="1"/>
          </p:nvPr>
        </p:nvSpPr>
        <p:spPr>
          <a:xfrm>
            <a:off x="179512" y="1268759"/>
            <a:ext cx="4392488" cy="5235309"/>
          </a:xfrm>
        </p:spPr>
        <p:txBody>
          <a:bodyPr/>
          <a:lstStyle/>
          <a:p>
            <a:r>
              <a:rPr lang="en-GB" sz="1600" dirty="0"/>
              <a:t>This test requires the athlete to run as far as possible in 12 </a:t>
            </a:r>
            <a:r>
              <a:rPr lang="en-GB" sz="1600" dirty="0" smtClean="0"/>
              <a:t>minutes.</a:t>
            </a:r>
          </a:p>
          <a:p>
            <a:pPr marL="0" indent="0">
              <a:buNone/>
            </a:pPr>
            <a:endParaRPr lang="en-GB" sz="1600" dirty="0" smtClean="0"/>
          </a:p>
          <a:p>
            <a:r>
              <a:rPr lang="en-GB" sz="1600" dirty="0" smtClean="0"/>
              <a:t>The </a:t>
            </a:r>
            <a:r>
              <a:rPr lang="en-GB" sz="1600" dirty="0"/>
              <a:t>assistant keeps the athlete informed of the remaining time at the end of each lap (</a:t>
            </a:r>
            <a:r>
              <a:rPr lang="en-GB" sz="1600" dirty="0" smtClean="0"/>
              <a:t>400m)</a:t>
            </a:r>
          </a:p>
          <a:p>
            <a:endParaRPr lang="en-GB" sz="1600" dirty="0" smtClean="0"/>
          </a:p>
          <a:p>
            <a:r>
              <a:rPr lang="en-GB" sz="1600" dirty="0" smtClean="0"/>
              <a:t>The </a:t>
            </a:r>
            <a:r>
              <a:rPr lang="en-GB" sz="1600" dirty="0"/>
              <a:t>assistant blows the whistle when the 12 minutes has elapsed and records the distance the athlete covered to the nearest 10 metres</a:t>
            </a:r>
          </a:p>
          <a:p>
            <a:pPr marL="0" indent="0">
              <a:buNone/>
            </a:pPr>
            <a:endParaRPr lang="en-GB"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1700808"/>
            <a:ext cx="412276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4050774"/>
            <a:ext cx="4122763" cy="214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277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Illinois Agility Test</a:t>
            </a:r>
            <a:endParaRPr lang="en-GB" dirty="0"/>
          </a:p>
        </p:txBody>
      </p:sp>
      <p:sp>
        <p:nvSpPr>
          <p:cNvPr id="3" name="Content Placeholder 2"/>
          <p:cNvSpPr>
            <a:spLocks noGrp="1"/>
          </p:cNvSpPr>
          <p:nvPr>
            <p:ph idx="1"/>
          </p:nvPr>
        </p:nvSpPr>
        <p:spPr>
          <a:xfrm>
            <a:off x="179512" y="1268759"/>
            <a:ext cx="4392488" cy="5235309"/>
          </a:xfrm>
        </p:spPr>
        <p:txBody>
          <a:bodyPr/>
          <a:lstStyle/>
          <a:p>
            <a:r>
              <a:rPr lang="en-GB" sz="1600" dirty="0"/>
              <a:t>Subjects should lie on their front (head to the start line) and hands by their shoulders. </a:t>
            </a:r>
            <a:endParaRPr lang="en-GB" sz="1600" dirty="0" smtClean="0"/>
          </a:p>
          <a:p>
            <a:endParaRPr lang="en-GB" sz="1600" dirty="0"/>
          </a:p>
          <a:p>
            <a:r>
              <a:rPr lang="en-GB" sz="1600" dirty="0" smtClean="0"/>
              <a:t>On </a:t>
            </a:r>
            <a:r>
              <a:rPr lang="en-GB" sz="1600" dirty="0"/>
              <a:t>the 'Go' command the stopwatch is started, and the athlete gets up as quickly as possible and runs around the course in the direction indicated, without knocking the cones over, to the finish line, at which the timing is stopped.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44824"/>
            <a:ext cx="3728814" cy="379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7773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lstStyle/>
          <a:p>
            <a:r>
              <a:rPr lang="en-GB" dirty="0" smtClean="0"/>
              <a:t>Stork Balance Test</a:t>
            </a:r>
            <a:endParaRPr lang="en-GB" dirty="0"/>
          </a:p>
        </p:txBody>
      </p:sp>
      <p:sp>
        <p:nvSpPr>
          <p:cNvPr id="3" name="Content Placeholder 2"/>
          <p:cNvSpPr>
            <a:spLocks noGrp="1"/>
          </p:cNvSpPr>
          <p:nvPr>
            <p:ph idx="1"/>
          </p:nvPr>
        </p:nvSpPr>
        <p:spPr>
          <a:xfrm>
            <a:off x="179512" y="1268759"/>
            <a:ext cx="4392488" cy="5235309"/>
          </a:xfrm>
        </p:spPr>
        <p:txBody>
          <a:bodyPr/>
          <a:lstStyle/>
          <a:p>
            <a:r>
              <a:rPr lang="en-GB" sz="1600" dirty="0"/>
              <a:t>Remove the shoes and place the hands on the hips, then position the non-supporting foot against the inside knee of the supporting leg. </a:t>
            </a:r>
            <a:endParaRPr lang="en-GB" sz="1600" dirty="0" smtClean="0"/>
          </a:p>
          <a:p>
            <a:endParaRPr lang="en-GB" sz="1600" dirty="0" smtClean="0"/>
          </a:p>
          <a:p>
            <a:r>
              <a:rPr lang="en-GB" sz="1600" dirty="0" smtClean="0"/>
              <a:t>The </a:t>
            </a:r>
            <a:r>
              <a:rPr lang="en-GB" sz="1600" dirty="0"/>
              <a:t>subject raises the heel to balance on the ball of the foot. The stopwatch is started as the heel is raised from the floor. </a:t>
            </a:r>
            <a:endParaRPr lang="en-GB" sz="1600" dirty="0" smtClean="0"/>
          </a:p>
          <a:p>
            <a:endParaRPr lang="en-GB" sz="1600" dirty="0"/>
          </a:p>
          <a:p>
            <a:r>
              <a:rPr lang="en-GB" sz="1600" dirty="0" smtClean="0"/>
              <a:t>The </a:t>
            </a:r>
            <a:r>
              <a:rPr lang="en-GB" sz="1600" dirty="0"/>
              <a:t>stopwatch is stopped if any of the follow </a:t>
            </a:r>
            <a:r>
              <a:rPr lang="en-GB" sz="1600" dirty="0" smtClean="0"/>
              <a:t>occur:</a:t>
            </a:r>
          </a:p>
          <a:p>
            <a:pPr lvl="1"/>
            <a:r>
              <a:rPr lang="en-GB" sz="1600" dirty="0" smtClean="0"/>
              <a:t>the </a:t>
            </a:r>
            <a:r>
              <a:rPr lang="en-GB" sz="1600" dirty="0"/>
              <a:t>hand(s) come off the hips </a:t>
            </a:r>
            <a:endParaRPr lang="en-GB" sz="1600" dirty="0" smtClean="0"/>
          </a:p>
          <a:p>
            <a:pPr lvl="1"/>
            <a:r>
              <a:rPr lang="en-GB" sz="1600" dirty="0" smtClean="0"/>
              <a:t>the </a:t>
            </a:r>
            <a:r>
              <a:rPr lang="en-GB" sz="1600" dirty="0"/>
              <a:t>supporting foot swivels or moves (hops) in any direction </a:t>
            </a:r>
            <a:endParaRPr lang="en-GB" sz="1600" dirty="0" smtClean="0"/>
          </a:p>
          <a:p>
            <a:pPr lvl="1"/>
            <a:r>
              <a:rPr lang="en-GB" sz="1600" dirty="0" smtClean="0"/>
              <a:t>the </a:t>
            </a:r>
            <a:r>
              <a:rPr lang="en-GB" sz="1600" dirty="0"/>
              <a:t>non-supporting foot loses contact with the knee. </a:t>
            </a:r>
            <a:endParaRPr lang="en-GB" sz="1600" dirty="0" smtClean="0"/>
          </a:p>
          <a:p>
            <a:pPr lvl="1"/>
            <a:r>
              <a:rPr lang="en-GB" sz="1600" dirty="0" smtClean="0"/>
              <a:t>the </a:t>
            </a:r>
            <a:r>
              <a:rPr lang="en-GB" sz="1600" dirty="0"/>
              <a:t>heel of the supporting foot touches the floor.</a:t>
            </a:r>
          </a:p>
          <a:p>
            <a:pPr marL="0" indent="0">
              <a:buNone/>
            </a:pPr>
            <a:endParaRPr lang="en-GB" sz="16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23" t="12533" r="33128" b="-1343"/>
          <a:stretch/>
        </p:blipFill>
        <p:spPr bwMode="auto">
          <a:xfrm>
            <a:off x="5436096" y="1340768"/>
            <a:ext cx="2826404" cy="530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33326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Reaction Time – Ruler Drop Test</a:t>
            </a:r>
            <a:endParaRPr lang="en-GB" dirty="0"/>
          </a:p>
        </p:txBody>
      </p:sp>
      <p:sp>
        <p:nvSpPr>
          <p:cNvPr id="3" name="Content Placeholder 2"/>
          <p:cNvSpPr>
            <a:spLocks noGrp="1"/>
          </p:cNvSpPr>
          <p:nvPr>
            <p:ph idx="1"/>
          </p:nvPr>
        </p:nvSpPr>
        <p:spPr>
          <a:xfrm>
            <a:off x="251520" y="1196752"/>
            <a:ext cx="4824536" cy="5472608"/>
          </a:xfrm>
        </p:spPr>
        <p:txBody>
          <a:bodyPr/>
          <a:lstStyle/>
          <a:p>
            <a:r>
              <a:rPr lang="en-GB" sz="1600" dirty="0"/>
              <a:t>The person to be tested stands or sits near the edge of a table, resting their elbow on the table so that their wrist extends over the side. </a:t>
            </a:r>
            <a:endParaRPr lang="en-GB" sz="1600" dirty="0" smtClean="0"/>
          </a:p>
          <a:p>
            <a:endParaRPr lang="en-GB" sz="1600" dirty="0"/>
          </a:p>
          <a:p>
            <a:r>
              <a:rPr lang="en-GB" sz="1600" dirty="0" smtClean="0"/>
              <a:t>The </a:t>
            </a:r>
            <a:r>
              <a:rPr lang="en-GB" sz="1600" dirty="0"/>
              <a:t>assessor holds the ruler vertically in the air between the subject's thumb and index finger, but not </a:t>
            </a:r>
            <a:r>
              <a:rPr lang="en-GB" sz="1600" dirty="0" smtClean="0"/>
              <a:t>touching.</a:t>
            </a:r>
          </a:p>
          <a:p>
            <a:endParaRPr lang="en-GB" sz="1600" dirty="0"/>
          </a:p>
          <a:p>
            <a:r>
              <a:rPr lang="en-GB" sz="1600" dirty="0" smtClean="0"/>
              <a:t>Align </a:t>
            </a:r>
            <a:r>
              <a:rPr lang="en-GB" sz="1600" dirty="0"/>
              <a:t>the zero mark with the subjects fingers. The subject should indicate when they are ready. </a:t>
            </a:r>
            <a:endParaRPr lang="en-GB" sz="1600" dirty="0" smtClean="0"/>
          </a:p>
          <a:p>
            <a:endParaRPr lang="en-GB" sz="1600" dirty="0"/>
          </a:p>
          <a:p>
            <a:r>
              <a:rPr lang="en-GB" sz="1600" dirty="0" smtClean="0"/>
              <a:t>Without </a:t>
            </a:r>
            <a:r>
              <a:rPr lang="en-GB" sz="1600" dirty="0"/>
              <a:t>warning, release the ruler and let it drop - the subject must catch it as quickly as possible as soon as they see it fall. </a:t>
            </a:r>
            <a:endParaRPr lang="en-GB" sz="1600" dirty="0" smtClean="0"/>
          </a:p>
          <a:p>
            <a:endParaRPr lang="en-GB" sz="1600" dirty="0"/>
          </a:p>
          <a:p>
            <a:r>
              <a:rPr lang="en-GB" sz="1600" dirty="0" smtClean="0"/>
              <a:t>Record </a:t>
            </a:r>
            <a:r>
              <a:rPr lang="en-GB" sz="1600" dirty="0"/>
              <a:t>in meters the distance the ruler fell. Repeat several times (e.g. 10 times) and take the average score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199" y="2001349"/>
            <a:ext cx="3738314" cy="353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062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dirty="0" smtClean="0"/>
              <a:t>Health-Related Fitness</a:t>
            </a:r>
            <a:endParaRPr lang="en-US" dirty="0"/>
          </a:p>
        </p:txBody>
      </p:sp>
      <p:sp>
        <p:nvSpPr>
          <p:cNvPr id="37891" name="Rectangle 3"/>
          <p:cNvSpPr>
            <a:spLocks noGrp="1" noChangeArrowheads="1"/>
          </p:cNvSpPr>
          <p:nvPr>
            <p:ph type="body" idx="1"/>
          </p:nvPr>
        </p:nvSpPr>
        <p:spPr>
          <a:xfrm>
            <a:off x="457200" y="1600200"/>
            <a:ext cx="8229600" cy="4495800"/>
          </a:xfrm>
        </p:spPr>
        <p:txBody>
          <a:bodyPr/>
          <a:lstStyle/>
          <a:p>
            <a:pPr>
              <a:buFont typeface="Wingdings" pitchFamily="2" charset="2"/>
              <a:buNone/>
            </a:pPr>
            <a:r>
              <a:rPr lang="en-GB" dirty="0" smtClean="0"/>
              <a:t>What are the five components of health-related fitness?</a:t>
            </a:r>
          </a:p>
          <a:p>
            <a:pPr>
              <a:buFont typeface="Wingdings" pitchFamily="2" charset="2"/>
              <a:buNone/>
            </a:pPr>
            <a:endParaRPr lang="en-GB" dirty="0"/>
          </a:p>
          <a:p>
            <a:r>
              <a:rPr lang="en-GB" dirty="0"/>
              <a:t>Strength</a:t>
            </a:r>
          </a:p>
          <a:p>
            <a:r>
              <a:rPr lang="en-GB" dirty="0"/>
              <a:t>Speed</a:t>
            </a:r>
          </a:p>
          <a:p>
            <a:r>
              <a:rPr lang="en-GB" dirty="0"/>
              <a:t>Power</a:t>
            </a:r>
          </a:p>
          <a:p>
            <a:r>
              <a:rPr lang="en-GB" dirty="0"/>
              <a:t>Cardiovascular endurance</a:t>
            </a:r>
          </a:p>
          <a:p>
            <a:r>
              <a:rPr lang="en-GB" dirty="0"/>
              <a:t>Flexibility</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barn(inVertical)">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barn(inVertical)">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barn(inVertical)">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barn(inVertical)">
                                      <p:cBhvr>
                                        <p:cTn id="22" dur="500"/>
                                        <p:tgtEl>
                                          <p:spTgt spid="378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barn(inVertical)">
                                      <p:cBhvr>
                                        <p:cTn id="2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Quiz</a:t>
            </a:r>
            <a:endParaRPr lang="en-GB" dirty="0"/>
          </a:p>
        </p:txBody>
      </p:sp>
      <p:sp>
        <p:nvSpPr>
          <p:cNvPr id="3" name="Content Placeholder 2"/>
          <p:cNvSpPr>
            <a:spLocks noGrp="1"/>
          </p:cNvSpPr>
          <p:nvPr>
            <p:ph idx="1"/>
          </p:nvPr>
        </p:nvSpPr>
        <p:spPr>
          <a:xfrm>
            <a:off x="251520" y="1600200"/>
            <a:ext cx="8712968" cy="4495800"/>
          </a:xfrm>
        </p:spPr>
        <p:txBody>
          <a:bodyPr/>
          <a:lstStyle/>
          <a:p>
            <a:r>
              <a:rPr lang="en-GB" sz="2400" dirty="0" smtClean="0"/>
              <a:t>Name the test used for assessing power. (1 mark)</a:t>
            </a:r>
          </a:p>
          <a:p>
            <a:r>
              <a:rPr lang="en-GB" sz="2400" dirty="0" smtClean="0"/>
              <a:t>How is a performer positioned at the start of the agility test? (1 mark)</a:t>
            </a:r>
          </a:p>
          <a:p>
            <a:r>
              <a:rPr lang="en-GB" sz="2400" dirty="0" smtClean="0"/>
              <a:t>Which component of fitness is assessed using the ruler drop test? (1 mark)</a:t>
            </a:r>
          </a:p>
          <a:p>
            <a:r>
              <a:rPr lang="en-GB" sz="2400" dirty="0" smtClean="0"/>
              <a:t>Over what period of time does the Cooper run take place? (1 mark)</a:t>
            </a:r>
          </a:p>
          <a:p>
            <a:r>
              <a:rPr lang="en-GB" sz="2400" dirty="0" smtClean="0"/>
              <a:t>State two factors which would in the stopwatch being stopped in the stork stand test. (2 marks) </a:t>
            </a:r>
          </a:p>
          <a:p>
            <a:r>
              <a:rPr lang="en-GB" sz="2400" dirty="0" smtClean="0"/>
              <a:t>Which piece of equipment is used to assess strength? (1 mark)</a:t>
            </a:r>
            <a:endParaRPr lang="en-GB" sz="2400" dirty="0"/>
          </a:p>
        </p:txBody>
      </p:sp>
    </p:spTree>
    <p:extLst>
      <p:ext uri="{BB962C8B-B14F-4D97-AF65-F5344CB8AC3E}">
        <p14:creationId xmlns:p14="http://schemas.microsoft.com/office/powerpoint/2010/main" val="24769678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Strength</a:t>
            </a:r>
            <a:endParaRPr lang="en-US"/>
          </a:p>
        </p:txBody>
      </p:sp>
      <p:sp>
        <p:nvSpPr>
          <p:cNvPr id="38915" name="Rectangle 3"/>
          <p:cNvSpPr>
            <a:spLocks noGrp="1" noChangeArrowheads="1"/>
          </p:cNvSpPr>
          <p:nvPr>
            <p:ph type="body" idx="1"/>
          </p:nvPr>
        </p:nvSpPr>
        <p:spPr/>
        <p:txBody>
          <a:bodyPr/>
          <a:lstStyle/>
          <a:p>
            <a:pPr>
              <a:lnSpc>
                <a:spcPct val="80000"/>
              </a:lnSpc>
              <a:buFont typeface="Wingdings" pitchFamily="2" charset="2"/>
              <a:buNone/>
            </a:pPr>
            <a:r>
              <a:rPr lang="en-GB" sz="2000" dirty="0"/>
              <a:t>	“The ability to bear weight”, strength can be divided into three categories:</a:t>
            </a:r>
          </a:p>
          <a:p>
            <a:pPr>
              <a:lnSpc>
                <a:spcPct val="80000"/>
              </a:lnSpc>
              <a:buFont typeface="Wingdings" pitchFamily="2" charset="2"/>
              <a:buNone/>
            </a:pPr>
            <a:endParaRPr lang="en-GB" sz="2000" dirty="0"/>
          </a:p>
          <a:p>
            <a:pPr>
              <a:lnSpc>
                <a:spcPct val="80000"/>
              </a:lnSpc>
              <a:buFont typeface="Wingdings" pitchFamily="2" charset="2"/>
              <a:buNone/>
            </a:pPr>
            <a:r>
              <a:rPr lang="en-GB" sz="2000" b="1" u="sng" dirty="0">
                <a:effectLst/>
              </a:rPr>
              <a:t>Dynamic strength</a:t>
            </a:r>
          </a:p>
          <a:p>
            <a:pPr>
              <a:lnSpc>
                <a:spcPct val="80000"/>
              </a:lnSpc>
              <a:buFont typeface="Wingdings" pitchFamily="2" charset="2"/>
              <a:buNone/>
            </a:pPr>
            <a:r>
              <a:rPr lang="en-GB" sz="2000" dirty="0"/>
              <a:t>	the strength needed for sportspeople to support their body weight for a prolonged time, or to be able to apply force against an object.</a:t>
            </a:r>
          </a:p>
          <a:p>
            <a:pPr>
              <a:lnSpc>
                <a:spcPct val="80000"/>
              </a:lnSpc>
              <a:buFont typeface="Wingdings" pitchFamily="2" charset="2"/>
              <a:buNone/>
            </a:pPr>
            <a:endParaRPr lang="en-GB" sz="2000" dirty="0"/>
          </a:p>
          <a:p>
            <a:pPr>
              <a:lnSpc>
                <a:spcPct val="80000"/>
              </a:lnSpc>
              <a:buFont typeface="Wingdings" pitchFamily="2" charset="2"/>
              <a:buNone/>
            </a:pPr>
            <a:r>
              <a:rPr lang="en-GB" sz="2000" b="1" u="sng" dirty="0">
                <a:effectLst/>
              </a:rPr>
              <a:t>Explosive strength</a:t>
            </a:r>
          </a:p>
          <a:p>
            <a:pPr>
              <a:lnSpc>
                <a:spcPct val="80000"/>
              </a:lnSpc>
              <a:buFont typeface="Wingdings" pitchFamily="2" charset="2"/>
              <a:buNone/>
            </a:pPr>
            <a:r>
              <a:rPr lang="en-GB" sz="2000" dirty="0"/>
              <a:t>	used in one short , </a:t>
            </a:r>
            <a:r>
              <a:rPr lang="en-GB" sz="2000" dirty="0" smtClean="0"/>
              <a:t>sharp, </a:t>
            </a:r>
            <a:r>
              <a:rPr lang="en-GB" sz="2000" dirty="0"/>
              <a:t>burst or movement.</a:t>
            </a:r>
          </a:p>
          <a:p>
            <a:pPr>
              <a:lnSpc>
                <a:spcPct val="80000"/>
              </a:lnSpc>
              <a:buFont typeface="Wingdings" pitchFamily="2" charset="2"/>
              <a:buNone/>
            </a:pPr>
            <a:endParaRPr lang="en-GB" sz="2000" dirty="0"/>
          </a:p>
          <a:p>
            <a:pPr>
              <a:lnSpc>
                <a:spcPct val="80000"/>
              </a:lnSpc>
              <a:buFont typeface="Wingdings" pitchFamily="2" charset="2"/>
              <a:buNone/>
            </a:pPr>
            <a:r>
              <a:rPr lang="en-GB" sz="2000" b="1" u="sng" dirty="0">
                <a:effectLst/>
              </a:rPr>
              <a:t>Static strength</a:t>
            </a:r>
          </a:p>
          <a:p>
            <a:pPr>
              <a:lnSpc>
                <a:spcPct val="80000"/>
              </a:lnSpc>
              <a:buFont typeface="Wingdings" pitchFamily="2" charset="2"/>
              <a:buNone/>
            </a:pPr>
            <a:r>
              <a:rPr lang="en-GB" sz="2000" dirty="0"/>
              <a:t>	the greatest amount of strength that can be applied to an immovable object. </a:t>
            </a:r>
            <a:endParaRPr lang="en-US" sz="20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wipe(down)">
                                      <p:cBhvr>
                                        <p:cTn id="7" dur="500"/>
                                        <p:tgtEl>
                                          <p:spTgt spid="3891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8915">
                                            <p:txEl>
                                              <p:pRg st="3" end="3"/>
                                            </p:txEl>
                                          </p:spTgt>
                                        </p:tgtEl>
                                        <p:attrNameLst>
                                          <p:attrName>style.visibility</p:attrName>
                                        </p:attrNameLst>
                                      </p:cBhvr>
                                      <p:to>
                                        <p:strVal val="visible"/>
                                      </p:to>
                                    </p:set>
                                    <p:animEffect transition="in" filter="wipe(down)">
                                      <p:cBhvr>
                                        <p:cTn id="10" dur="500"/>
                                        <p:tgtEl>
                                          <p:spTgt spid="3891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animEffect transition="in" filter="wipe(down)">
                                      <p:cBhvr>
                                        <p:cTn id="15" dur="500"/>
                                        <p:tgtEl>
                                          <p:spTgt spid="38915">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8915">
                                            <p:txEl>
                                              <p:pRg st="6" end="6"/>
                                            </p:txEl>
                                          </p:spTgt>
                                        </p:tgtEl>
                                        <p:attrNameLst>
                                          <p:attrName>style.visibility</p:attrName>
                                        </p:attrNameLst>
                                      </p:cBhvr>
                                      <p:to>
                                        <p:strVal val="visible"/>
                                      </p:to>
                                    </p:set>
                                    <p:animEffect transition="in" filter="wipe(down)">
                                      <p:cBhvr>
                                        <p:cTn id="18" dur="500"/>
                                        <p:tgtEl>
                                          <p:spTgt spid="3891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animEffect transition="in" filter="wipe(down)">
                                      <p:cBhvr>
                                        <p:cTn id="23" dur="500"/>
                                        <p:tgtEl>
                                          <p:spTgt spid="38915">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8915">
                                            <p:txEl>
                                              <p:pRg st="9" end="9"/>
                                            </p:txEl>
                                          </p:spTgt>
                                        </p:tgtEl>
                                        <p:attrNameLst>
                                          <p:attrName>style.visibility</p:attrName>
                                        </p:attrNameLst>
                                      </p:cBhvr>
                                      <p:to>
                                        <p:strVal val="visible"/>
                                      </p:to>
                                    </p:set>
                                    <p:animEffect transition="in" filter="wipe(down)">
                                      <p:cBhvr>
                                        <p:cTn id="26"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Strength</a:t>
            </a:r>
            <a:endParaRPr lang="en-US"/>
          </a:p>
        </p:txBody>
      </p:sp>
      <p:sp>
        <p:nvSpPr>
          <p:cNvPr id="39939" name="Rectangle 3"/>
          <p:cNvSpPr>
            <a:spLocks noGrp="1" noChangeArrowheads="1"/>
          </p:cNvSpPr>
          <p:nvPr>
            <p:ph type="body" idx="1"/>
          </p:nvPr>
        </p:nvSpPr>
        <p:spPr/>
        <p:txBody>
          <a:bodyPr/>
          <a:lstStyle/>
          <a:p>
            <a:pPr>
              <a:buFont typeface="Wingdings" pitchFamily="2" charset="2"/>
              <a:buNone/>
            </a:pPr>
            <a:r>
              <a:rPr lang="en-GB" dirty="0"/>
              <a:t>	Discuss examples within specific sports/ sporting scenarios, when each type of strength is required.</a:t>
            </a:r>
          </a:p>
          <a:p>
            <a:pPr>
              <a:buFont typeface="Wingdings" pitchFamily="2" charset="2"/>
              <a:buNone/>
            </a:pPr>
            <a:endParaRPr lang="en-GB" dirty="0"/>
          </a:p>
          <a:p>
            <a:r>
              <a:rPr lang="en-GB" dirty="0"/>
              <a:t>Dynamic</a:t>
            </a:r>
          </a:p>
          <a:p>
            <a:r>
              <a:rPr lang="en-GB" dirty="0"/>
              <a:t>Explosive</a:t>
            </a:r>
          </a:p>
          <a:p>
            <a:r>
              <a:rPr lang="en-GB" dirty="0"/>
              <a:t>Static</a:t>
            </a:r>
          </a:p>
          <a:p>
            <a:pPr>
              <a:buFont typeface="Wingdings" pitchFamily="2" charset="2"/>
              <a:buNone/>
            </a:pPr>
            <a:r>
              <a:rPr lang="en-GB" dirty="0">
                <a:hlinkClick r:id="rId2"/>
              </a:rPr>
              <a:t>Activities often require a degree of each.</a:t>
            </a:r>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Power</a:t>
            </a:r>
            <a:endParaRPr lang="en-US"/>
          </a:p>
        </p:txBody>
      </p:sp>
      <p:sp>
        <p:nvSpPr>
          <p:cNvPr id="41987" name="Rectangle 3"/>
          <p:cNvSpPr>
            <a:spLocks noGrp="1" noChangeArrowheads="1"/>
          </p:cNvSpPr>
          <p:nvPr>
            <p:ph type="body" idx="1"/>
          </p:nvPr>
        </p:nvSpPr>
        <p:spPr/>
        <p:txBody>
          <a:bodyPr/>
          <a:lstStyle/>
          <a:p>
            <a:pPr>
              <a:lnSpc>
                <a:spcPct val="80000"/>
              </a:lnSpc>
              <a:buFont typeface="Wingdings" pitchFamily="2" charset="2"/>
              <a:buNone/>
            </a:pPr>
            <a:r>
              <a:rPr lang="en-GB" sz="2800" dirty="0"/>
              <a:t>	A combination of the maximum amount of speed with the maximum amount of strength.</a:t>
            </a:r>
          </a:p>
          <a:p>
            <a:pPr>
              <a:lnSpc>
                <a:spcPct val="80000"/>
              </a:lnSpc>
              <a:buFont typeface="Wingdings" pitchFamily="2" charset="2"/>
              <a:buNone/>
            </a:pPr>
            <a:endParaRPr lang="en-GB" sz="2800" dirty="0"/>
          </a:p>
          <a:p>
            <a:pPr>
              <a:lnSpc>
                <a:spcPct val="80000"/>
              </a:lnSpc>
            </a:pPr>
            <a:r>
              <a:rPr lang="en-GB" sz="2800" dirty="0"/>
              <a:t>Closely linked to explosive strength.</a:t>
            </a:r>
          </a:p>
          <a:p>
            <a:pPr>
              <a:lnSpc>
                <a:spcPct val="80000"/>
              </a:lnSpc>
            </a:pPr>
            <a:endParaRPr lang="en-GB" sz="2800" dirty="0"/>
          </a:p>
          <a:p>
            <a:pPr>
              <a:lnSpc>
                <a:spcPct val="80000"/>
              </a:lnSpc>
            </a:pPr>
            <a:r>
              <a:rPr lang="en-GB" sz="2800" dirty="0"/>
              <a:t>Can’t be maintained for long periods of time. </a:t>
            </a:r>
          </a:p>
          <a:p>
            <a:pPr>
              <a:lnSpc>
                <a:spcPct val="80000"/>
              </a:lnSpc>
            </a:pPr>
            <a:endParaRPr lang="en-GB" sz="2800" dirty="0"/>
          </a:p>
          <a:p>
            <a:pPr>
              <a:lnSpc>
                <a:spcPct val="80000"/>
              </a:lnSpc>
            </a:pPr>
            <a:r>
              <a:rPr lang="en-GB" sz="2800" dirty="0"/>
              <a:t>Can be improved </a:t>
            </a:r>
            <a:r>
              <a:rPr lang="en-GB" sz="2800" dirty="0" smtClean="0"/>
              <a:t>through </a:t>
            </a:r>
            <a:r>
              <a:rPr lang="en-GB" sz="2800" dirty="0"/>
              <a:t>training.</a:t>
            </a:r>
          </a:p>
          <a:p>
            <a:pPr marL="0" indent="0">
              <a:lnSpc>
                <a:spcPct val="80000"/>
              </a:lnSpc>
              <a:buNone/>
            </a:pPr>
            <a:endParaRPr lang="en-GB" sz="28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additive="base">
                                        <p:cTn id="25"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dirty="0"/>
              <a:t>Speed</a:t>
            </a:r>
            <a:endParaRPr lang="en-US" dirty="0"/>
          </a:p>
        </p:txBody>
      </p:sp>
      <p:sp>
        <p:nvSpPr>
          <p:cNvPr id="40963" name="Rectangle 3"/>
          <p:cNvSpPr>
            <a:spLocks noGrp="1" noChangeArrowheads="1"/>
          </p:cNvSpPr>
          <p:nvPr>
            <p:ph type="body" idx="1"/>
          </p:nvPr>
        </p:nvSpPr>
        <p:spPr/>
        <p:txBody>
          <a:bodyPr/>
          <a:lstStyle/>
          <a:p>
            <a:r>
              <a:rPr lang="en-GB" dirty="0"/>
              <a:t>The ability to move all or parts of the body as quickly as possible.</a:t>
            </a:r>
          </a:p>
          <a:p>
            <a:endParaRPr lang="en-GB" dirty="0"/>
          </a:p>
          <a:p>
            <a:r>
              <a:rPr lang="en-GB" dirty="0"/>
              <a:t>A combination of </a:t>
            </a:r>
            <a:r>
              <a:rPr lang="en-GB" b="1" dirty="0"/>
              <a:t>Reaction time</a:t>
            </a:r>
            <a:r>
              <a:rPr lang="en-GB" dirty="0"/>
              <a:t> and </a:t>
            </a:r>
            <a:r>
              <a:rPr lang="en-GB" b="1" u="sng" dirty="0"/>
              <a:t>Movement time</a:t>
            </a:r>
            <a:r>
              <a:rPr lang="en-GB" dirty="0"/>
              <a:t>. </a:t>
            </a:r>
          </a:p>
          <a:p>
            <a:pPr marL="0" indent="0">
              <a:buNone/>
            </a:pPr>
            <a:endParaRPr lang="en-GB" sz="2000" dirty="0" smtClean="0"/>
          </a:p>
          <a:p>
            <a:pPr marL="0" indent="0">
              <a:buNone/>
            </a:pPr>
            <a:r>
              <a:rPr lang="en-GB" sz="2000" dirty="0" smtClean="0">
                <a:hlinkClick r:id="rId2"/>
              </a:rPr>
              <a:t>The fastest man alive!</a:t>
            </a:r>
            <a:endParaRPr lang="en-GB" sz="2000" dirty="0" smtClean="0"/>
          </a:p>
          <a:p>
            <a:endParaRPr lang="en-GB" dirty="0"/>
          </a:p>
          <a:p>
            <a:pPr>
              <a:buFont typeface="Wingdings" pitchFamily="2" charset="2"/>
              <a:buNone/>
            </a:pPr>
            <a:r>
              <a:rPr lang="en-GB" sz="2400" dirty="0"/>
              <a:t>Can this be improved through </a:t>
            </a:r>
            <a:r>
              <a:rPr lang="en-GB" sz="2400" dirty="0" smtClean="0"/>
              <a:t>training?</a:t>
            </a:r>
            <a:endParaRPr lang="en-US"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anim calcmode="lin" valueType="num">
                                      <p:cBhvr additive="base">
                                        <p:cTn id="25"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t>Cardiovascular endurance</a:t>
            </a:r>
            <a:endParaRPr lang="en-US"/>
          </a:p>
        </p:txBody>
      </p:sp>
      <p:sp>
        <p:nvSpPr>
          <p:cNvPr id="43011" name="Rectangle 3"/>
          <p:cNvSpPr>
            <a:spLocks noGrp="1" noChangeArrowheads="1"/>
          </p:cNvSpPr>
          <p:nvPr>
            <p:ph type="body" idx="1"/>
          </p:nvPr>
        </p:nvSpPr>
        <p:spPr>
          <a:xfrm>
            <a:off x="457200" y="1600200"/>
            <a:ext cx="8229600" cy="4781128"/>
          </a:xfrm>
        </p:spPr>
        <p:txBody>
          <a:bodyPr/>
          <a:lstStyle/>
          <a:p>
            <a:r>
              <a:rPr lang="en-GB" sz="2800" dirty="0"/>
              <a:t>Often referred to as stamina.</a:t>
            </a:r>
          </a:p>
          <a:p>
            <a:endParaRPr lang="en-GB" sz="2800" dirty="0"/>
          </a:p>
          <a:p>
            <a:r>
              <a:rPr lang="en-GB" sz="2800" dirty="0"/>
              <a:t>The ability of the heart and lungs to keep operating efficiently during an endurance event. </a:t>
            </a:r>
          </a:p>
          <a:p>
            <a:pPr marL="0" indent="0">
              <a:buNone/>
            </a:pPr>
            <a:endParaRPr lang="en-GB" dirty="0"/>
          </a:p>
          <a:p>
            <a:pPr marL="0" indent="0" algn="ctr">
              <a:buNone/>
            </a:pPr>
            <a:endParaRPr lang="en-GB" sz="2400" dirty="0" smtClean="0"/>
          </a:p>
          <a:p>
            <a:pPr marL="0" indent="0" algn="ctr">
              <a:buNone/>
            </a:pPr>
            <a:endParaRPr lang="en-GB" sz="2400" dirty="0" smtClean="0"/>
          </a:p>
          <a:p>
            <a:pPr marL="0" indent="0" algn="ctr">
              <a:buNone/>
            </a:pPr>
            <a:endParaRPr lang="en-GB" sz="2400" dirty="0"/>
          </a:p>
          <a:p>
            <a:pPr marL="0" indent="0" algn="ctr">
              <a:buNone/>
            </a:pPr>
            <a:endParaRPr lang="en-GB" sz="2400" dirty="0"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03765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2"/>
                                        </p:tgtEl>
                                        <p:attrNameLst>
                                          <p:attrName>style.visibility</p:attrName>
                                        </p:attrNameLst>
                                      </p:cBhvr>
                                      <p:to>
                                        <p:strVal val="visible"/>
                                      </p:to>
                                    </p:set>
                                    <p:anim calcmode="lin" valueType="num">
                                      <p:cBhvr additive="base">
                                        <p:cTn id="19" dur="500" fill="hold"/>
                                        <p:tgtEl>
                                          <p:spTgt spid="43012"/>
                                        </p:tgtEl>
                                        <p:attrNameLst>
                                          <p:attrName>ppt_x</p:attrName>
                                        </p:attrNameLst>
                                      </p:cBhvr>
                                      <p:tavLst>
                                        <p:tav tm="0">
                                          <p:val>
                                            <p:strVal val="#ppt_x"/>
                                          </p:val>
                                        </p:tav>
                                        <p:tav tm="100000">
                                          <p:val>
                                            <p:strVal val="#ppt_x"/>
                                          </p:val>
                                        </p:tav>
                                      </p:tavLst>
                                    </p:anim>
                                    <p:anim calcmode="lin" valueType="num">
                                      <p:cBhvr additive="base">
                                        <p:cTn id="20"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188640"/>
            <a:ext cx="4320480" cy="778098"/>
          </a:xfrm>
        </p:spPr>
        <p:txBody>
          <a:bodyPr/>
          <a:lstStyle/>
          <a:p>
            <a:pPr algn="l"/>
            <a:r>
              <a:rPr lang="en-GB" dirty="0"/>
              <a:t>Flexibility</a:t>
            </a:r>
            <a:endParaRPr lang="en-US" dirty="0"/>
          </a:p>
        </p:txBody>
      </p:sp>
      <p:sp>
        <p:nvSpPr>
          <p:cNvPr id="44035" name="Rectangle 3"/>
          <p:cNvSpPr>
            <a:spLocks noGrp="1" noChangeArrowheads="1"/>
          </p:cNvSpPr>
          <p:nvPr>
            <p:ph type="body" idx="1"/>
          </p:nvPr>
        </p:nvSpPr>
        <p:spPr>
          <a:xfrm>
            <a:off x="251520" y="1124744"/>
            <a:ext cx="5040560" cy="5400600"/>
          </a:xfrm>
        </p:spPr>
        <p:txBody>
          <a:bodyPr/>
          <a:lstStyle/>
          <a:p>
            <a:pPr>
              <a:lnSpc>
                <a:spcPct val="90000"/>
              </a:lnSpc>
            </a:pPr>
            <a:r>
              <a:rPr lang="en-GB" sz="2400" dirty="0"/>
              <a:t>Often called “suppleness”.</a:t>
            </a:r>
          </a:p>
          <a:p>
            <a:pPr>
              <a:lnSpc>
                <a:spcPct val="90000"/>
              </a:lnSpc>
            </a:pPr>
            <a:endParaRPr lang="en-GB" sz="2400" dirty="0"/>
          </a:p>
          <a:p>
            <a:pPr>
              <a:lnSpc>
                <a:spcPct val="90000"/>
              </a:lnSpc>
            </a:pPr>
            <a:r>
              <a:rPr lang="en-GB" sz="2400" dirty="0" smtClean="0"/>
              <a:t>Defined as the “</a:t>
            </a:r>
            <a:r>
              <a:rPr lang="en-GB" sz="2400" u="sng" dirty="0" smtClean="0"/>
              <a:t>range </a:t>
            </a:r>
            <a:r>
              <a:rPr lang="en-GB" sz="2400" u="sng" dirty="0"/>
              <a:t>of movement around a </a:t>
            </a:r>
            <a:r>
              <a:rPr lang="en-GB" sz="2400" u="sng" dirty="0" smtClean="0"/>
              <a:t>joint”</a:t>
            </a:r>
            <a:r>
              <a:rPr lang="en-GB" sz="2400" dirty="0" smtClean="0"/>
              <a:t>. </a:t>
            </a:r>
            <a:endParaRPr lang="en-GB" sz="2400" dirty="0"/>
          </a:p>
          <a:p>
            <a:pPr>
              <a:lnSpc>
                <a:spcPct val="90000"/>
              </a:lnSpc>
            </a:pPr>
            <a:endParaRPr lang="en-GB" sz="2400" dirty="0"/>
          </a:p>
          <a:p>
            <a:pPr>
              <a:lnSpc>
                <a:spcPct val="90000"/>
              </a:lnSpc>
              <a:buFont typeface="Wingdings" pitchFamily="2" charset="2"/>
              <a:buNone/>
            </a:pPr>
            <a:r>
              <a:rPr lang="en-GB" sz="2400" dirty="0"/>
              <a:t>Flexibility can:</a:t>
            </a:r>
          </a:p>
          <a:p>
            <a:pPr>
              <a:lnSpc>
                <a:spcPct val="90000"/>
              </a:lnSpc>
              <a:buFont typeface="Wingdings" pitchFamily="2" charset="2"/>
              <a:buNone/>
            </a:pPr>
            <a:endParaRPr lang="en-GB" sz="2400" dirty="0"/>
          </a:p>
          <a:p>
            <a:pPr>
              <a:lnSpc>
                <a:spcPct val="90000"/>
              </a:lnSpc>
            </a:pPr>
            <a:r>
              <a:rPr lang="en-GB" sz="2400" dirty="0"/>
              <a:t>Make a </a:t>
            </a:r>
            <a:r>
              <a:rPr lang="en-GB" sz="2400" dirty="0">
                <a:hlinkClick r:id="rId2"/>
              </a:rPr>
              <a:t>performance</a:t>
            </a:r>
            <a:r>
              <a:rPr lang="en-GB" sz="2400" dirty="0"/>
              <a:t> more effective and more efficient.</a:t>
            </a:r>
          </a:p>
          <a:p>
            <a:pPr>
              <a:lnSpc>
                <a:spcPct val="90000"/>
              </a:lnSpc>
            </a:pPr>
            <a:r>
              <a:rPr lang="en-GB" sz="2400" dirty="0"/>
              <a:t>Reduce the chances of injury.</a:t>
            </a:r>
          </a:p>
          <a:p>
            <a:pPr>
              <a:lnSpc>
                <a:spcPct val="90000"/>
              </a:lnSpc>
            </a:pPr>
            <a:r>
              <a:rPr lang="en-GB" sz="2400" dirty="0"/>
              <a:t>Improve body posture.</a:t>
            </a:r>
          </a:p>
          <a:p>
            <a:pPr>
              <a:lnSpc>
                <a:spcPct val="90000"/>
              </a:lnSpc>
            </a:pPr>
            <a:endParaRPr lang="en-GB" sz="2400" dirty="0"/>
          </a:p>
          <a:p>
            <a:pPr algn="ctr">
              <a:lnSpc>
                <a:spcPct val="90000"/>
              </a:lnSpc>
              <a:buFont typeface="Wingdings" pitchFamily="2" charset="2"/>
              <a:buNone/>
            </a:pPr>
            <a:r>
              <a:rPr lang="en-GB" sz="2400" dirty="0"/>
              <a:t>How can this be improved?</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763" y="188640"/>
            <a:ext cx="2792557" cy="243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763" y="2708920"/>
            <a:ext cx="2792558" cy="180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810" b="11204"/>
          <a:stretch/>
        </p:blipFill>
        <p:spPr bwMode="auto">
          <a:xfrm>
            <a:off x="5489090" y="4653136"/>
            <a:ext cx="2792558" cy="203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additive="base">
                                        <p:cTn id="35" dur="500" fill="hold"/>
                                        <p:tgtEl>
                                          <p:spTgt spid="1027"/>
                                        </p:tgtEl>
                                        <p:attrNameLst>
                                          <p:attrName>ppt_x</p:attrName>
                                        </p:attrNameLst>
                                      </p:cBhvr>
                                      <p:tavLst>
                                        <p:tav tm="0">
                                          <p:val>
                                            <p:strVal val="#ppt_x"/>
                                          </p:val>
                                        </p:tav>
                                        <p:tav tm="100000">
                                          <p:val>
                                            <p:strVal val="#ppt_x"/>
                                          </p:val>
                                        </p:tav>
                                      </p:tavLst>
                                    </p:anim>
                                    <p:anim calcmode="lin" valueType="num">
                                      <p:cBhvr additive="base">
                                        <p:cTn id="36" dur="500" fill="hold"/>
                                        <p:tgtEl>
                                          <p:spTgt spid="10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additive="base">
                                        <p:cTn id="39" dur="500" fill="hold"/>
                                        <p:tgtEl>
                                          <p:spTgt spid="1028"/>
                                        </p:tgtEl>
                                        <p:attrNameLst>
                                          <p:attrName>ppt_x</p:attrName>
                                        </p:attrNameLst>
                                      </p:cBhvr>
                                      <p:tavLst>
                                        <p:tav tm="0">
                                          <p:val>
                                            <p:strVal val="#ppt_x"/>
                                          </p:val>
                                        </p:tav>
                                        <p:tav tm="100000">
                                          <p:val>
                                            <p:strVal val="#ppt_x"/>
                                          </p:val>
                                        </p:tav>
                                      </p:tavLst>
                                    </p:anim>
                                    <p:anim calcmode="lin" valueType="num">
                                      <p:cBhvr additive="base">
                                        <p:cTn id="4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035">
                                            <p:txEl>
                                              <p:pRg st="7" end="7"/>
                                            </p:txEl>
                                          </p:spTgt>
                                        </p:tgtEl>
                                        <p:attrNameLst>
                                          <p:attrName>style.visibility</p:attrName>
                                        </p:attrNameLst>
                                      </p:cBhvr>
                                      <p:to>
                                        <p:strVal val="visible"/>
                                      </p:to>
                                    </p:set>
                                    <p:anim calcmode="lin" valueType="num">
                                      <p:cBhvr additive="base">
                                        <p:cTn id="45" dur="500" fill="hold"/>
                                        <p:tgtEl>
                                          <p:spTgt spid="4403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40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4035">
                                            <p:txEl>
                                              <p:pRg st="8" end="8"/>
                                            </p:txEl>
                                          </p:spTgt>
                                        </p:tgtEl>
                                        <p:attrNameLst>
                                          <p:attrName>style.visibility</p:attrName>
                                        </p:attrNameLst>
                                      </p:cBhvr>
                                      <p:to>
                                        <p:strVal val="visible"/>
                                      </p:to>
                                    </p:set>
                                    <p:anim calcmode="lin" valueType="num">
                                      <p:cBhvr additive="base">
                                        <p:cTn id="51" dur="500" fill="hold"/>
                                        <p:tgtEl>
                                          <p:spTgt spid="44035">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40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4035">
                                            <p:txEl>
                                              <p:pRg st="10" end="10"/>
                                            </p:txEl>
                                          </p:spTgt>
                                        </p:tgtEl>
                                        <p:attrNameLst>
                                          <p:attrName>style.visibility</p:attrName>
                                        </p:attrNameLst>
                                      </p:cBhvr>
                                      <p:to>
                                        <p:strVal val="visible"/>
                                      </p:to>
                                    </p:set>
                                    <p:anim calcmode="lin" valueType="num">
                                      <p:cBhvr additive="base">
                                        <p:cTn id="57" dur="500" fill="hold"/>
                                        <p:tgtEl>
                                          <p:spTgt spid="44035">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40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theme/theme1.xml><?xml version="1.0" encoding="utf-8"?>
<a:theme xmlns:a="http://schemas.openxmlformats.org/drawingml/2006/main" name="Slit">
  <a:themeElements>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326</TotalTime>
  <Words>1378</Words>
  <Application>Microsoft Office PowerPoint</Application>
  <PresentationFormat>On-screen Show (4:3)</PresentationFormat>
  <Paragraphs>212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Slit</vt:lpstr>
      <vt:lpstr>Components of Fitness </vt:lpstr>
      <vt:lpstr>Types of Fitness</vt:lpstr>
      <vt:lpstr>Health-Related Fitness</vt:lpstr>
      <vt:lpstr>Strength</vt:lpstr>
      <vt:lpstr>Strength</vt:lpstr>
      <vt:lpstr>Power</vt:lpstr>
      <vt:lpstr>Speed</vt:lpstr>
      <vt:lpstr>Cardiovascular endurance</vt:lpstr>
      <vt:lpstr>Flexibility</vt:lpstr>
      <vt:lpstr>PowerPoint Presentation</vt:lpstr>
      <vt:lpstr>Quick Quiz</vt:lpstr>
      <vt:lpstr>Skill-Related Fitness</vt:lpstr>
      <vt:lpstr>Agility</vt:lpstr>
      <vt:lpstr>Balance</vt:lpstr>
      <vt:lpstr>Co-ordination</vt:lpstr>
      <vt:lpstr>Reaction Time</vt:lpstr>
      <vt:lpstr>Timing</vt:lpstr>
      <vt:lpstr>PowerPoint Presentation</vt:lpstr>
      <vt:lpstr>ELT</vt:lpstr>
      <vt:lpstr>Quick Quiz</vt:lpstr>
      <vt:lpstr>Fitness Testing</vt:lpstr>
      <vt:lpstr>Flexibility – Sit and Reach Test</vt:lpstr>
      <vt:lpstr>PowerPoint Presentation</vt:lpstr>
      <vt:lpstr>Strength – Hand Grip Test</vt:lpstr>
      <vt:lpstr>Power - Standing Broad Jump</vt:lpstr>
      <vt:lpstr>CV Endurance – Cooper Run</vt:lpstr>
      <vt:lpstr>Illinois Agility Test</vt:lpstr>
      <vt:lpstr>Stork Balance Test</vt:lpstr>
      <vt:lpstr>Reaction Time – Ruler Drop Test</vt:lpstr>
      <vt:lpstr>Quick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Physical Education Lesson 6</dc:title>
  <dc:creator>GERAINT</dc:creator>
  <cp:lastModifiedBy>jamie</cp:lastModifiedBy>
  <cp:revision>44</cp:revision>
  <dcterms:created xsi:type="dcterms:W3CDTF">2010-10-17T19:16:01Z</dcterms:created>
  <dcterms:modified xsi:type="dcterms:W3CDTF">2015-08-13T12:18:42Z</dcterms:modified>
</cp:coreProperties>
</file>