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9" r:id="rId5"/>
    <p:sldId id="258" r:id="rId6"/>
    <p:sldId id="259" r:id="rId7"/>
    <p:sldId id="260" r:id="rId8"/>
    <p:sldId id="261" r:id="rId9"/>
    <p:sldId id="262" r:id="rId10"/>
    <p:sldId id="270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F88BD-3DD7-4E01-A12C-3ACC2C2F8872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8532C0-070B-4557-9641-1FEABC7AB8A2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640960" cy="1828800"/>
          </a:xfrm>
        </p:spPr>
        <p:txBody>
          <a:bodyPr/>
          <a:lstStyle/>
          <a:p>
            <a:r>
              <a:rPr lang="en-GB" dirty="0" smtClean="0"/>
              <a:t>Age differences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04600"/>
            <a:ext cx="7854696" cy="2432712"/>
          </a:xfrm>
        </p:spPr>
        <p:txBody>
          <a:bodyPr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dirty="0" smtClean="0"/>
              <a:t>Consider the effects  that ageing has on the body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How these effects might affect the suitability for certain activities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Understand the different 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4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09697"/>
              </p:ext>
            </p:extLst>
          </p:nvPr>
        </p:nvGraphicFramePr>
        <p:xfrm>
          <a:off x="683568" y="3191435"/>
          <a:ext cx="7776863" cy="3645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4274"/>
                <a:gridCol w="844401"/>
                <a:gridCol w="844401"/>
                <a:gridCol w="844401"/>
                <a:gridCol w="845292"/>
                <a:gridCol w="844401"/>
                <a:gridCol w="844401"/>
                <a:gridCol w="845292"/>
              </a:tblGrid>
              <a:tr h="45562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Age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16-19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20-24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25-29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30-44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45-59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60-69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70+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Overall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77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69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70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67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59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50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5628">
                <a:tc gridSpan="8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Selected activities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Walking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29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39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40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37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Swimming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19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Keep Fit/Yoga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19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Cycling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18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Weight training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Running/jogging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Soccer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Golf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Tennis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Badminton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Bowls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solidFill>
                            <a:srgbClr val="FF0000"/>
                          </a:solidFill>
                          <a:effectLst/>
                        </a:rPr>
                        <a:t>Squash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526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Table tennis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0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 rot="10800000" flipV="1">
            <a:off x="251520" y="405245"/>
            <a:ext cx="8668950" cy="2523768"/>
          </a:xfrm>
          <a:prstGeom prst="rect">
            <a:avLst/>
          </a:prstGeom>
          <a:solidFill>
            <a:srgbClr val="8398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 affects the activities that we take part in, as the table below shows. Examine the table and consider: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50963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the four most popular activities for the 16-19-year-old group?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50963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 you think are the requirements that might help a member of this age group to become active?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50963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the four most popular activities for the 60-69-year-old group?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50963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 you think are the requirements that might help a member of this age group to become active?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50963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activities have higher participation rates after the age of 24 than before?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50963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do you think this is the case?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7944" y="2852936"/>
            <a:ext cx="4608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Percentage taking part in the 4 </a:t>
            </a:r>
            <a:r>
              <a:rPr lang="en-GB" sz="1200" b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weeks </a:t>
            </a:r>
            <a:r>
              <a:rPr lang="en-GB" sz="12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interview</a:t>
            </a: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1115616" y="9011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</a:pPr>
            <a:r>
              <a:rPr lang="en-GB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Sheet 7.2 Age and requirements for participation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Divisions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School and youth level sport is normally organised into age divisions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Can be flexible with playing above age groups</a:t>
            </a:r>
          </a:p>
          <a:p>
            <a:r>
              <a:rPr lang="en-GB" sz="2000" dirty="0" smtClean="0"/>
              <a:t>Not everyone matures at the same level</a:t>
            </a:r>
          </a:p>
          <a:p>
            <a:r>
              <a:rPr lang="en-GB" sz="2000" dirty="0" smtClean="0"/>
              <a:t> Matural age doesn’t always match Chronological age</a:t>
            </a:r>
            <a:endParaRPr lang="en-GB" sz="2000" dirty="0"/>
          </a:p>
        </p:txBody>
      </p:sp>
      <p:pic>
        <p:nvPicPr>
          <p:cNvPr id="8194" name="Picture 2" descr="http://www.mini-basketball.org.uk/teachers_info/images/mini_basketball_england_sports_hall2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891" y="4221088"/>
            <a:ext cx="248916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2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AGE DIVISIONS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852936"/>
            <a:ext cx="7848872" cy="3597032"/>
          </a:xfrm>
        </p:spPr>
        <p:txBody>
          <a:bodyPr/>
          <a:lstStyle/>
          <a:p>
            <a:r>
              <a:rPr lang="en-GB" dirty="0"/>
              <a:t>Make a list of different age categories that exist across different activities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Are there any examples where athletes can perform above their </a:t>
            </a:r>
            <a:r>
              <a:rPr lang="en-GB" smtClean="0"/>
              <a:t>age division and </a:t>
            </a:r>
            <a:r>
              <a:rPr lang="en-GB" dirty="0" smtClean="0"/>
              <a:t>are their any sports this would not be appropriate and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9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Age is something which we have no control over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BUT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being aware of what effects it has is important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45" b="4257"/>
          <a:stretch/>
        </p:blipFill>
        <p:spPr bwMode="auto">
          <a:xfrm>
            <a:off x="6660232" y="4437113"/>
            <a:ext cx="1767672" cy="2088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8" r="22150"/>
          <a:stretch/>
        </p:blipFill>
        <p:spPr bwMode="auto">
          <a:xfrm>
            <a:off x="971600" y="4529968"/>
            <a:ext cx="1526097" cy="19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01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Physical age affects our physical maturity and this in turn affects our suitability for certain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/>
          <a:lstStyle/>
          <a:p>
            <a:r>
              <a:rPr lang="en-GB" dirty="0" smtClean="0"/>
              <a:t>List the physical differences for the below two age groups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789040"/>
            <a:ext cx="1762125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3789040"/>
            <a:ext cx="345638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915816" y="2005683"/>
            <a:ext cx="331236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635896" y="2393305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PHYSICAL AGE</a:t>
            </a:r>
          </a:p>
          <a:p>
            <a:pPr algn="ctr"/>
            <a:r>
              <a:rPr lang="en-GB" sz="2800" dirty="0"/>
              <a:t>E</a:t>
            </a:r>
            <a:r>
              <a:rPr lang="en-GB" sz="2800" dirty="0" smtClean="0"/>
              <a:t>FFECTS</a:t>
            </a:r>
            <a:endParaRPr lang="en-GB" sz="2800" dirty="0"/>
          </a:p>
        </p:txBody>
      </p:sp>
      <p:sp>
        <p:nvSpPr>
          <p:cNvPr id="5" name="Cloud 4"/>
          <p:cNvSpPr/>
          <p:nvPr/>
        </p:nvSpPr>
        <p:spPr>
          <a:xfrm>
            <a:off x="827584" y="620688"/>
            <a:ext cx="2016224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loud 5"/>
          <p:cNvSpPr/>
          <p:nvPr/>
        </p:nvSpPr>
        <p:spPr>
          <a:xfrm>
            <a:off x="6444208" y="620688"/>
            <a:ext cx="2232248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loud 6"/>
          <p:cNvSpPr/>
          <p:nvPr/>
        </p:nvSpPr>
        <p:spPr>
          <a:xfrm>
            <a:off x="395536" y="3573016"/>
            <a:ext cx="2035339" cy="15841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7"/>
          <p:cNvSpPr/>
          <p:nvPr/>
        </p:nvSpPr>
        <p:spPr>
          <a:xfrm>
            <a:off x="6696236" y="4077072"/>
            <a:ext cx="2088232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loud 8"/>
          <p:cNvSpPr/>
          <p:nvPr/>
        </p:nvSpPr>
        <p:spPr>
          <a:xfrm>
            <a:off x="3436584" y="5013176"/>
            <a:ext cx="2215536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142062" y="1120098"/>
            <a:ext cx="1387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FLEXIBILITY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4077072"/>
            <a:ext cx="137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STRENGTH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5301208"/>
            <a:ext cx="157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OXYGEN </a:t>
            </a:r>
          </a:p>
          <a:p>
            <a:pPr algn="ctr"/>
            <a:r>
              <a:rPr lang="en-GB" b="1" dirty="0" smtClean="0"/>
              <a:t>CAPACITY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92280" y="44464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SKILL LEVEL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96236" y="980728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RECOVERY</a:t>
            </a:r>
            <a:endParaRPr lang="en-GB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228184" y="2005683"/>
            <a:ext cx="468052" cy="775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529329" y="1844824"/>
            <a:ext cx="599526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42004" y="3960639"/>
            <a:ext cx="893221" cy="465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16016" y="4326782"/>
            <a:ext cx="0" cy="515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545107" y="3789040"/>
            <a:ext cx="559174" cy="30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Very high in older children and teens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Name the sport?</a:t>
            </a:r>
          </a:p>
          <a:p>
            <a:r>
              <a:rPr lang="en-GB" dirty="0" smtClean="0"/>
              <a:t>Average age of Olympic champions is 17 years old</a:t>
            </a:r>
          </a:p>
          <a:p>
            <a:r>
              <a:rPr lang="en-GB" dirty="0" smtClean="0"/>
              <a:t>Gymnastics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Tends to decrease with age</a:t>
            </a:r>
          </a:p>
          <a:p>
            <a:r>
              <a:rPr lang="en-GB" dirty="0" smtClean="0"/>
              <a:t>Coupled with tendency to put on weight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80728"/>
            <a:ext cx="3350722" cy="201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43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823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You won’t achieve maximum strength until fully grown</a:t>
            </a:r>
          </a:p>
          <a:p>
            <a:r>
              <a:rPr lang="en-GB" sz="2000" dirty="0" smtClean="0"/>
              <a:t>late teens to early twenties</a:t>
            </a:r>
          </a:p>
          <a:p>
            <a:r>
              <a:rPr lang="en-GB" sz="2000" dirty="0" smtClean="0"/>
              <a:t>This is why weight training is not recommended for youngsters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Strength </a:t>
            </a:r>
            <a:r>
              <a:rPr lang="en-GB" sz="2000" dirty="0"/>
              <a:t>will </a:t>
            </a:r>
            <a:r>
              <a:rPr lang="en-GB" sz="2000" dirty="0" smtClean="0"/>
              <a:t>then decrease </a:t>
            </a:r>
            <a:r>
              <a:rPr lang="en-GB" sz="2000" dirty="0"/>
              <a:t>as you get older</a:t>
            </a:r>
          </a:p>
          <a:p>
            <a:endParaRPr lang="en-GB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669282" cy="200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98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Oxygen 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Oxygen capacity reduces with age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Heart becomes less efficient</a:t>
            </a:r>
          </a:p>
          <a:p>
            <a:r>
              <a:rPr lang="en-GB" dirty="0" smtClean="0"/>
              <a:t>Arteries lose elasticity</a:t>
            </a:r>
          </a:p>
          <a:p>
            <a:r>
              <a:rPr lang="en-GB" dirty="0" smtClean="0"/>
              <a:t>Blood pressure increases</a:t>
            </a:r>
          </a:p>
          <a:p>
            <a:r>
              <a:rPr lang="en-GB" dirty="0" smtClean="0"/>
              <a:t>Blood flow reduces</a:t>
            </a:r>
            <a:endParaRPr lang="en-GB" dirty="0"/>
          </a:p>
        </p:txBody>
      </p:sp>
      <p:pic>
        <p:nvPicPr>
          <p:cNvPr id="5122" name="Picture 2" descr="http://static.flickr.com/105/251939356_970ec5dd20.jpg?v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760"/>
            <a:ext cx="3171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82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0823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Skill levels will improve with age and experience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Can be linked to physiological developments</a:t>
            </a:r>
          </a:p>
          <a:p>
            <a:r>
              <a:rPr lang="en-GB" dirty="0" smtClean="0"/>
              <a:t>Taller basketball players find shooting easier</a:t>
            </a:r>
            <a:endParaRPr lang="en-GB" dirty="0"/>
          </a:p>
        </p:txBody>
      </p:sp>
      <p:pic>
        <p:nvPicPr>
          <p:cNvPr id="6146" name="Picture 2" descr="http://www.panasianbiz.com/wp-content/uploads/older/yao.ming.beijing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84984"/>
            <a:ext cx="221602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14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 you get older…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Increased chance of </a:t>
            </a:r>
            <a:r>
              <a:rPr lang="en-GB" dirty="0" smtClean="0"/>
              <a:t>injuries (wear and tear)</a:t>
            </a:r>
            <a:endParaRPr lang="en-GB" dirty="0"/>
          </a:p>
          <a:p>
            <a:r>
              <a:rPr lang="en-GB" dirty="0" smtClean="0"/>
              <a:t>Longer you take to recover</a:t>
            </a:r>
          </a:p>
          <a:p>
            <a:r>
              <a:rPr lang="en-GB" dirty="0" smtClean="0"/>
              <a:t>Higher chance of diseases</a:t>
            </a:r>
          </a:p>
        </p:txBody>
      </p:sp>
      <p:pic>
        <p:nvPicPr>
          <p:cNvPr id="7170" name="Picture 2" descr="http://pcdblog.com/wp-content/uploads/2010/09/2087603235-rugby-union-irb-rugby-world-cup-2007-quater-final-australia_110195900_st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09120"/>
            <a:ext cx="2980581" cy="197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92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537</Words>
  <Application>Microsoft Office PowerPoint</Application>
  <PresentationFormat>On-screen Show (4:3)</PresentationFormat>
  <Paragraphs>200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2</vt:lpstr>
      <vt:lpstr>Flow</vt:lpstr>
      <vt:lpstr>Age differences</vt:lpstr>
      <vt:lpstr>Age</vt:lpstr>
      <vt:lpstr>Physical age affects our physical maturity and this in turn affects our suitability for certain activities</vt:lpstr>
      <vt:lpstr>PowerPoint Presentation</vt:lpstr>
      <vt:lpstr>Flexibility</vt:lpstr>
      <vt:lpstr>Strength</vt:lpstr>
      <vt:lpstr>Oxygen capacity</vt:lpstr>
      <vt:lpstr>Skill Levels</vt:lpstr>
      <vt:lpstr>Recovery</vt:lpstr>
      <vt:lpstr>PowerPoint Presentation</vt:lpstr>
      <vt:lpstr>Age Divisions</vt:lpstr>
      <vt:lpstr>AGE DIVISIONS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and Gender differences</dc:title>
  <dc:creator>mway</dc:creator>
  <cp:lastModifiedBy>JTurnbull</cp:lastModifiedBy>
  <cp:revision>14</cp:revision>
  <dcterms:created xsi:type="dcterms:W3CDTF">2012-01-09T07:47:21Z</dcterms:created>
  <dcterms:modified xsi:type="dcterms:W3CDTF">2015-10-13T13:36:17Z</dcterms:modified>
</cp:coreProperties>
</file>