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1E225-B718-402B-B3E2-826F30EAA8F2}" type="doc">
      <dgm:prSet loTypeId="urn:microsoft.com/office/officeart/2005/8/layout/pList2" loCatId="list" qsTypeId="urn:microsoft.com/office/officeart/2005/8/quickstyle/simple1" qsCatId="simple" csTypeId="urn:microsoft.com/office/officeart/2005/8/colors/accent0_2" csCatId="mainScheme" phldr="1"/>
      <dgm:spPr/>
    </dgm:pt>
    <dgm:pt modelId="{D360F7E0-16A7-4583-B5D8-162D62429449}">
      <dgm:prSet phldrT="[Text]" custT="1"/>
      <dgm:spPr/>
      <dgm:t>
        <a:bodyPr/>
        <a:lstStyle/>
        <a:p>
          <a:pPr algn="ctr"/>
          <a:r>
            <a:rPr lang="en-GB" sz="2000" b="1" dirty="0" smtClean="0"/>
            <a:t>Active Leisure</a:t>
          </a:r>
        </a:p>
        <a:p>
          <a:pPr algn="l"/>
          <a:r>
            <a:rPr lang="en-GB" sz="1800" b="0" dirty="0" smtClean="0"/>
            <a:t>- Activities involving physical or mental exertion</a:t>
          </a:r>
        </a:p>
        <a:p>
          <a:pPr algn="l"/>
          <a:r>
            <a:rPr lang="en-GB" sz="1800" b="0" dirty="0" smtClean="0"/>
            <a:t>- Low impact and non-competitive physical activities (Yoga or walking)</a:t>
          </a:r>
        </a:p>
        <a:p>
          <a:pPr algn="l"/>
          <a:r>
            <a:rPr lang="en-GB" sz="1800" b="0" dirty="0" smtClean="0"/>
            <a:t>-Higher impact activities (Aerobics of kick boxing)</a:t>
          </a:r>
        </a:p>
      </dgm:t>
    </dgm:pt>
    <dgm:pt modelId="{86AD94F9-C1AE-43FD-8EF3-904A077D276C}" type="parTrans" cxnId="{DA03FB7E-EB94-470F-801E-885F98AB5FB8}">
      <dgm:prSet/>
      <dgm:spPr/>
      <dgm:t>
        <a:bodyPr/>
        <a:lstStyle/>
        <a:p>
          <a:endParaRPr lang="en-GB"/>
        </a:p>
      </dgm:t>
    </dgm:pt>
    <dgm:pt modelId="{77CF9306-AA34-4E96-A927-6D26F7654D53}" type="sibTrans" cxnId="{DA03FB7E-EB94-470F-801E-885F98AB5FB8}">
      <dgm:prSet/>
      <dgm:spPr/>
      <dgm:t>
        <a:bodyPr/>
        <a:lstStyle/>
        <a:p>
          <a:endParaRPr lang="en-GB"/>
        </a:p>
      </dgm:t>
    </dgm:pt>
    <dgm:pt modelId="{6A7B8163-0B56-4B42-BF18-077AE367ED22}">
      <dgm:prSet phldrT="[Text]" custT="1"/>
      <dgm:spPr/>
      <dgm:t>
        <a:bodyPr/>
        <a:lstStyle/>
        <a:p>
          <a:pPr algn="ctr"/>
          <a:r>
            <a:rPr lang="en-GB" sz="2000" b="1" dirty="0" smtClean="0"/>
            <a:t>Passive leisure</a:t>
          </a:r>
        </a:p>
        <a:p>
          <a:pPr algn="l"/>
          <a:r>
            <a:rPr lang="en-GB" sz="2000" b="0" dirty="0" smtClean="0"/>
            <a:t>- Activities with no physical exertion</a:t>
          </a:r>
        </a:p>
        <a:p>
          <a:pPr algn="l"/>
          <a:r>
            <a:rPr lang="en-GB" sz="2000" b="0" dirty="0" smtClean="0"/>
            <a:t>- Large health concern in UK</a:t>
          </a:r>
        </a:p>
        <a:p>
          <a:pPr algn="l"/>
          <a:r>
            <a:rPr lang="en-GB" sz="2000" b="0" dirty="0" smtClean="0"/>
            <a:t>- Activities such as playing computer games, going to the cinema or watching TV</a:t>
          </a:r>
          <a:endParaRPr lang="en-GB" sz="2000" b="0" dirty="0"/>
        </a:p>
      </dgm:t>
    </dgm:pt>
    <dgm:pt modelId="{356209D2-4497-4CBB-B42A-5BA27FD3C1F9}" type="parTrans" cxnId="{C3EBA54E-5891-4843-878F-0995CA13FB6C}">
      <dgm:prSet/>
      <dgm:spPr/>
      <dgm:t>
        <a:bodyPr/>
        <a:lstStyle/>
        <a:p>
          <a:endParaRPr lang="en-GB"/>
        </a:p>
      </dgm:t>
    </dgm:pt>
    <dgm:pt modelId="{FD348860-F7BB-477C-BE30-854CE6DCF098}" type="sibTrans" cxnId="{C3EBA54E-5891-4843-878F-0995CA13FB6C}">
      <dgm:prSet/>
      <dgm:spPr/>
      <dgm:t>
        <a:bodyPr/>
        <a:lstStyle/>
        <a:p>
          <a:endParaRPr lang="en-GB"/>
        </a:p>
      </dgm:t>
    </dgm:pt>
    <dgm:pt modelId="{D61825A0-DCCD-4C54-B995-EE5F7171473E}" type="pres">
      <dgm:prSet presAssocID="{7321E225-B718-402B-B3E2-826F30EAA8F2}" presName="Name0" presStyleCnt="0">
        <dgm:presLayoutVars>
          <dgm:dir/>
          <dgm:resizeHandles val="exact"/>
        </dgm:presLayoutVars>
      </dgm:prSet>
      <dgm:spPr/>
    </dgm:pt>
    <dgm:pt modelId="{50250C62-D7CA-40B6-94C4-358F54FD260F}" type="pres">
      <dgm:prSet presAssocID="{7321E225-B718-402B-B3E2-826F30EAA8F2}" presName="bkgdShp" presStyleLbl="alignAccFollowNode1" presStyleIdx="0" presStyleCnt="1"/>
      <dgm:spPr/>
    </dgm:pt>
    <dgm:pt modelId="{70386FF7-474C-46B3-983B-E90F6D3E8BEE}" type="pres">
      <dgm:prSet presAssocID="{7321E225-B718-402B-B3E2-826F30EAA8F2}" presName="linComp" presStyleCnt="0"/>
      <dgm:spPr/>
    </dgm:pt>
    <dgm:pt modelId="{780C86F2-81AB-4CC5-8B47-8B341E34D814}" type="pres">
      <dgm:prSet presAssocID="{D360F7E0-16A7-4583-B5D8-162D62429449}" presName="compNode" presStyleCnt="0"/>
      <dgm:spPr/>
    </dgm:pt>
    <dgm:pt modelId="{A8FA4742-D1DF-4F05-BCFC-DF012D7120E7}" type="pres">
      <dgm:prSet presAssocID="{D360F7E0-16A7-4583-B5D8-162D6242944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26CDF5-6AB0-4EF4-968F-06715D3DB1F1}" type="pres">
      <dgm:prSet presAssocID="{D360F7E0-16A7-4583-B5D8-162D62429449}" presName="invisiNode" presStyleLbl="node1" presStyleIdx="0" presStyleCnt="2"/>
      <dgm:spPr/>
    </dgm:pt>
    <dgm:pt modelId="{EEE66F5C-640F-4093-857C-66702942E9EB}" type="pres">
      <dgm:prSet presAssocID="{D360F7E0-16A7-4583-B5D8-162D62429449}" presName="imagNode" presStyleLbl="fgImgPlace1" presStyleIdx="0" presStyleCnt="2" custScaleX="63146" custScaleY="9351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DCCAB8E-317E-44E1-A738-17F19F2A3F23}" type="pres">
      <dgm:prSet presAssocID="{77CF9306-AA34-4E96-A927-6D26F7654D53}" presName="sibTrans" presStyleLbl="sibTrans2D1" presStyleIdx="0" presStyleCnt="0"/>
      <dgm:spPr/>
      <dgm:t>
        <a:bodyPr/>
        <a:lstStyle/>
        <a:p>
          <a:endParaRPr lang="en-GB"/>
        </a:p>
      </dgm:t>
    </dgm:pt>
    <dgm:pt modelId="{76B27D3E-AE14-4BD9-9DD5-334A2F1E2B55}" type="pres">
      <dgm:prSet presAssocID="{6A7B8163-0B56-4B42-BF18-077AE367ED22}" presName="compNode" presStyleCnt="0"/>
      <dgm:spPr/>
    </dgm:pt>
    <dgm:pt modelId="{F8979470-0312-4AAF-8384-87AC33272868}" type="pres">
      <dgm:prSet presAssocID="{6A7B8163-0B56-4B42-BF18-077AE367ED2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7DA20C-6E9F-441D-AC4B-6A7B79B1C797}" type="pres">
      <dgm:prSet presAssocID="{6A7B8163-0B56-4B42-BF18-077AE367ED22}" presName="invisiNode" presStyleLbl="node1" presStyleIdx="1" presStyleCnt="2"/>
      <dgm:spPr/>
    </dgm:pt>
    <dgm:pt modelId="{F4BF24F5-FD1E-4B85-BB71-C449D42381D1}" type="pres">
      <dgm:prSet presAssocID="{6A7B8163-0B56-4B42-BF18-077AE367ED22}" presName="imagNode" presStyleLbl="fgImgPlace1" presStyleIdx="1" presStyleCnt="2" custScaleX="63146" custScaleY="9500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ABB5875-5294-4B11-9316-6205A34C4AF9}" type="presOf" srcId="{7321E225-B718-402B-B3E2-826F30EAA8F2}" destId="{D61825A0-DCCD-4C54-B995-EE5F7171473E}" srcOrd="0" destOrd="0" presId="urn:microsoft.com/office/officeart/2005/8/layout/pList2"/>
    <dgm:cxn modelId="{82A183CF-8665-41FA-A331-44D5F3EEA8AF}" type="presOf" srcId="{77CF9306-AA34-4E96-A927-6D26F7654D53}" destId="{0DCCAB8E-317E-44E1-A738-17F19F2A3F23}" srcOrd="0" destOrd="0" presId="urn:microsoft.com/office/officeart/2005/8/layout/pList2"/>
    <dgm:cxn modelId="{C3EBA54E-5891-4843-878F-0995CA13FB6C}" srcId="{7321E225-B718-402B-B3E2-826F30EAA8F2}" destId="{6A7B8163-0B56-4B42-BF18-077AE367ED22}" srcOrd="1" destOrd="0" parTransId="{356209D2-4497-4CBB-B42A-5BA27FD3C1F9}" sibTransId="{FD348860-F7BB-477C-BE30-854CE6DCF098}"/>
    <dgm:cxn modelId="{32225D64-F90C-4304-87E0-DCD00F08FD86}" type="presOf" srcId="{6A7B8163-0B56-4B42-BF18-077AE367ED22}" destId="{F8979470-0312-4AAF-8384-87AC33272868}" srcOrd="0" destOrd="0" presId="urn:microsoft.com/office/officeart/2005/8/layout/pList2"/>
    <dgm:cxn modelId="{0839107C-3A25-494A-A1AA-58D88E68D908}" type="presOf" srcId="{D360F7E0-16A7-4583-B5D8-162D62429449}" destId="{A8FA4742-D1DF-4F05-BCFC-DF012D7120E7}" srcOrd="0" destOrd="0" presId="urn:microsoft.com/office/officeart/2005/8/layout/pList2"/>
    <dgm:cxn modelId="{DA03FB7E-EB94-470F-801E-885F98AB5FB8}" srcId="{7321E225-B718-402B-B3E2-826F30EAA8F2}" destId="{D360F7E0-16A7-4583-B5D8-162D62429449}" srcOrd="0" destOrd="0" parTransId="{86AD94F9-C1AE-43FD-8EF3-904A077D276C}" sibTransId="{77CF9306-AA34-4E96-A927-6D26F7654D53}"/>
    <dgm:cxn modelId="{0CD9653F-241D-4D00-8183-909F762E751A}" type="presParOf" srcId="{D61825A0-DCCD-4C54-B995-EE5F7171473E}" destId="{50250C62-D7CA-40B6-94C4-358F54FD260F}" srcOrd="0" destOrd="0" presId="urn:microsoft.com/office/officeart/2005/8/layout/pList2"/>
    <dgm:cxn modelId="{1C29B79C-2986-4496-893B-1F886B4E045D}" type="presParOf" srcId="{D61825A0-DCCD-4C54-B995-EE5F7171473E}" destId="{70386FF7-474C-46B3-983B-E90F6D3E8BEE}" srcOrd="1" destOrd="0" presId="urn:microsoft.com/office/officeart/2005/8/layout/pList2"/>
    <dgm:cxn modelId="{0B1FBBB8-7854-4C94-858C-C4DFF5E92342}" type="presParOf" srcId="{70386FF7-474C-46B3-983B-E90F6D3E8BEE}" destId="{780C86F2-81AB-4CC5-8B47-8B341E34D814}" srcOrd="0" destOrd="0" presId="urn:microsoft.com/office/officeart/2005/8/layout/pList2"/>
    <dgm:cxn modelId="{94A91EB4-7C38-4C8B-A837-E62C4513A8A4}" type="presParOf" srcId="{780C86F2-81AB-4CC5-8B47-8B341E34D814}" destId="{A8FA4742-D1DF-4F05-BCFC-DF012D7120E7}" srcOrd="0" destOrd="0" presId="urn:microsoft.com/office/officeart/2005/8/layout/pList2"/>
    <dgm:cxn modelId="{921C9AE1-16FE-44FC-8BCF-D6E2FB5767F2}" type="presParOf" srcId="{780C86F2-81AB-4CC5-8B47-8B341E34D814}" destId="{E226CDF5-6AB0-4EF4-968F-06715D3DB1F1}" srcOrd="1" destOrd="0" presId="urn:microsoft.com/office/officeart/2005/8/layout/pList2"/>
    <dgm:cxn modelId="{09C473CD-1E78-42D1-A14C-ED9F6944A3EE}" type="presParOf" srcId="{780C86F2-81AB-4CC5-8B47-8B341E34D814}" destId="{EEE66F5C-640F-4093-857C-66702942E9EB}" srcOrd="2" destOrd="0" presId="urn:microsoft.com/office/officeart/2005/8/layout/pList2"/>
    <dgm:cxn modelId="{C19DDC77-A253-4D34-8127-5EB5D93CFBCB}" type="presParOf" srcId="{70386FF7-474C-46B3-983B-E90F6D3E8BEE}" destId="{0DCCAB8E-317E-44E1-A738-17F19F2A3F23}" srcOrd="1" destOrd="0" presId="urn:microsoft.com/office/officeart/2005/8/layout/pList2"/>
    <dgm:cxn modelId="{22C05146-6E7E-4F3E-AF4D-F650F36DBB63}" type="presParOf" srcId="{70386FF7-474C-46B3-983B-E90F6D3E8BEE}" destId="{76B27D3E-AE14-4BD9-9DD5-334A2F1E2B55}" srcOrd="2" destOrd="0" presId="urn:microsoft.com/office/officeart/2005/8/layout/pList2"/>
    <dgm:cxn modelId="{2FE4DFBB-5332-47EB-ABD7-738CC994E70B}" type="presParOf" srcId="{76B27D3E-AE14-4BD9-9DD5-334A2F1E2B55}" destId="{F8979470-0312-4AAF-8384-87AC33272868}" srcOrd="0" destOrd="0" presId="urn:microsoft.com/office/officeart/2005/8/layout/pList2"/>
    <dgm:cxn modelId="{882759C5-FC98-403B-A04D-FD60D1DDCC9F}" type="presParOf" srcId="{76B27D3E-AE14-4BD9-9DD5-334A2F1E2B55}" destId="{6A7DA20C-6E9F-441D-AC4B-6A7B79B1C797}" srcOrd="1" destOrd="0" presId="urn:microsoft.com/office/officeart/2005/8/layout/pList2"/>
    <dgm:cxn modelId="{9E63FF86-5B7C-4A4C-AB26-B009726BF964}" type="presParOf" srcId="{76B27D3E-AE14-4BD9-9DD5-334A2F1E2B55}" destId="{F4BF24F5-FD1E-4B85-BB71-C449D42381D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50C62-D7CA-40B6-94C4-358F54FD260F}">
      <dsp:nvSpPr>
        <dsp:cNvPr id="0" name=""/>
        <dsp:cNvSpPr/>
      </dsp:nvSpPr>
      <dsp:spPr>
        <a:xfrm>
          <a:off x="0" y="0"/>
          <a:ext cx="8928992" cy="2291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66F5C-640F-4093-857C-66702942E9EB}">
      <dsp:nvSpPr>
        <dsp:cNvPr id="0" name=""/>
        <dsp:cNvSpPr/>
      </dsp:nvSpPr>
      <dsp:spPr>
        <a:xfrm>
          <a:off x="1005202" y="360044"/>
          <a:ext cx="2523194" cy="157172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A4742-D1DF-4F05-BCFC-DF012D7120E7}">
      <dsp:nvSpPr>
        <dsp:cNvPr id="0" name=""/>
        <dsp:cNvSpPr/>
      </dsp:nvSpPr>
      <dsp:spPr>
        <a:xfrm rot="10800000">
          <a:off x="268894" y="2291809"/>
          <a:ext cx="3995811" cy="2801101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Active Leisure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- Activities involving physical or mental exertion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- Low impact and non-competitive physical activities (Yoga or walking)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-Higher impact activities (Aerobics of kick boxing)</a:t>
          </a:r>
        </a:p>
      </dsp:txBody>
      <dsp:txXfrm rot="10800000">
        <a:off x="355038" y="2291809"/>
        <a:ext cx="3823523" cy="2714957"/>
      </dsp:txXfrm>
    </dsp:sp>
    <dsp:sp modelId="{F4BF24F5-FD1E-4B85-BB71-C449D42381D1}">
      <dsp:nvSpPr>
        <dsp:cNvPr id="0" name=""/>
        <dsp:cNvSpPr/>
      </dsp:nvSpPr>
      <dsp:spPr>
        <a:xfrm>
          <a:off x="5400594" y="347591"/>
          <a:ext cx="2523194" cy="159662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79470-0312-4AAF-8384-87AC33272868}">
      <dsp:nvSpPr>
        <dsp:cNvPr id="0" name=""/>
        <dsp:cNvSpPr/>
      </dsp:nvSpPr>
      <dsp:spPr>
        <a:xfrm rot="10800000">
          <a:off x="4664286" y="2291809"/>
          <a:ext cx="3995811" cy="2801101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Passive leisure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- Activities with no physical exertion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- Large health concern in UK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- Activities such as playing computer games, going to the cinema or watching TV</a:t>
          </a:r>
          <a:endParaRPr lang="en-GB" sz="2000" b="0" kern="1200" dirty="0"/>
        </a:p>
      </dsp:txBody>
      <dsp:txXfrm rot="10800000">
        <a:off x="4750430" y="2291809"/>
        <a:ext cx="3823523" cy="27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2548D-CEDE-43D8-8587-B4F992B3BD6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9F0C01-E332-40C7-8444-1D537CFC31D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828800"/>
          </a:xfrm>
        </p:spPr>
        <p:txBody>
          <a:bodyPr/>
          <a:lstStyle/>
          <a:p>
            <a:pPr algn="ctr"/>
            <a:r>
              <a:rPr lang="en-GB" dirty="0" smtClean="0"/>
              <a:t>Leisure and Recreation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424936" cy="280831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Consider what is meant by leisure time and recreation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Consider the choices people make about their leisure time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Consider the benefits to becoming involved in active leisure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3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43528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Leisure time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Leisure time </a:t>
            </a:r>
            <a:r>
              <a:rPr lang="en-GB" sz="2000" dirty="0" smtClean="0"/>
              <a:t>is simply the time when you choose what you do</a:t>
            </a:r>
          </a:p>
          <a:p>
            <a:r>
              <a:rPr lang="en-GB" sz="2000" dirty="0" smtClean="0"/>
              <a:t>Free time when all other commitments have been fulfilled</a:t>
            </a:r>
            <a:endParaRPr lang="en-GB" sz="18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026" name="Picture 2" descr="http://t0.gstatic.com/images?q=tbn:ANd9GcR-R75lcVZ939wTNniJMqnLaFOJM6kEPOccn9VmzzKdTPZjQ4x1:canfordheathmiddle.poole.sch.uk/blog/wp-content/uploads/2011/09/Secondary-schoo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7" y="3361158"/>
            <a:ext cx="2647950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S4DpyVH1Z3Ezc8CEjxYNqLaexsMzK0qFsA8tlwTD6wVyFP2Ipd:www.studydiscussions.com/wp-content/uploads/2010/05/Medical-Co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679" y="2880728"/>
            <a:ext cx="2020441" cy="262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TOznkXaKags1jRu9nOXYCu3NrSOIf0XfH7YgKgv336tZWVAXol:c2.pobschools.schoolwires.net/cms/lib/NY01001456/Centricity/Domain/8/paren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12976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78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b="1" dirty="0" smtClean="0"/>
              <a:t>Types of Leisure</a:t>
            </a: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9894482"/>
              </p:ext>
            </p:extLst>
          </p:nvPr>
        </p:nvGraphicFramePr>
        <p:xfrm>
          <a:off x="107504" y="1700808"/>
          <a:ext cx="8928992" cy="5092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834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250C62-D7CA-40B6-94C4-358F54FD2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0250C62-D7CA-40B6-94C4-358F54FD2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66F5C-640F-4093-857C-66702942E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EE66F5C-640F-4093-857C-66702942E9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A4742-D1DF-4F05-BCFC-DF012D712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8FA4742-D1DF-4F05-BCFC-DF012D712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F24F5-FD1E-4B85-BB71-C449D4238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4BF24F5-FD1E-4B85-BB71-C449D4238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79470-0312-4AAF-8384-87AC33272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979470-0312-4AAF-8384-87AC33272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Leisure provision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35480"/>
            <a:ext cx="8712968" cy="4733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Due to changes in working days we now have more leisure time than previous generations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Leisure industry is more competitive</a:t>
            </a:r>
          </a:p>
          <a:p>
            <a:pPr lvl="1"/>
            <a:r>
              <a:rPr lang="en-GB" sz="1800" dirty="0" smtClean="0"/>
              <a:t>Increased quantity or provision</a:t>
            </a:r>
          </a:p>
          <a:p>
            <a:pPr lvl="1"/>
            <a:r>
              <a:rPr lang="en-GB" sz="1800" dirty="0" smtClean="0"/>
              <a:t>Increased quality of provision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Local authorities have a legal responsibility to provide leisure services</a:t>
            </a:r>
          </a:p>
          <a:p>
            <a:pPr lvl="1"/>
            <a:r>
              <a:rPr lang="en-GB" sz="1800" dirty="0" smtClean="0"/>
              <a:t>Libraries, swimming pools, playing fields and sport centres</a:t>
            </a:r>
          </a:p>
          <a:p>
            <a:r>
              <a:rPr lang="en-GB" sz="2000" dirty="0" smtClean="0"/>
              <a:t>Private enterprises (companies) have increased quality of provision </a:t>
            </a:r>
          </a:p>
          <a:p>
            <a:pPr lvl="1"/>
            <a:r>
              <a:rPr lang="en-GB" sz="1800" dirty="0" smtClean="0"/>
              <a:t>However they aim to make money so not suitable for everyone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Location affects your leisure provision</a:t>
            </a:r>
          </a:p>
          <a:p>
            <a:pPr lvl="1"/>
            <a:r>
              <a:rPr lang="en-GB" sz="1800" dirty="0" smtClean="0"/>
              <a:t>Urban areas have more opportunities than rural areas</a:t>
            </a:r>
          </a:p>
        </p:txBody>
      </p:sp>
      <p:pic>
        <p:nvPicPr>
          <p:cNvPr id="2052" name="Picture 4" descr="http://t0.gstatic.com/images?q=tbn:ANd9GcR22yM_csz0uVOZi9s8lhy6IpFZe34pw2HdsuDm6TTCFg8kpkKuQg:2.bp.blogspot.com/_TYxTrnrzg5M/S12Kow2XdFI/AAAAAAAABDk/o2GuEpUy_mA/s400/CIMG07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11472"/>
            <a:ext cx="2232248" cy="16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RuC4qBAYzhTr1oAtZSMAGQqpfK13DgLKWK3Y9JVEKsATcgbf1KWpYrObRV:retail-guru.com/wp-content/uploads/2010/10/Fitness-First-Pl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265" y="2465752"/>
            <a:ext cx="2324425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8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57808"/>
            <a:ext cx="8784976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Recreation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628800"/>
            <a:ext cx="88924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/>
              <a:t>Recreation </a:t>
            </a:r>
            <a:r>
              <a:rPr lang="en-GB" sz="1800" dirty="0" smtClean="0"/>
              <a:t> can just mean to relax and enjoy yourself, increasing used to mean doing something which is active and healthy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Physical recreation </a:t>
            </a:r>
            <a:r>
              <a:rPr lang="en-GB" sz="1800" dirty="0" smtClean="0"/>
              <a:t>is typically done for </a:t>
            </a:r>
            <a:r>
              <a:rPr lang="en-GB" sz="1800" b="1" dirty="0" smtClean="0"/>
              <a:t>intrinsic</a:t>
            </a:r>
            <a:r>
              <a:rPr lang="en-GB" sz="1800" dirty="0" smtClean="0"/>
              <a:t> reward rather than extrinsic reward</a:t>
            </a:r>
          </a:p>
          <a:p>
            <a:r>
              <a:rPr lang="en-GB" sz="1800" dirty="0" smtClean="0"/>
              <a:t>Enjoyment, pleasure, sense of achievement, adrenalin rush, stress relief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Which activity people chose to do depends on a number of factors…</a:t>
            </a:r>
          </a:p>
          <a:p>
            <a:r>
              <a:rPr lang="en-GB" sz="1800" b="1" dirty="0" smtClean="0"/>
              <a:t>Age – </a:t>
            </a:r>
            <a:r>
              <a:rPr lang="en-GB" sz="1800" dirty="0" smtClean="0"/>
              <a:t>Some activities will be more suitable for different age groups</a:t>
            </a:r>
          </a:p>
          <a:p>
            <a:pPr lvl="1"/>
            <a:r>
              <a:rPr lang="en-GB" sz="1600" dirty="0" smtClean="0"/>
              <a:t>Elderly taking part in lawn bowls and younger people skateboarding</a:t>
            </a:r>
          </a:p>
          <a:p>
            <a:r>
              <a:rPr lang="en-GB" sz="1800" b="1" dirty="0" smtClean="0"/>
              <a:t>Location - </a:t>
            </a:r>
            <a:r>
              <a:rPr lang="en-GB" sz="1800" dirty="0" smtClean="0"/>
              <a:t> Activities such as surfing near the coast or snowboarding near the snow</a:t>
            </a:r>
          </a:p>
          <a:p>
            <a:r>
              <a:rPr lang="en-GB" sz="1800" b="1" dirty="0" smtClean="0"/>
              <a:t>Provision and cost – </a:t>
            </a:r>
            <a:r>
              <a:rPr lang="en-GB" sz="1800" dirty="0" smtClean="0"/>
              <a:t>No access to the activities in your area or too expensive</a:t>
            </a:r>
          </a:p>
          <a:p>
            <a:pPr lvl="1"/>
            <a:r>
              <a:rPr lang="en-GB" sz="1600" dirty="0" smtClean="0"/>
              <a:t>Specialist facilities such as snow domes or rock climbing walls</a:t>
            </a:r>
          </a:p>
          <a:p>
            <a:pPr marL="393192" lvl="1" indent="0">
              <a:buNone/>
            </a:pPr>
            <a:endParaRPr lang="en-GB" sz="1600" b="1" dirty="0" smtClean="0"/>
          </a:p>
        </p:txBody>
      </p:sp>
      <p:pic>
        <p:nvPicPr>
          <p:cNvPr id="3074" name="Picture 2" descr="http://t2.gstatic.com/images?q=tbn:ANd9GcTpZbn9nGCJgA60EXS_F6FdhAl6ojgzCi9vqqwhx0YhHWzLsiXwg9tkXm0u:www.stockphotopro.com/photo-thumbs-2/AC8JP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571" y="5517232"/>
            <a:ext cx="18383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QrK1Bemo4fag7tB0BRLiGaNmi6RCxKuNclXTMeEXctaTxa5TEiaQ:0.tqn.com/d/skateboard/1/0/L/8/HowToOlli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89575"/>
            <a:ext cx="1296144" cy="12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Lifelong sports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35480"/>
            <a:ext cx="8784976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Finding an activity which you can carry on through life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Many organisations encourage this by having specific age group sessions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4098" name="Picture 2" descr="http://t2.gstatic.com/images?q=tbn:ANd9GcRNqbIBT5k7P6ii9ji24dGdibuMeAzC39kBzWG1agTmi_tEyFAyww:www.slt-leisure.co.uk/filestore/badmin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21240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1.gstatic.com/images?q=tbn:ANd9GcSNBTMMJgIkqu9AXQFKIX9pf0rCaRqslqKTKnyMP_wcmt0cX8zCS4bBGXI:www.south-ayrshire.gov.uk/leisure/images/swimming-pools-maybole-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269127" cy="123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1.gstatic.com/images?q=tbn:ANd9GcRu0cxiFmQ_RdP9WNZR9E1es0-EwjUYqISrUbR5uMe6bM33CIFe:www.manchester2002-uk.com/sports/others/gloria-cycl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53320"/>
            <a:ext cx="2232248" cy="123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49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GB" b="1" dirty="0" smtClean="0"/>
              <a:t>Outdoor recreation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Activities done in natural environment…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Usually involve an element of challenge</a:t>
            </a:r>
          </a:p>
          <a:p>
            <a:r>
              <a:rPr lang="en-GB" sz="2000" dirty="0" smtClean="0"/>
              <a:t>Overcoming the natural environment you are put it</a:t>
            </a:r>
          </a:p>
          <a:p>
            <a:pPr lvl="1"/>
            <a:r>
              <a:rPr lang="en-GB" sz="1800" dirty="0" smtClean="0"/>
              <a:t>Rock Climbing</a:t>
            </a:r>
          </a:p>
          <a:p>
            <a:pPr lvl="1"/>
            <a:r>
              <a:rPr lang="en-GB" sz="1800" dirty="0" smtClean="0"/>
              <a:t>Water based activities- Sailing, windsurfing 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pPr lvl="1"/>
            <a:r>
              <a:rPr lang="en-GB" sz="1800" dirty="0" smtClean="0"/>
              <a:t>Skiing or snowboarding</a:t>
            </a:r>
          </a:p>
          <a:p>
            <a:pPr lvl="1"/>
            <a:endParaRPr lang="en-GB" sz="1800" dirty="0" smtClean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122" name="Picture 2" descr="http://t0.gstatic.com/images?q=tbn:ANd9GcTXyWo62TuxO9Is3YRiQZAlE9GEq_m3VtUqNEyyEzY42AsaffROL65MxVI4:www.ardmaylanguageschool.co.uk/images/upload/images/programme_adventure_main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30" y="4869160"/>
            <a:ext cx="2453898" cy="16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TIncNj_WojjAsdOE5mEVZz3QD3s6ZyQ_aPEyuCjy5Oow_AWQM9tw:www.pyb.co.uk/images/courses/intro-shots/rock-climb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5427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1.gstatic.com/images?q=tbn:ANd9GcT23Cht3-vNrt3Jxh2BGyGEec1NdhFzF2GVLUVhOZEtwB1o0JsAww:www.travelvivi.com/wp-content/uploads/2009/09/Nisek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081" y="482076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39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378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Leisure and Recreation</vt:lpstr>
      <vt:lpstr>Leisure time</vt:lpstr>
      <vt:lpstr>Types of Leisure</vt:lpstr>
      <vt:lpstr>Leisure provision</vt:lpstr>
      <vt:lpstr>Recreation</vt:lpstr>
      <vt:lpstr>Lifelong sports</vt:lpstr>
      <vt:lpstr>Outdoor recreation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Cardiovascular system</dc:title>
  <dc:creator>mway</dc:creator>
  <cp:lastModifiedBy>MWay</cp:lastModifiedBy>
  <cp:revision>13</cp:revision>
  <dcterms:created xsi:type="dcterms:W3CDTF">2012-04-18T07:54:09Z</dcterms:created>
  <dcterms:modified xsi:type="dcterms:W3CDTF">2012-09-10T09:06:49Z</dcterms:modified>
</cp:coreProperties>
</file>