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5" r:id="rId3"/>
    <p:sldId id="257" r:id="rId4"/>
    <p:sldId id="258" r:id="rId5"/>
    <p:sldId id="259" r:id="rId6"/>
    <p:sldId id="266" r:id="rId7"/>
    <p:sldId id="264" r:id="rId8"/>
    <p:sldId id="261" r:id="rId9"/>
    <p:sldId id="262" r:id="rId10"/>
    <p:sldId id="263"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D60627-941F-49B3-8536-B33F41036EF0}" type="datetimeFigureOut">
              <a:rPr lang="en-GB" smtClean="0"/>
              <a:t>28/08/2015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014DF6-24AD-49A8-9633-7720793EACA0}" type="slidenum">
              <a:rPr lang="en-GB" smtClean="0"/>
              <a:t>‹#›</a:t>
            </a:fld>
            <a:endParaRPr lang="en-GB"/>
          </a:p>
        </p:txBody>
      </p:sp>
    </p:spTree>
    <p:extLst>
      <p:ext uri="{BB962C8B-B14F-4D97-AF65-F5344CB8AC3E}">
        <p14:creationId xmlns:p14="http://schemas.microsoft.com/office/powerpoint/2010/main" val="907858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4014DF6-24AD-49A8-9633-7720793EACA0}" type="slidenum">
              <a:rPr lang="en-GB" smtClean="0"/>
              <a:t>3</a:t>
            </a:fld>
            <a:endParaRPr lang="en-GB"/>
          </a:p>
        </p:txBody>
      </p:sp>
    </p:spTree>
    <p:extLst>
      <p:ext uri="{BB962C8B-B14F-4D97-AF65-F5344CB8AC3E}">
        <p14:creationId xmlns:p14="http://schemas.microsoft.com/office/powerpoint/2010/main" val="2326933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85102A63-51C3-4A8E-9159-6E4EFA91013F}" type="datetimeFigureOut">
              <a:rPr lang="en-GB" smtClean="0"/>
              <a:t>28/08/2015</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394F98B-7E67-4B24-9CE5-1E6320EC0A6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02A63-51C3-4A8E-9159-6E4EFA91013F}" type="datetimeFigureOut">
              <a:rPr lang="en-GB" smtClean="0"/>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94F98B-7E67-4B24-9CE5-1E6320EC0A6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02A63-51C3-4A8E-9159-6E4EFA91013F}" type="datetimeFigureOut">
              <a:rPr lang="en-GB" smtClean="0"/>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94F98B-7E67-4B24-9CE5-1E6320EC0A6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02A63-51C3-4A8E-9159-6E4EFA91013F}" type="datetimeFigureOut">
              <a:rPr lang="en-GB" smtClean="0"/>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94F98B-7E67-4B24-9CE5-1E6320EC0A6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102A63-51C3-4A8E-9159-6E4EFA91013F}" type="datetimeFigureOut">
              <a:rPr lang="en-GB" smtClean="0"/>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94F98B-7E67-4B24-9CE5-1E6320EC0A6D}"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5102A63-51C3-4A8E-9159-6E4EFA91013F}" type="datetimeFigureOut">
              <a:rPr lang="en-GB" smtClean="0"/>
              <a:t>28/08/2015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94F98B-7E67-4B24-9CE5-1E6320EC0A6D}"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5102A63-51C3-4A8E-9159-6E4EFA91013F}" type="datetimeFigureOut">
              <a:rPr lang="en-GB" smtClean="0"/>
              <a:t>28/08/2015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94F98B-7E67-4B24-9CE5-1E6320EC0A6D}"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102A63-51C3-4A8E-9159-6E4EFA91013F}" type="datetimeFigureOut">
              <a:rPr lang="en-GB" smtClean="0"/>
              <a:t>28/08/2015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94F98B-7E67-4B24-9CE5-1E6320EC0A6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02A63-51C3-4A8E-9159-6E4EFA91013F}" type="datetimeFigureOut">
              <a:rPr lang="en-GB" smtClean="0"/>
              <a:t>28/08/2015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94F98B-7E67-4B24-9CE5-1E6320EC0A6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85102A63-51C3-4A8E-9159-6E4EFA91013F}" type="datetimeFigureOut">
              <a:rPr lang="en-GB" smtClean="0"/>
              <a:t>28/08/2015</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1394F98B-7E67-4B24-9CE5-1E6320EC0A6D}"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85102A63-51C3-4A8E-9159-6E4EFA91013F}" type="datetimeFigureOut">
              <a:rPr lang="en-GB" smtClean="0"/>
              <a:t>28/08/2015</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1394F98B-7E67-4B24-9CE5-1E6320EC0A6D}"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85102A63-51C3-4A8E-9159-6E4EFA91013F}" type="datetimeFigureOut">
              <a:rPr lang="en-GB" smtClean="0"/>
              <a:t>28/08/2015</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394F98B-7E67-4B24-9CE5-1E6320EC0A6D}"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rR1V16aGn08"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484784"/>
            <a:ext cx="5723468" cy="1828090"/>
          </a:xfrm>
        </p:spPr>
        <p:txBody>
          <a:bodyPr/>
          <a:lstStyle/>
          <a:p>
            <a:r>
              <a:rPr lang="en-GB" dirty="0" smtClean="0"/>
              <a:t>7.4 Health, Safety and Equipment</a:t>
            </a:r>
            <a:endParaRPr lang="en-GB" dirty="0"/>
          </a:p>
        </p:txBody>
      </p:sp>
      <p:sp>
        <p:nvSpPr>
          <p:cNvPr id="3" name="Subtitle 2"/>
          <p:cNvSpPr>
            <a:spLocks noGrp="1"/>
          </p:cNvSpPr>
          <p:nvPr>
            <p:ph type="subTitle" idx="1"/>
          </p:nvPr>
        </p:nvSpPr>
        <p:spPr>
          <a:xfrm>
            <a:off x="1727200" y="3426471"/>
            <a:ext cx="5712179" cy="1524000"/>
          </a:xfrm>
        </p:spPr>
        <p:txBody>
          <a:bodyPr>
            <a:normAutofit/>
          </a:bodyPr>
          <a:lstStyle/>
          <a:p>
            <a:r>
              <a:rPr lang="en-GB" sz="2000" dirty="0" smtClean="0"/>
              <a:t>What are general health and safety guidelines?</a:t>
            </a:r>
          </a:p>
          <a:p>
            <a:endParaRPr lang="en-GB" sz="2000" dirty="0"/>
          </a:p>
          <a:p>
            <a:r>
              <a:rPr lang="en-GB" sz="2000" dirty="0" smtClean="0"/>
              <a:t>What sport specific safety rules exist?</a:t>
            </a:r>
            <a:endParaRPr lang="en-GB" sz="2000" dirty="0"/>
          </a:p>
        </p:txBody>
      </p:sp>
    </p:spTree>
    <p:extLst>
      <p:ext uri="{BB962C8B-B14F-4D97-AF65-F5344CB8AC3E}">
        <p14:creationId xmlns:p14="http://schemas.microsoft.com/office/powerpoint/2010/main" val="5733600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Sport specific equipment</a:t>
            </a:r>
            <a:br>
              <a:rPr lang="en-GB" dirty="0" smtClean="0"/>
            </a:br>
            <a:r>
              <a:rPr lang="en-GB" sz="1800" dirty="0" smtClean="0"/>
              <a:t>Games won’t start without correct equipment worn</a:t>
            </a:r>
            <a:endParaRPr lang="en-GB" dirty="0"/>
          </a:p>
        </p:txBody>
      </p:sp>
      <p:pic>
        <p:nvPicPr>
          <p:cNvPr id="4" name="Picture 4" descr="http://www.obogoalkeeping.com/resources/wp-content/uploads/2009/05/field-hockey-equipment-gu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10743"/>
            <a:ext cx="3240360" cy="395456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t2.gstatic.com/images?q=tbn:ANd9GcQfmf143Jshfbzh5-ooHDuaR9mjhl57MdntI4nxRfHEx0yf8oTT:www.americanfootballuk.net/v/vspfiles/assets/images/02%2520starter%2520set%25203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435966"/>
            <a:ext cx="3611108" cy="3009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15870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Clothing, Footwear and Equipment</a:t>
            </a:r>
            <a:endParaRPr lang="en-GB" dirty="0"/>
          </a:p>
        </p:txBody>
      </p:sp>
      <p:sp>
        <p:nvSpPr>
          <p:cNvPr id="3" name="Content Placeholder 2"/>
          <p:cNvSpPr>
            <a:spLocks noGrp="1"/>
          </p:cNvSpPr>
          <p:nvPr>
            <p:ph idx="1"/>
          </p:nvPr>
        </p:nvSpPr>
        <p:spPr>
          <a:xfrm>
            <a:off x="899592" y="2119256"/>
            <a:ext cx="7344816" cy="3974039"/>
          </a:xfrm>
        </p:spPr>
        <p:txBody>
          <a:bodyPr>
            <a:normAutofit/>
          </a:bodyPr>
          <a:lstStyle/>
          <a:p>
            <a:pPr marL="0" indent="0">
              <a:buNone/>
            </a:pPr>
            <a:r>
              <a:rPr lang="en-GB" sz="3600" dirty="0" smtClean="0"/>
              <a:t>For a sport of your choice list as many different points as you can regarding which clothing, footwear and equipment is required for your sport. Include why each item is important in terms of performance and injury prevention.</a:t>
            </a:r>
            <a:endParaRPr lang="en-GB" sz="3600" dirty="0"/>
          </a:p>
        </p:txBody>
      </p:sp>
    </p:spTree>
    <p:extLst>
      <p:ext uri="{BB962C8B-B14F-4D97-AF65-F5344CB8AC3E}">
        <p14:creationId xmlns:p14="http://schemas.microsoft.com/office/powerpoint/2010/main" val="42049102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and Safety</a:t>
            </a:r>
            <a:endParaRPr lang="en-GB" dirty="0"/>
          </a:p>
        </p:txBody>
      </p:sp>
      <p:sp>
        <p:nvSpPr>
          <p:cNvPr id="3" name="Content Placeholder 2"/>
          <p:cNvSpPr>
            <a:spLocks noGrp="1"/>
          </p:cNvSpPr>
          <p:nvPr>
            <p:ph idx="1"/>
          </p:nvPr>
        </p:nvSpPr>
        <p:spPr>
          <a:xfrm>
            <a:off x="1463040" y="1772816"/>
            <a:ext cx="6196405" cy="3950253"/>
          </a:xfrm>
        </p:spPr>
        <p:txBody>
          <a:bodyPr>
            <a:normAutofit fontScale="92500" lnSpcReduction="10000"/>
          </a:bodyPr>
          <a:lstStyle/>
          <a:p>
            <a:pPr marL="0" indent="0">
              <a:buNone/>
            </a:pPr>
            <a:r>
              <a:rPr lang="en-GB" dirty="0" smtClean="0"/>
              <a:t>What factors do you think we need to consider when thinking about health and safety in sport?</a:t>
            </a:r>
          </a:p>
          <a:p>
            <a:pPr marL="0" indent="0" algn="ctr">
              <a:buNone/>
            </a:pPr>
            <a:r>
              <a:rPr lang="en-GB" dirty="0" smtClean="0"/>
              <a:t>Risk assessment</a:t>
            </a:r>
          </a:p>
          <a:p>
            <a:pPr marL="0" indent="0" algn="ctr">
              <a:buNone/>
            </a:pPr>
            <a:r>
              <a:rPr lang="en-GB" dirty="0" smtClean="0"/>
              <a:t>Rules</a:t>
            </a:r>
          </a:p>
          <a:p>
            <a:pPr marL="0" indent="0" algn="ctr">
              <a:buNone/>
            </a:pPr>
            <a:r>
              <a:rPr lang="en-GB" dirty="0" smtClean="0"/>
              <a:t>Physical preparation</a:t>
            </a:r>
          </a:p>
          <a:p>
            <a:pPr marL="0" indent="0" algn="ctr">
              <a:buNone/>
            </a:pPr>
            <a:r>
              <a:rPr lang="en-GB" dirty="0" smtClean="0"/>
              <a:t>Environment</a:t>
            </a:r>
          </a:p>
          <a:p>
            <a:pPr marL="0" indent="0" algn="ctr">
              <a:buNone/>
            </a:pPr>
            <a:r>
              <a:rPr lang="en-GB" dirty="0" smtClean="0"/>
              <a:t>Techniques / skills</a:t>
            </a:r>
          </a:p>
          <a:p>
            <a:pPr marL="0" indent="0" algn="ctr">
              <a:buNone/>
            </a:pPr>
            <a:r>
              <a:rPr lang="en-GB" dirty="0" smtClean="0"/>
              <a:t>Footwear</a:t>
            </a:r>
          </a:p>
          <a:p>
            <a:pPr marL="0" indent="0" algn="ctr">
              <a:buNone/>
            </a:pPr>
            <a:r>
              <a:rPr lang="en-GB" dirty="0" smtClean="0"/>
              <a:t>Clothing</a:t>
            </a:r>
          </a:p>
          <a:p>
            <a:pPr marL="0" indent="0" algn="ctr">
              <a:buNone/>
            </a:pPr>
            <a:r>
              <a:rPr lang="en-GB" dirty="0" smtClean="0"/>
              <a:t>Equipment</a:t>
            </a:r>
            <a:endParaRPr lang="en-GB" dirty="0"/>
          </a:p>
        </p:txBody>
      </p:sp>
    </p:spTree>
    <p:extLst>
      <p:ext uri="{BB962C8B-B14F-4D97-AF65-F5344CB8AC3E}">
        <p14:creationId xmlns:p14="http://schemas.microsoft.com/office/powerpoint/2010/main" val="340285181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39210"/>
          </a:xfrm>
        </p:spPr>
        <p:txBody>
          <a:bodyPr>
            <a:normAutofit fontScale="90000"/>
          </a:bodyPr>
          <a:lstStyle/>
          <a:p>
            <a:r>
              <a:rPr lang="en-GB" dirty="0" smtClean="0"/>
              <a:t>Risk Assessment</a:t>
            </a:r>
            <a:endParaRPr lang="en-GB" dirty="0"/>
          </a:p>
        </p:txBody>
      </p:sp>
      <p:sp>
        <p:nvSpPr>
          <p:cNvPr id="3" name="Content Placeholder 2"/>
          <p:cNvSpPr>
            <a:spLocks noGrp="1"/>
          </p:cNvSpPr>
          <p:nvPr>
            <p:ph idx="1"/>
          </p:nvPr>
        </p:nvSpPr>
        <p:spPr>
          <a:xfrm>
            <a:off x="827584" y="1484784"/>
            <a:ext cx="7560840" cy="4608511"/>
          </a:xfrm>
        </p:spPr>
        <p:txBody>
          <a:bodyPr>
            <a:normAutofit/>
          </a:bodyPr>
          <a:lstStyle/>
          <a:p>
            <a:pPr marL="0" indent="0">
              <a:buNone/>
            </a:pPr>
            <a:r>
              <a:rPr lang="en-GB" dirty="0" smtClean="0"/>
              <a:t>The aim of a risk assessment is to identify and minimise risk</a:t>
            </a:r>
            <a:endParaRPr lang="en-GB" dirty="0" smtClean="0"/>
          </a:p>
          <a:p>
            <a:pPr marL="0" indent="0">
              <a:buNone/>
            </a:pPr>
            <a:endParaRPr lang="en-GB" sz="1800" dirty="0"/>
          </a:p>
        </p:txBody>
      </p:sp>
      <p:graphicFrame>
        <p:nvGraphicFramePr>
          <p:cNvPr id="4" name="Table 3"/>
          <p:cNvGraphicFramePr>
            <a:graphicFrameLocks noGrp="1"/>
          </p:cNvGraphicFramePr>
          <p:nvPr>
            <p:extLst>
              <p:ext uri="{D42A27DB-BD31-4B8C-83A1-F6EECF244321}">
                <p14:modId xmlns:p14="http://schemas.microsoft.com/office/powerpoint/2010/main" val="2740968455"/>
              </p:ext>
            </p:extLst>
          </p:nvPr>
        </p:nvGraphicFramePr>
        <p:xfrm>
          <a:off x="971599" y="2204864"/>
          <a:ext cx="7272810" cy="3744414"/>
        </p:xfrm>
        <a:graphic>
          <a:graphicData uri="http://schemas.openxmlformats.org/drawingml/2006/table">
            <a:tbl>
              <a:tblPr firstRow="1" bandRow="1">
                <a:tableStyleId>{5C22544A-7EE6-4342-B048-85BDC9FD1C3A}</a:tableStyleId>
              </a:tblPr>
              <a:tblGrid>
                <a:gridCol w="1454562"/>
                <a:gridCol w="1454562"/>
                <a:gridCol w="1454562"/>
                <a:gridCol w="1454562"/>
                <a:gridCol w="1454562"/>
              </a:tblGrid>
              <a:tr h="428664">
                <a:tc gridSpan="5">
                  <a:txBody>
                    <a:bodyPr/>
                    <a:lstStyle/>
                    <a:p>
                      <a:pPr algn="ctr"/>
                      <a:r>
                        <a:rPr lang="en-GB" dirty="0" smtClean="0"/>
                        <a:t>Risk Assessment Template</a:t>
                      </a:r>
                      <a:endParaRPr lang="en-GB" dirty="0"/>
                    </a:p>
                  </a:txBody>
                  <a:tcPr/>
                </a:tc>
                <a:tc hMerge="1">
                  <a:txBody>
                    <a:bodyPr/>
                    <a:lstStyle/>
                    <a:p>
                      <a:endParaRPr lang="en-GB" dirty="0"/>
                    </a:p>
                  </a:txBody>
                  <a:tcPr/>
                </a:tc>
                <a:tc hMerge="1">
                  <a:txBody>
                    <a:bodyPr/>
                    <a:lstStyle/>
                    <a:p>
                      <a:endParaRPr lang="en-GB"/>
                    </a:p>
                  </a:txBody>
                  <a:tcPr/>
                </a:tc>
                <a:tc hMerge="1">
                  <a:txBody>
                    <a:bodyPr/>
                    <a:lstStyle/>
                    <a:p>
                      <a:endParaRPr lang="en-GB" dirty="0"/>
                    </a:p>
                  </a:txBody>
                  <a:tcPr/>
                </a:tc>
                <a:tc hMerge="1">
                  <a:txBody>
                    <a:bodyPr/>
                    <a:lstStyle/>
                    <a:p>
                      <a:endParaRPr lang="en-GB" dirty="0"/>
                    </a:p>
                  </a:txBody>
                  <a:tcPr/>
                </a:tc>
              </a:tr>
              <a:tr h="1172430">
                <a:tc>
                  <a:txBody>
                    <a:bodyPr/>
                    <a:lstStyle/>
                    <a:p>
                      <a:r>
                        <a:rPr lang="en-GB" dirty="0" smtClean="0"/>
                        <a:t>Potential Hazard</a:t>
                      </a:r>
                      <a:endParaRPr lang="en-GB" dirty="0"/>
                    </a:p>
                  </a:txBody>
                  <a:tcPr/>
                </a:tc>
                <a:tc>
                  <a:txBody>
                    <a:bodyPr/>
                    <a:lstStyle/>
                    <a:p>
                      <a:r>
                        <a:rPr lang="en-GB" dirty="0" smtClean="0"/>
                        <a:t>Who is at risk</a:t>
                      </a:r>
                      <a:endParaRPr lang="en-GB" dirty="0"/>
                    </a:p>
                  </a:txBody>
                  <a:tcPr/>
                </a:tc>
                <a:tc>
                  <a:txBody>
                    <a:bodyPr/>
                    <a:lstStyle/>
                    <a:p>
                      <a:r>
                        <a:rPr lang="en-GB" dirty="0" smtClean="0"/>
                        <a:t>Existing control measures</a:t>
                      </a:r>
                      <a:endParaRPr lang="en-GB" dirty="0"/>
                    </a:p>
                  </a:txBody>
                  <a:tcPr/>
                </a:tc>
                <a:tc>
                  <a:txBody>
                    <a:bodyPr/>
                    <a:lstStyle/>
                    <a:p>
                      <a:r>
                        <a:rPr lang="en-GB" dirty="0" smtClean="0"/>
                        <a:t>Risk rating</a:t>
                      </a:r>
                      <a:endParaRPr lang="en-GB" dirty="0"/>
                    </a:p>
                  </a:txBody>
                  <a:tcPr/>
                </a:tc>
                <a:tc>
                  <a:txBody>
                    <a:bodyPr/>
                    <a:lstStyle/>
                    <a:p>
                      <a:r>
                        <a:rPr lang="en-GB" dirty="0" smtClean="0"/>
                        <a:t>Preventative measures</a:t>
                      </a:r>
                      <a:endParaRPr lang="en-GB" dirty="0"/>
                    </a:p>
                  </a:txBody>
                  <a:tcPr/>
                </a:tc>
              </a:tr>
              <a:tr h="428664">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428664">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r h="428664">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428664">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428664">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389719628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Physical </a:t>
            </a:r>
            <a:r>
              <a:rPr lang="en-GB" dirty="0" smtClean="0"/>
              <a:t>Preparation</a:t>
            </a:r>
            <a:endParaRPr lang="en-GB" dirty="0"/>
          </a:p>
        </p:txBody>
      </p:sp>
      <p:sp>
        <p:nvSpPr>
          <p:cNvPr id="3" name="Content Placeholder 2"/>
          <p:cNvSpPr>
            <a:spLocks noGrp="1"/>
          </p:cNvSpPr>
          <p:nvPr>
            <p:ph idx="1"/>
          </p:nvPr>
        </p:nvSpPr>
        <p:spPr>
          <a:xfrm>
            <a:off x="1043608" y="2170717"/>
            <a:ext cx="5040560" cy="3960440"/>
          </a:xfrm>
        </p:spPr>
        <p:txBody>
          <a:bodyPr>
            <a:normAutofit/>
          </a:bodyPr>
          <a:lstStyle/>
          <a:p>
            <a:pPr marL="0" indent="0">
              <a:buNone/>
            </a:pPr>
            <a:r>
              <a:rPr lang="en-GB" sz="2000" dirty="0" smtClean="0"/>
              <a:t>A gradual aerobic </a:t>
            </a:r>
            <a:r>
              <a:rPr lang="en-GB" sz="2000" b="1" dirty="0" smtClean="0"/>
              <a:t>warm up </a:t>
            </a:r>
            <a:r>
              <a:rPr lang="en-GB" sz="2000" dirty="0" smtClean="0"/>
              <a:t>ensures that muscles are warm to prevent injury.</a:t>
            </a:r>
          </a:p>
          <a:p>
            <a:pPr marL="0" indent="0">
              <a:buNone/>
            </a:pPr>
            <a:r>
              <a:rPr lang="en-GB" sz="2000" dirty="0" smtClean="0"/>
              <a:t>A </a:t>
            </a:r>
            <a:r>
              <a:rPr lang="en-GB" sz="2000" b="1" dirty="0" smtClean="0"/>
              <a:t>cool down </a:t>
            </a:r>
            <a:r>
              <a:rPr lang="en-GB" sz="2000" dirty="0" smtClean="0"/>
              <a:t>helps prevent muscle soreness.</a:t>
            </a:r>
          </a:p>
          <a:p>
            <a:pPr marL="0" indent="0">
              <a:buNone/>
            </a:pPr>
            <a:endParaRPr lang="en-GB" sz="2000" dirty="0"/>
          </a:p>
          <a:p>
            <a:pPr marL="0" indent="0">
              <a:buNone/>
            </a:pPr>
            <a:r>
              <a:rPr lang="en-GB" sz="2000" dirty="0" smtClean="0"/>
              <a:t>Performers must be physically prepared for an event in terms of skill and fitness levels. Inadequate preparation is likely to lead to injury.</a:t>
            </a:r>
            <a:endParaRPr lang="en-GB" sz="1800" dirty="0" smtClean="0"/>
          </a:p>
          <a:p>
            <a:pPr marL="365760" lvl="1" indent="0">
              <a:buNone/>
            </a:pPr>
            <a:r>
              <a:rPr lang="en-GB" sz="1800" dirty="0" smtClean="0"/>
              <a:t>E.g. Training </a:t>
            </a:r>
            <a:r>
              <a:rPr lang="en-GB" sz="1800" dirty="0" smtClean="0"/>
              <a:t>before a </a:t>
            </a:r>
            <a:r>
              <a:rPr lang="en-GB" sz="1800" dirty="0" smtClean="0"/>
              <a:t>marathon</a:t>
            </a:r>
          </a:p>
          <a:p>
            <a:pPr marL="365760" lvl="1" indent="0">
              <a:buNone/>
            </a:pPr>
            <a:r>
              <a:rPr lang="en-GB" sz="1800" dirty="0"/>
              <a:t> </a:t>
            </a:r>
            <a:r>
              <a:rPr lang="en-GB" sz="1800" dirty="0" smtClean="0"/>
              <a:t>    Learning to tackle correctly in rugby</a:t>
            </a:r>
          </a:p>
          <a:p>
            <a:pPr marL="365760" lvl="1" indent="0">
              <a:buNone/>
            </a:pPr>
            <a:r>
              <a:rPr lang="en-GB" sz="1800" dirty="0" smtClean="0"/>
              <a:t>     </a:t>
            </a:r>
            <a:r>
              <a:rPr lang="en-GB" sz="1800" dirty="0" smtClean="0">
                <a:hlinkClick r:id="rId2"/>
              </a:rPr>
              <a:t>Sunday league football tackle</a:t>
            </a:r>
            <a:endParaRPr lang="en-GB" sz="1800" dirty="0"/>
          </a:p>
        </p:txBody>
      </p:sp>
      <p:pic>
        <p:nvPicPr>
          <p:cNvPr id="2050" name="Picture 2" descr="http://t1.gstatic.com/images?q=tbn:ANd9GcQiLr7_PGwza2RBa7AwN7i1QAbtvhqRzKlP2CDZOjQ4qitVYRwW:www.superbowlrings2012.com/unzipfiles_pic/201212080204201248978235/291005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3961" y="1700808"/>
            <a:ext cx="1326473" cy="127434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1.gstatic.com/images?q=tbn:ANd9GcTln6NIND0PztM4ZXuT0b4ps0vBrEcXnnCzMsE7nmYsCz8OZxRS_w:www.therugbyblog.co.uk/wp-content/uploads/England-Warm-u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3084842"/>
            <a:ext cx="1970242" cy="135227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t2.gstatic.com/images?q=tbn:ANd9GcTcZ-r-n7CYlzkZRHzWLHwbU-139EbAfaa2umdKeAGiU8ShXYWL:www.gorunagain.com/wp-content/uploads/2012/08/Half%2BMaratho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4509120"/>
            <a:ext cx="1187452"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73415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056"/>
                                        </p:tgtEl>
                                        <p:attrNameLst>
                                          <p:attrName>style.visibility</p:attrName>
                                        </p:attrNameLst>
                                      </p:cBhvr>
                                      <p:to>
                                        <p:strVal val="visible"/>
                                      </p:to>
                                    </p:set>
                                    <p:animEffect transition="in" filter="fade">
                                      <p:cBhvr>
                                        <p:cTn id="34"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a:t>
            </a:r>
            <a:endParaRPr lang="en-GB" dirty="0"/>
          </a:p>
        </p:txBody>
      </p:sp>
      <p:sp>
        <p:nvSpPr>
          <p:cNvPr id="3" name="Content Placeholder 2"/>
          <p:cNvSpPr>
            <a:spLocks noGrp="1"/>
          </p:cNvSpPr>
          <p:nvPr>
            <p:ph idx="1"/>
          </p:nvPr>
        </p:nvSpPr>
        <p:spPr>
          <a:xfrm>
            <a:off x="1032223" y="1844824"/>
            <a:ext cx="7200800" cy="3974039"/>
          </a:xfrm>
        </p:spPr>
        <p:txBody>
          <a:bodyPr>
            <a:normAutofit fontScale="92500" lnSpcReduction="10000"/>
          </a:bodyPr>
          <a:lstStyle/>
          <a:p>
            <a:pPr marL="0" indent="0">
              <a:buNone/>
            </a:pPr>
            <a:r>
              <a:rPr lang="en-GB" sz="1800" dirty="0" smtClean="0"/>
              <a:t>Assessing the environment is important to ensure </a:t>
            </a:r>
            <a:r>
              <a:rPr lang="en-GB" sz="1800" dirty="0" smtClean="0"/>
              <a:t>playing area is safe</a:t>
            </a:r>
          </a:p>
          <a:p>
            <a:endParaRPr lang="en-GB" sz="1800" dirty="0"/>
          </a:p>
          <a:p>
            <a:r>
              <a:rPr lang="en-GB" sz="1800" dirty="0" smtClean="0"/>
              <a:t>No glass or sharp objects</a:t>
            </a:r>
          </a:p>
          <a:p>
            <a:pPr lvl="1"/>
            <a:r>
              <a:rPr lang="en-GB" sz="1600" dirty="0" smtClean="0"/>
              <a:t>Long jump pit</a:t>
            </a:r>
          </a:p>
          <a:p>
            <a:pPr lvl="1"/>
            <a:endParaRPr lang="en-GB" sz="1600" dirty="0"/>
          </a:p>
          <a:p>
            <a:r>
              <a:rPr lang="en-GB" sz="1800" dirty="0" smtClean="0"/>
              <a:t>Indoor Surface slippery?</a:t>
            </a:r>
          </a:p>
          <a:p>
            <a:pPr lvl="1"/>
            <a:r>
              <a:rPr lang="en-GB" sz="1600" dirty="0" smtClean="0"/>
              <a:t>Wet?</a:t>
            </a:r>
          </a:p>
          <a:p>
            <a:pPr lvl="1"/>
            <a:endParaRPr lang="en-GB" sz="1600" dirty="0"/>
          </a:p>
          <a:p>
            <a:r>
              <a:rPr lang="en-GB" sz="1800" dirty="0" smtClean="0"/>
              <a:t>Floor area clear of debris?</a:t>
            </a:r>
          </a:p>
          <a:p>
            <a:endParaRPr lang="en-GB" sz="1800" dirty="0"/>
          </a:p>
          <a:p>
            <a:r>
              <a:rPr lang="en-GB" sz="1800" dirty="0" smtClean="0"/>
              <a:t>Extreme weather conditions?</a:t>
            </a:r>
          </a:p>
          <a:p>
            <a:pPr lvl="1"/>
            <a:r>
              <a:rPr lang="en-GB" sz="1600" dirty="0" smtClean="0"/>
              <a:t>Snow</a:t>
            </a:r>
          </a:p>
          <a:p>
            <a:pPr lvl="1"/>
            <a:r>
              <a:rPr lang="en-GB" sz="1600" dirty="0" smtClean="0"/>
              <a:t>Thunder storms</a:t>
            </a:r>
          </a:p>
          <a:p>
            <a:pPr lvl="1"/>
            <a:r>
              <a:rPr lang="en-GB" sz="1600" dirty="0" smtClean="0"/>
              <a:t>Prolonged dry spells</a:t>
            </a:r>
          </a:p>
          <a:p>
            <a:pPr lvl="1"/>
            <a:endParaRPr lang="en-GB" sz="1800" dirty="0"/>
          </a:p>
        </p:txBody>
      </p:sp>
      <p:pic>
        <p:nvPicPr>
          <p:cNvPr id="3074" name="Picture 2" descr="http://news.bbc.co.uk/media/images/46892000/jpg/_46892027_dec09_sports_h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7258" y="2276872"/>
            <a:ext cx="1944216" cy="12961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3.gstatic.com/images?q=tbn:ANd9GcSb3NFGqDeNP9MM4-GUQg-MJYE8FzSGG9YTJp0MTA0bfPwI7Z7ariLa_LSiDg:www.j-archive.com/media/2006-04-05_DJ_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2276872"/>
            <a:ext cx="1947757" cy="129614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0.gstatic.com/images?q=tbn:ANd9GcSbzjQr358d54KgxFnU6AyaNlHL8iatQs7JMAemuanh5KjYkk8_:static.guim.co.uk/sys-images/Guardian/Pix/pictures/2010/1/6/1262787204134/Snow-in-sport-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933056"/>
            <a:ext cx="259080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0486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fade">
                                      <p:cBhvr>
                                        <p:cTn id="18" dur="500"/>
                                        <p:tgtEl>
                                          <p:spTgt spid="307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074"/>
                                        </p:tgtEl>
                                        <p:attrNameLst>
                                          <p:attrName>style.visibility</p:attrName>
                                        </p:attrNameLst>
                                      </p:cBhvr>
                                      <p:to>
                                        <p:strVal val="visible"/>
                                      </p:to>
                                    </p:set>
                                    <p:animEffect transition="in" filter="fade">
                                      <p:cBhvr>
                                        <p:cTn id="34" dur="500"/>
                                        <p:tgtEl>
                                          <p:spTgt spid="307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fade">
                                      <p:cBhvr>
                                        <p:cTn id="48" dur="500"/>
                                        <p:tgtEl>
                                          <p:spTgt spid="3">
                                            <p:txEl>
                                              <p:pRg st="13" end="13"/>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078"/>
                                        </p:tgtEl>
                                        <p:attrNameLst>
                                          <p:attrName>style.visibility</p:attrName>
                                        </p:attrNameLst>
                                      </p:cBhvr>
                                      <p:to>
                                        <p:strVal val="visible"/>
                                      </p:to>
                                    </p:set>
                                    <p:animEffect transition="in" filter="fade">
                                      <p:cBhvr>
                                        <p:cTn id="51"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39210"/>
          </a:xfrm>
        </p:spPr>
        <p:txBody>
          <a:bodyPr>
            <a:normAutofit fontScale="90000"/>
          </a:bodyPr>
          <a:lstStyle/>
          <a:p>
            <a:r>
              <a:rPr lang="en-GB" dirty="0" smtClean="0"/>
              <a:t>Rules</a:t>
            </a:r>
            <a:endParaRPr lang="en-GB" dirty="0"/>
          </a:p>
        </p:txBody>
      </p:sp>
      <p:sp>
        <p:nvSpPr>
          <p:cNvPr id="3" name="Content Placeholder 2"/>
          <p:cNvSpPr>
            <a:spLocks noGrp="1"/>
          </p:cNvSpPr>
          <p:nvPr>
            <p:ph idx="1"/>
          </p:nvPr>
        </p:nvSpPr>
        <p:spPr>
          <a:xfrm>
            <a:off x="1187624" y="1772816"/>
            <a:ext cx="6840760" cy="3960440"/>
          </a:xfrm>
        </p:spPr>
        <p:txBody>
          <a:bodyPr>
            <a:normAutofit/>
          </a:bodyPr>
          <a:lstStyle/>
          <a:p>
            <a:pPr marL="0" indent="0">
              <a:buNone/>
            </a:pPr>
            <a:r>
              <a:rPr lang="en-GB" dirty="0" smtClean="0"/>
              <a:t>All participants must know and understand the rules.</a:t>
            </a:r>
          </a:p>
          <a:p>
            <a:pPr marL="0" indent="0">
              <a:buNone/>
            </a:pPr>
            <a:r>
              <a:rPr lang="en-GB" dirty="0" smtClean="0"/>
              <a:t>Failure to follow the rules is likely to result in injury or health issues</a:t>
            </a:r>
          </a:p>
          <a:p>
            <a:pPr marL="0" indent="0">
              <a:buNone/>
            </a:pPr>
            <a:r>
              <a:rPr lang="en-GB" dirty="0" smtClean="0"/>
              <a:t>E.g.</a:t>
            </a:r>
          </a:p>
          <a:p>
            <a:r>
              <a:rPr lang="en-GB" dirty="0" smtClean="0"/>
              <a:t>Incorrect studs in football</a:t>
            </a:r>
          </a:p>
          <a:p>
            <a:r>
              <a:rPr lang="en-GB" dirty="0" smtClean="0"/>
              <a:t>High tackle in rugby</a:t>
            </a:r>
          </a:p>
          <a:p>
            <a:r>
              <a:rPr lang="en-GB" dirty="0" smtClean="0"/>
              <a:t>Wearing jewellery in netball</a:t>
            </a:r>
          </a:p>
          <a:p>
            <a:r>
              <a:rPr lang="en-GB" dirty="0" smtClean="0"/>
              <a:t>Taking performance enhancing drugs</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780928"/>
            <a:ext cx="2705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567962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980728"/>
            <a:ext cx="6965245" cy="1202485"/>
          </a:xfrm>
        </p:spPr>
        <p:txBody>
          <a:bodyPr>
            <a:noAutofit/>
          </a:bodyPr>
          <a:lstStyle/>
          <a:p>
            <a:r>
              <a:rPr lang="en-GB" sz="3600" dirty="0"/>
              <a:t>Exam Question</a:t>
            </a:r>
            <a:r>
              <a:rPr lang="en-GB" sz="2400" dirty="0"/>
              <a:t/>
            </a:r>
            <a:br>
              <a:rPr lang="en-GB" sz="2400" dirty="0"/>
            </a:br>
            <a:r>
              <a:rPr lang="en-GB" sz="2400" dirty="0"/>
              <a:t>Using an example, explain how following the rules can make participation in a physical activity safer. (2 marks)</a:t>
            </a:r>
            <a:br>
              <a:rPr lang="en-GB" sz="2400" dirty="0"/>
            </a:br>
            <a:endParaRPr lang="en-GB" sz="2400" dirty="0"/>
          </a:p>
        </p:txBody>
      </p:sp>
      <p:sp>
        <p:nvSpPr>
          <p:cNvPr id="3" name="Content Placeholder 2"/>
          <p:cNvSpPr>
            <a:spLocks noGrp="1"/>
          </p:cNvSpPr>
          <p:nvPr>
            <p:ph idx="1"/>
          </p:nvPr>
        </p:nvSpPr>
        <p:spPr>
          <a:xfrm>
            <a:off x="1043608" y="2276871"/>
            <a:ext cx="7128792" cy="3816425"/>
          </a:xfrm>
        </p:spPr>
        <p:txBody>
          <a:bodyPr/>
          <a:lstStyle/>
          <a:p>
            <a:pPr marL="0" indent="0">
              <a:buNone/>
            </a:pPr>
            <a:r>
              <a:rPr lang="en-GB" dirty="0"/>
              <a:t>Award up to one mark for an example of a rule and a further mark for why it makes participation in a physical activity safer.</a:t>
            </a:r>
          </a:p>
          <a:p>
            <a:pPr marL="0" indent="0">
              <a:buNone/>
            </a:pPr>
            <a:r>
              <a:rPr lang="en-GB" dirty="0"/>
              <a:t>• Wearing shin pads in football or hockey/ to prevent damage to the shins in a tackle.</a:t>
            </a:r>
          </a:p>
          <a:p>
            <a:pPr marL="0" indent="0">
              <a:buNone/>
            </a:pPr>
            <a:r>
              <a:rPr lang="en-GB" dirty="0"/>
              <a:t>• No foul play, </a:t>
            </a:r>
            <a:r>
              <a:rPr lang="en-GB" dirty="0" err="1"/>
              <a:t>eg</a:t>
            </a:r>
            <a:r>
              <a:rPr lang="en-GB" dirty="0"/>
              <a:t> no two footed tackle/ to prevent injury.</a:t>
            </a:r>
          </a:p>
          <a:p>
            <a:pPr marL="0" indent="0">
              <a:buNone/>
            </a:pPr>
            <a:r>
              <a:rPr lang="en-GB" dirty="0"/>
              <a:t>Accept any other suitable response.</a:t>
            </a:r>
          </a:p>
          <a:p>
            <a:pPr marL="0" indent="0">
              <a:buNone/>
            </a:pPr>
            <a:endParaRPr lang="en-GB" dirty="0"/>
          </a:p>
        </p:txBody>
      </p:sp>
    </p:spTree>
    <p:extLst>
      <p:ext uri="{BB962C8B-B14F-4D97-AF65-F5344CB8AC3E}">
        <p14:creationId xmlns:p14="http://schemas.microsoft.com/office/powerpoint/2010/main" val="362311495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Manual Handling</a:t>
            </a:r>
            <a:endParaRPr lang="en-GB" dirty="0"/>
          </a:p>
        </p:txBody>
      </p:sp>
      <p:sp>
        <p:nvSpPr>
          <p:cNvPr id="3" name="Content Placeholder 2"/>
          <p:cNvSpPr>
            <a:spLocks noGrp="1"/>
          </p:cNvSpPr>
          <p:nvPr>
            <p:ph idx="1"/>
          </p:nvPr>
        </p:nvSpPr>
        <p:spPr>
          <a:xfrm>
            <a:off x="971600" y="1844824"/>
            <a:ext cx="7228962" cy="4176463"/>
          </a:xfrm>
        </p:spPr>
        <p:txBody>
          <a:bodyPr>
            <a:normAutofit/>
          </a:bodyPr>
          <a:lstStyle/>
          <a:p>
            <a:pPr marL="0" indent="0">
              <a:buNone/>
            </a:pPr>
            <a:r>
              <a:rPr lang="en-GB" sz="2000" dirty="0" smtClean="0"/>
              <a:t>When lifting…</a:t>
            </a:r>
          </a:p>
          <a:p>
            <a:pPr marL="0" indent="0">
              <a:buNone/>
            </a:pPr>
            <a:endParaRPr lang="en-GB" sz="2000" dirty="0" smtClean="0"/>
          </a:p>
          <a:p>
            <a:pPr marL="0" indent="0">
              <a:buNone/>
            </a:pPr>
            <a:endParaRPr lang="en-GB" sz="2000" dirty="0"/>
          </a:p>
          <a:p>
            <a:r>
              <a:rPr lang="en-GB" sz="2000" dirty="0" smtClean="0"/>
              <a:t>Bend with your knees</a:t>
            </a:r>
          </a:p>
          <a:p>
            <a:pPr lvl="1"/>
            <a:r>
              <a:rPr lang="en-GB" sz="1800" dirty="0" smtClean="0"/>
              <a:t>Not your back</a:t>
            </a:r>
          </a:p>
          <a:p>
            <a:pPr lvl="1"/>
            <a:endParaRPr lang="en-GB" sz="1800" dirty="0"/>
          </a:p>
          <a:p>
            <a:r>
              <a:rPr lang="en-GB" sz="2000" dirty="0" smtClean="0"/>
              <a:t>Keep object close to your body</a:t>
            </a:r>
          </a:p>
          <a:p>
            <a:endParaRPr lang="en-GB" sz="2000" dirty="0"/>
          </a:p>
          <a:p>
            <a:r>
              <a:rPr lang="en-GB" sz="2000" dirty="0" smtClean="0"/>
              <a:t>Repeat when lowering</a:t>
            </a:r>
            <a:endParaRPr lang="en-GB" sz="2000" dirty="0"/>
          </a:p>
        </p:txBody>
      </p:sp>
      <p:pic>
        <p:nvPicPr>
          <p:cNvPr id="4098" name="Picture 2" descr="http://t0.gstatic.com/images?q=tbn:ANd9GcTvDfDn8QWF4rsXIaMeRunGPsTpJDWxJdOp5B3-KrQ3YhHJKQkE6g:www.communityni.org/sites/default/files/images/manual-handl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8285" y="1772816"/>
            <a:ext cx="2980490" cy="200481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819" y="3933056"/>
            <a:ext cx="304995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07580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Clothing and Footwear</a:t>
            </a:r>
            <a:endParaRPr lang="en-GB" dirty="0"/>
          </a:p>
        </p:txBody>
      </p:sp>
      <p:sp>
        <p:nvSpPr>
          <p:cNvPr id="3" name="Content Placeholder 2"/>
          <p:cNvSpPr>
            <a:spLocks noGrp="1"/>
          </p:cNvSpPr>
          <p:nvPr>
            <p:ph idx="1"/>
          </p:nvPr>
        </p:nvSpPr>
        <p:spPr>
          <a:xfrm>
            <a:off x="971600" y="1772817"/>
            <a:ext cx="7272808" cy="4392487"/>
          </a:xfrm>
        </p:spPr>
        <p:txBody>
          <a:bodyPr>
            <a:normAutofit fontScale="85000" lnSpcReduction="20000"/>
          </a:bodyPr>
          <a:lstStyle/>
          <a:p>
            <a:pPr marL="0" indent="0">
              <a:buNone/>
            </a:pPr>
            <a:r>
              <a:rPr lang="en-GB" sz="1800" dirty="0" smtClean="0"/>
              <a:t>Trampolining</a:t>
            </a:r>
          </a:p>
          <a:p>
            <a:r>
              <a:rPr lang="en-GB" sz="1800" dirty="0" smtClean="0"/>
              <a:t>Avoid wearing loose clothing</a:t>
            </a:r>
          </a:p>
          <a:p>
            <a:endParaRPr lang="en-GB" sz="1800" dirty="0"/>
          </a:p>
          <a:p>
            <a:pPr marL="0" indent="0">
              <a:buNone/>
            </a:pPr>
            <a:r>
              <a:rPr lang="en-GB" sz="1800" dirty="0" smtClean="0"/>
              <a:t>Outdoor pursuits</a:t>
            </a:r>
          </a:p>
          <a:p>
            <a:r>
              <a:rPr lang="en-GB" sz="1800" dirty="0" smtClean="0"/>
              <a:t>Dependant upon weather conditions</a:t>
            </a:r>
          </a:p>
          <a:p>
            <a:pPr lvl="1"/>
            <a:r>
              <a:rPr lang="en-GB" sz="1600" dirty="0" smtClean="0"/>
              <a:t>Waterproof clothing, Insulated clothing and/or Suitable footwear</a:t>
            </a:r>
          </a:p>
          <a:p>
            <a:pPr marL="0" indent="0">
              <a:buNone/>
            </a:pPr>
            <a:endParaRPr lang="en-GB" sz="1800" dirty="0" smtClean="0"/>
          </a:p>
          <a:p>
            <a:pPr marL="0" indent="0">
              <a:buNone/>
            </a:pPr>
            <a:r>
              <a:rPr lang="en-GB" sz="1800" dirty="0" smtClean="0"/>
              <a:t>Athletics</a:t>
            </a:r>
          </a:p>
          <a:p>
            <a:r>
              <a:rPr lang="en-GB" sz="1800" dirty="0" smtClean="0"/>
              <a:t>Spiked shoes used on track- varying types</a:t>
            </a:r>
          </a:p>
          <a:p>
            <a:endParaRPr lang="en-GB" sz="1800" dirty="0"/>
          </a:p>
          <a:p>
            <a:pPr marL="0" indent="0">
              <a:buNone/>
            </a:pPr>
            <a:r>
              <a:rPr lang="en-GB" sz="1800" dirty="0" smtClean="0"/>
              <a:t>Gymnastics and Dance</a:t>
            </a:r>
          </a:p>
          <a:p>
            <a:r>
              <a:rPr lang="en-GB" sz="1800" dirty="0" smtClean="0"/>
              <a:t>Bare feet or some prefer light shoes</a:t>
            </a:r>
          </a:p>
          <a:p>
            <a:endParaRPr lang="en-GB" sz="1800" dirty="0"/>
          </a:p>
          <a:p>
            <a:pPr marL="0" indent="0">
              <a:buNone/>
            </a:pPr>
            <a:r>
              <a:rPr lang="en-GB" sz="1800" dirty="0" smtClean="0"/>
              <a:t>Games</a:t>
            </a:r>
          </a:p>
          <a:p>
            <a:r>
              <a:rPr lang="en-GB" sz="1800" dirty="0" smtClean="0"/>
              <a:t>Specialist shoes depending on surface</a:t>
            </a:r>
          </a:p>
          <a:p>
            <a:pPr lvl="1"/>
            <a:r>
              <a:rPr lang="en-GB" sz="1600" dirty="0" smtClean="0"/>
              <a:t>Astroturf for hockey</a:t>
            </a:r>
          </a:p>
          <a:p>
            <a:pPr lvl="1"/>
            <a:r>
              <a:rPr lang="en-GB" sz="1600" dirty="0" smtClean="0"/>
              <a:t>Boots for grass</a:t>
            </a:r>
          </a:p>
          <a:p>
            <a:pPr lvl="1"/>
            <a:r>
              <a:rPr lang="en-GB" sz="1600" dirty="0" smtClean="0"/>
              <a:t>Basketball needs more ankle support</a:t>
            </a:r>
          </a:p>
          <a:p>
            <a:pPr lvl="1"/>
            <a:r>
              <a:rPr lang="en-GB" sz="1600" dirty="0" smtClean="0"/>
              <a:t>Lighter trainers for tennis</a:t>
            </a:r>
          </a:p>
          <a:p>
            <a:endParaRPr lang="en-GB" sz="1800" dirty="0"/>
          </a:p>
          <a:p>
            <a:pPr lvl="1"/>
            <a:endParaRPr lang="en-GB" sz="1600" dirty="0" smtClean="0"/>
          </a:p>
          <a:p>
            <a:pPr lvl="1"/>
            <a:endParaRPr lang="en-GB" sz="1800" dirty="0" smtClean="0"/>
          </a:p>
          <a:p>
            <a:pPr marL="0" indent="0">
              <a:buNone/>
            </a:pPr>
            <a:endParaRPr lang="en-GB" sz="2000" dirty="0"/>
          </a:p>
          <a:p>
            <a:pPr marL="0" indent="0">
              <a:buNone/>
            </a:pPr>
            <a:endParaRPr lang="en-GB" sz="2000" dirty="0"/>
          </a:p>
        </p:txBody>
      </p:sp>
      <p:pic>
        <p:nvPicPr>
          <p:cNvPr id="5122" name="Picture 2" descr="http://t1.gstatic.com/images?q=tbn:ANd9GcROd9AHaBhwKAzpPVg3_OHtJdO5bTYv_oSq-i2zzLZCCdqoup8_:thumbs4.ebaystatic.com/d/l225/pict/271128995587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080" y="4954859"/>
            <a:ext cx="1132112" cy="113843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0.gstatic.com/images?q=tbn:ANd9GcQAQGIfhKYD8usdCKgRH5G5rbCLtWGYJjg1nNleeGxobmEZghFM6w:a248.e.akamai.net/origin-cdn.volusion.com/673dm.dmyk9/v/vspfiles/photos/FWL0023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4968495"/>
            <a:ext cx="1433924" cy="108378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t1.gstatic.com/images?q=tbn:ANd9GcTNx57Tnjg96ZH8jS2ynUaNpWsO8ZvArM06NrAZHBtT8TuP9i1Qjg:cdn.milletsports.co.uk/productimg/300865/14143068-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325" y="3429000"/>
            <a:ext cx="1435621" cy="117040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gmsports.co.za/image/data/Footwear/Rugby/u4412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3429067"/>
            <a:ext cx="1644080" cy="1080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60397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animEffect transition="in" filter="fade">
                                      <p:cBhvr>
                                        <p:cTn id="45" dur="500"/>
                                        <p:tgtEl>
                                          <p:spTgt spid="3">
                                            <p:txEl>
                                              <p:pRg st="14" end="14"/>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5" end="15"/>
                                            </p:txEl>
                                          </p:spTgt>
                                        </p:tgtEl>
                                        <p:attrNameLst>
                                          <p:attrName>style.visibility</p:attrName>
                                        </p:attrNameLst>
                                      </p:cBhvr>
                                      <p:to>
                                        <p:strVal val="visible"/>
                                      </p:to>
                                    </p:set>
                                    <p:animEffect transition="in" filter="fade">
                                      <p:cBhvr>
                                        <p:cTn id="48" dur="500"/>
                                        <p:tgtEl>
                                          <p:spTgt spid="3">
                                            <p:txEl>
                                              <p:pRg st="15" end="15"/>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animEffect transition="in" filter="fade">
                                      <p:cBhvr>
                                        <p:cTn id="51" dur="500"/>
                                        <p:tgtEl>
                                          <p:spTgt spid="3">
                                            <p:txEl>
                                              <p:pRg st="16" end="16"/>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7" end="17"/>
                                            </p:txEl>
                                          </p:spTgt>
                                        </p:tgtEl>
                                        <p:attrNameLst>
                                          <p:attrName>style.visibility</p:attrName>
                                        </p:attrNameLst>
                                      </p:cBhvr>
                                      <p:to>
                                        <p:strVal val="visible"/>
                                      </p:to>
                                    </p:set>
                                    <p:animEffect transition="in" filter="fade">
                                      <p:cBhvr>
                                        <p:cTn id="54" dur="500"/>
                                        <p:tgtEl>
                                          <p:spTgt spid="3">
                                            <p:txEl>
                                              <p:pRg st="17" end="17"/>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xEl>
                                              <p:pRg st="18" end="18"/>
                                            </p:txEl>
                                          </p:spTgt>
                                        </p:tgtEl>
                                        <p:attrNameLst>
                                          <p:attrName>style.visibility</p:attrName>
                                        </p:attrNameLst>
                                      </p:cBhvr>
                                      <p:to>
                                        <p:strVal val="visible"/>
                                      </p:to>
                                    </p:set>
                                    <p:animEffect transition="in" filter="fade">
                                      <p:cBhvr>
                                        <p:cTn id="57" dur="500"/>
                                        <p:tgtEl>
                                          <p:spTgt spid="3">
                                            <p:txEl>
                                              <p:pRg st="18" end="18"/>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5126"/>
                                        </p:tgtEl>
                                        <p:attrNameLst>
                                          <p:attrName>style.visibility</p:attrName>
                                        </p:attrNameLst>
                                      </p:cBhvr>
                                      <p:to>
                                        <p:strVal val="visible"/>
                                      </p:to>
                                    </p:set>
                                    <p:animEffect transition="in" filter="fade">
                                      <p:cBhvr>
                                        <p:cTn id="60" dur="500"/>
                                        <p:tgtEl>
                                          <p:spTgt spid="5126"/>
                                        </p:tgtEl>
                                      </p:cBhvr>
                                    </p:animEffect>
                                  </p:childTnLst>
                                </p:cTn>
                              </p:par>
                              <p:par>
                                <p:cTn id="61" presetID="10" presetClass="entr" presetSubtype="0" fill="hold" nodeType="withEffect">
                                  <p:stCondLst>
                                    <p:cond delay="0"/>
                                  </p:stCondLst>
                                  <p:childTnLst>
                                    <p:set>
                                      <p:cBhvr>
                                        <p:cTn id="62" dur="1" fill="hold">
                                          <p:stCondLst>
                                            <p:cond delay="0"/>
                                          </p:stCondLst>
                                        </p:cTn>
                                        <p:tgtEl>
                                          <p:spTgt spid="5128"/>
                                        </p:tgtEl>
                                        <p:attrNameLst>
                                          <p:attrName>style.visibility</p:attrName>
                                        </p:attrNameLst>
                                      </p:cBhvr>
                                      <p:to>
                                        <p:strVal val="visible"/>
                                      </p:to>
                                    </p:set>
                                    <p:animEffect transition="in" filter="fade">
                                      <p:cBhvr>
                                        <p:cTn id="63" dur="500"/>
                                        <p:tgtEl>
                                          <p:spTgt spid="5128"/>
                                        </p:tgtEl>
                                      </p:cBhvr>
                                    </p:animEffect>
                                  </p:childTnLst>
                                </p:cTn>
                              </p:par>
                              <p:par>
                                <p:cTn id="64" presetID="10" presetClass="entr" presetSubtype="0" fill="hold" nodeType="withEffect">
                                  <p:stCondLst>
                                    <p:cond delay="0"/>
                                  </p:stCondLst>
                                  <p:childTnLst>
                                    <p:set>
                                      <p:cBhvr>
                                        <p:cTn id="65" dur="1" fill="hold">
                                          <p:stCondLst>
                                            <p:cond delay="0"/>
                                          </p:stCondLst>
                                        </p:cTn>
                                        <p:tgtEl>
                                          <p:spTgt spid="5122"/>
                                        </p:tgtEl>
                                        <p:attrNameLst>
                                          <p:attrName>style.visibility</p:attrName>
                                        </p:attrNameLst>
                                      </p:cBhvr>
                                      <p:to>
                                        <p:strVal val="visible"/>
                                      </p:to>
                                    </p:set>
                                    <p:animEffect transition="in" filter="fade">
                                      <p:cBhvr>
                                        <p:cTn id="66" dur="500"/>
                                        <p:tgtEl>
                                          <p:spTgt spid="5122"/>
                                        </p:tgtEl>
                                      </p:cBhvr>
                                    </p:animEffect>
                                  </p:childTnLst>
                                </p:cTn>
                              </p:par>
                              <p:par>
                                <p:cTn id="67" presetID="10" presetClass="entr" presetSubtype="0" fill="hold" nodeType="withEffect">
                                  <p:stCondLst>
                                    <p:cond delay="0"/>
                                  </p:stCondLst>
                                  <p:childTnLst>
                                    <p:set>
                                      <p:cBhvr>
                                        <p:cTn id="68" dur="1" fill="hold">
                                          <p:stCondLst>
                                            <p:cond delay="0"/>
                                          </p:stCondLst>
                                        </p:cTn>
                                        <p:tgtEl>
                                          <p:spTgt spid="5124"/>
                                        </p:tgtEl>
                                        <p:attrNameLst>
                                          <p:attrName>style.visibility</p:attrName>
                                        </p:attrNameLst>
                                      </p:cBhvr>
                                      <p:to>
                                        <p:strVal val="visible"/>
                                      </p:to>
                                    </p:set>
                                    <p:animEffect transition="in" filter="fade">
                                      <p:cBhvr>
                                        <p:cTn id="69"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307</TotalTime>
  <Words>435</Words>
  <Application>Microsoft Office PowerPoint</Application>
  <PresentationFormat>On-screen Show (4:3)</PresentationFormat>
  <Paragraphs>95</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Pushpin</vt:lpstr>
      <vt:lpstr>7.4 Health, Safety and Equipment</vt:lpstr>
      <vt:lpstr>Health and Safety</vt:lpstr>
      <vt:lpstr>Risk Assessment</vt:lpstr>
      <vt:lpstr>Physical Preparation</vt:lpstr>
      <vt:lpstr>Environment</vt:lpstr>
      <vt:lpstr>Rules</vt:lpstr>
      <vt:lpstr>Exam Question Using an example, explain how following the rules can make participation in a physical activity safer. (2 marks) </vt:lpstr>
      <vt:lpstr>Manual Handling</vt:lpstr>
      <vt:lpstr>Clothing and Footwear</vt:lpstr>
      <vt:lpstr>Sport specific equipment Games won’t start without correct equipment worn</vt:lpstr>
      <vt:lpstr>Clothing, Footwear and Equipment</vt:lpstr>
    </vt:vector>
  </TitlesOfParts>
  <Company>St. John's School Marlborough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7.2 Sponsorship</dc:title>
  <dc:creator>Sports Day</dc:creator>
  <cp:lastModifiedBy>jamie</cp:lastModifiedBy>
  <cp:revision>108</cp:revision>
  <dcterms:created xsi:type="dcterms:W3CDTF">2013-01-23T09:55:31Z</dcterms:created>
  <dcterms:modified xsi:type="dcterms:W3CDTF">2015-08-28T10:52:37Z</dcterms:modified>
</cp:coreProperties>
</file>