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2" r:id="rId9"/>
    <p:sldId id="293" r:id="rId10"/>
    <p:sldId id="264" r:id="rId11"/>
    <p:sldId id="265" r:id="rId12"/>
    <p:sldId id="266" r:id="rId13"/>
    <p:sldId id="267" r:id="rId14"/>
    <p:sldId id="296" r:id="rId15"/>
    <p:sldId id="268" r:id="rId16"/>
    <p:sldId id="269" r:id="rId17"/>
    <p:sldId id="271" r:id="rId18"/>
    <p:sldId id="272" r:id="rId19"/>
    <p:sldId id="301" r:id="rId20"/>
    <p:sldId id="294" r:id="rId21"/>
    <p:sldId id="273" r:id="rId22"/>
    <p:sldId id="295" r:id="rId23"/>
    <p:sldId id="274" r:id="rId24"/>
    <p:sldId id="275" r:id="rId25"/>
    <p:sldId id="281" r:id="rId26"/>
    <p:sldId id="276" r:id="rId27"/>
    <p:sldId id="278" r:id="rId28"/>
    <p:sldId id="277" r:id="rId29"/>
    <p:sldId id="279" r:id="rId30"/>
    <p:sldId id="280" r:id="rId31"/>
    <p:sldId id="283" r:id="rId32"/>
    <p:sldId id="282" r:id="rId33"/>
    <p:sldId id="284" r:id="rId34"/>
    <p:sldId id="286" r:id="rId35"/>
    <p:sldId id="285" r:id="rId36"/>
    <p:sldId id="303" r:id="rId37"/>
    <p:sldId id="302" r:id="rId38"/>
    <p:sldId id="307" r:id="rId39"/>
    <p:sldId id="306" r:id="rId40"/>
    <p:sldId id="288" r:id="rId41"/>
    <p:sldId id="304" r:id="rId42"/>
    <p:sldId id="287" r:id="rId43"/>
    <p:sldId id="299" r:id="rId44"/>
    <p:sldId id="289" r:id="rId45"/>
    <p:sldId id="297" r:id="rId46"/>
    <p:sldId id="298" r:id="rId47"/>
    <p:sldId id="300" r:id="rId48"/>
    <p:sldId id="308" r:id="rId49"/>
    <p:sldId id="290" r:id="rId50"/>
    <p:sldId id="291" r:id="rId51"/>
    <p:sldId id="309" r:id="rId52"/>
    <p:sldId id="310" r:id="rId53"/>
    <p:sldId id="311" r:id="rId54"/>
    <p:sldId id="312" r:id="rId55"/>
    <p:sldId id="313" r:id="rId56"/>
    <p:sldId id="314" r:id="rId57"/>
    <p:sldId id="315" r:id="rId58"/>
    <p:sldId id="317" r:id="rId59"/>
    <p:sldId id="316" r:id="rId60"/>
    <p:sldId id="305" r:id="rId61"/>
    <p:sldId id="318" r:id="rId62"/>
    <p:sldId id="323" r:id="rId63"/>
    <p:sldId id="324" r:id="rId64"/>
    <p:sldId id="325" r:id="rId65"/>
    <p:sldId id="322" r:id="rId66"/>
    <p:sldId id="319" r:id="rId67"/>
    <p:sldId id="320" r:id="rId68"/>
    <p:sldId id="321" r:id="rId69"/>
    <p:sldId id="326" r:id="rId70"/>
    <p:sldId id="327" r:id="rId71"/>
    <p:sldId id="328" r:id="rId72"/>
    <p:sldId id="32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CB4"/>
    <a:srgbClr val="E9EDF4"/>
    <a:srgbClr val="F579B7"/>
    <a:srgbClr val="7972FC"/>
    <a:srgbClr val="869DE8"/>
    <a:srgbClr val="79A8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4" autoAdjust="0"/>
    <p:restoredTop sz="94671" autoAdjust="0"/>
  </p:normalViewPr>
  <p:slideViewPr>
    <p:cSldViewPr>
      <p:cViewPr>
        <p:scale>
          <a:sx n="80" d="100"/>
          <a:sy n="80" d="100"/>
        </p:scale>
        <p:origin x="-582" y="138"/>
      </p:cViewPr>
      <p:guideLst>
        <p:guide orient="horz" pos="2160"/>
        <p:guide pos="2880"/>
      </p:guideLst>
    </p:cSldViewPr>
  </p:slideViewPr>
  <p:outlineViewPr>
    <p:cViewPr>
      <p:scale>
        <a:sx n="33" d="100"/>
        <a:sy n="33" d="100"/>
      </p:scale>
      <p:origin x="48" y="2380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33675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78915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221731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283027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402886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28498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257317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286793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62669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55626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BAA8F-65AA-4FAD-BA82-B2C7AD9E5406}" type="datetimeFigureOut">
              <a:rPr lang="en-GB" smtClean="0"/>
              <a:pPr/>
              <a:t>02/05/2012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410884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BAA8F-65AA-4FAD-BA82-B2C7AD9E5406}" type="datetimeFigureOut">
              <a:rPr lang="en-GB" smtClean="0"/>
              <a:pPr/>
              <a:t>02/05/2012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D6A46-5D34-4F31-BCA4-A6A888A427F4}" type="slidenum">
              <a:rPr lang="en-GB" smtClean="0"/>
              <a:pPr/>
              <a:t>‹#›</a:t>
            </a:fld>
            <a:endParaRPr lang="en-GB" dirty="0"/>
          </a:p>
        </p:txBody>
      </p:sp>
    </p:spTree>
    <p:extLst>
      <p:ext uri="{BB962C8B-B14F-4D97-AF65-F5344CB8AC3E}">
        <p14:creationId xmlns:p14="http://schemas.microsoft.com/office/powerpoint/2010/main" xmlns="" val="75943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Physical Education GCSE </a:t>
            </a:r>
            <a:br>
              <a:rPr lang="en-GB" dirty="0" smtClean="0"/>
            </a:br>
            <a:r>
              <a:rPr lang="en-GB" dirty="0" smtClean="0"/>
              <a:t>Revision </a:t>
            </a:r>
            <a:endParaRPr lang="en-GB" dirty="0"/>
          </a:p>
        </p:txBody>
      </p:sp>
      <p:sp>
        <p:nvSpPr>
          <p:cNvPr id="3" name="Subtitle 2"/>
          <p:cNvSpPr>
            <a:spLocks noGrp="1"/>
          </p:cNvSpPr>
          <p:nvPr>
            <p:ph type="subTitle" idx="1"/>
          </p:nvPr>
        </p:nvSpPr>
        <p:spPr/>
        <p:txBody>
          <a:bodyPr/>
          <a:lstStyle/>
          <a:p>
            <a:r>
              <a:rPr lang="en-GB" dirty="0" smtClean="0"/>
              <a:t>EDEXCEL </a:t>
            </a:r>
            <a:endParaRPr lang="en-GB" dirty="0"/>
          </a:p>
        </p:txBody>
      </p:sp>
    </p:spTree>
    <p:extLst>
      <p:ext uri="{BB962C8B-B14F-4D97-AF65-F5344CB8AC3E}">
        <p14:creationId xmlns:p14="http://schemas.microsoft.com/office/powerpoint/2010/main" xmlns="" val="29172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TRAINING </a:t>
            </a:r>
            <a:endParaRPr lang="en-GB" dirty="0"/>
          </a:p>
        </p:txBody>
      </p:sp>
      <p:sp>
        <p:nvSpPr>
          <p:cNvPr id="3" name="Content Placeholder 2"/>
          <p:cNvSpPr>
            <a:spLocks noGrp="1"/>
          </p:cNvSpPr>
          <p:nvPr>
            <p:ph idx="1"/>
          </p:nvPr>
        </p:nvSpPr>
        <p:spPr/>
        <p:txBody>
          <a:bodyPr/>
          <a:lstStyle/>
          <a:p>
            <a:r>
              <a:rPr lang="en-GB" dirty="0" smtClean="0">
                <a:solidFill>
                  <a:schemeClr val="accent2">
                    <a:lumMod val="75000"/>
                  </a:schemeClr>
                </a:solidFill>
              </a:rPr>
              <a:t>Circuit</a:t>
            </a:r>
          </a:p>
          <a:p>
            <a:r>
              <a:rPr lang="en-GB" dirty="0" smtClean="0">
                <a:solidFill>
                  <a:schemeClr val="accent2">
                    <a:lumMod val="75000"/>
                  </a:schemeClr>
                </a:solidFill>
              </a:rPr>
              <a:t>Continuous</a:t>
            </a:r>
          </a:p>
          <a:p>
            <a:r>
              <a:rPr lang="en-GB" dirty="0" smtClean="0">
                <a:solidFill>
                  <a:schemeClr val="accent2">
                    <a:lumMod val="75000"/>
                  </a:schemeClr>
                </a:solidFill>
              </a:rPr>
              <a:t>Cross</a:t>
            </a:r>
          </a:p>
          <a:p>
            <a:r>
              <a:rPr lang="en-GB" dirty="0" smtClean="0">
                <a:solidFill>
                  <a:schemeClr val="accent2">
                    <a:lumMod val="75000"/>
                  </a:schemeClr>
                </a:solidFill>
              </a:rPr>
              <a:t>Fartlek</a:t>
            </a:r>
          </a:p>
          <a:p>
            <a:r>
              <a:rPr lang="en-GB" dirty="0" smtClean="0">
                <a:solidFill>
                  <a:schemeClr val="accent2">
                    <a:lumMod val="75000"/>
                  </a:schemeClr>
                </a:solidFill>
              </a:rPr>
              <a:t>Interval </a:t>
            </a:r>
          </a:p>
          <a:p>
            <a:r>
              <a:rPr lang="en-GB" dirty="0" smtClean="0">
                <a:solidFill>
                  <a:schemeClr val="accent2">
                    <a:lumMod val="75000"/>
                  </a:schemeClr>
                </a:solidFill>
              </a:rPr>
              <a:t>Weight </a:t>
            </a:r>
            <a:endParaRPr lang="en-GB" dirty="0">
              <a:solidFill>
                <a:schemeClr val="accent2">
                  <a:lumMod val="75000"/>
                </a:schemeClr>
              </a:solidFill>
            </a:endParaRPr>
          </a:p>
        </p:txBody>
      </p:sp>
    </p:spTree>
    <p:extLst>
      <p:ext uri="{BB962C8B-B14F-4D97-AF65-F5344CB8AC3E}">
        <p14:creationId xmlns:p14="http://schemas.microsoft.com/office/powerpoint/2010/main" xmlns="" val="301790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CIRCUIT TRAINING </a:t>
            </a:r>
            <a:endParaRPr lang="en-GB" dirty="0"/>
          </a:p>
        </p:txBody>
      </p:sp>
      <p:sp>
        <p:nvSpPr>
          <p:cNvPr id="3" name="Content Placeholder 2"/>
          <p:cNvSpPr>
            <a:spLocks noGrp="1"/>
          </p:cNvSpPr>
          <p:nvPr>
            <p:ph idx="1"/>
          </p:nvPr>
        </p:nvSpPr>
        <p:spPr>
          <a:xfrm>
            <a:off x="323528" y="1268760"/>
            <a:ext cx="8496943" cy="2376264"/>
          </a:xfrm>
        </p:spPr>
        <p:txBody>
          <a:bodyPr>
            <a:noAutofit/>
          </a:bodyPr>
          <a:lstStyle/>
          <a:p>
            <a:pPr marL="0" indent="0">
              <a:buNone/>
            </a:pPr>
            <a:r>
              <a:rPr lang="en-GB" sz="2800" dirty="0" smtClean="0">
                <a:solidFill>
                  <a:srgbClr val="FF0000"/>
                </a:solidFill>
              </a:rPr>
              <a:t>This method of training involves </a:t>
            </a:r>
            <a:r>
              <a:rPr lang="en-GB" sz="2800" dirty="0">
                <a:solidFill>
                  <a:srgbClr val="FF0000"/>
                </a:solidFill>
              </a:rPr>
              <a:t>performing a series of exercises in a special order called a circuit. Each activity takes place at a 'station'. It can be designed to improve speed, agility, coordination, balance and muscular endurance.</a:t>
            </a:r>
            <a:endParaRPr lang="en-GB" sz="2800" dirty="0" smtClean="0">
              <a:solidFill>
                <a:srgbClr val="FF0000"/>
              </a:solidFill>
            </a:endParaRPr>
          </a:p>
        </p:txBody>
      </p:sp>
      <p:sp>
        <p:nvSpPr>
          <p:cNvPr id="4" name="Rectangle 3"/>
          <p:cNvSpPr/>
          <p:nvPr/>
        </p:nvSpPr>
        <p:spPr>
          <a:xfrm>
            <a:off x="1331640" y="3585414"/>
            <a:ext cx="6552728" cy="769441"/>
          </a:xfrm>
          <a:prstGeom prst="rect">
            <a:avLst/>
          </a:prstGeom>
        </p:spPr>
        <p:txBody>
          <a:bodyPr wrap="square">
            <a:spAutoFit/>
          </a:bodyPr>
          <a:lstStyle/>
          <a:p>
            <a:pPr algn="ctr"/>
            <a:r>
              <a:rPr lang="en-GB" sz="4400" dirty="0">
                <a:latin typeface="+mj-lt"/>
              </a:rPr>
              <a:t>CONTINUOUS TRAINING </a:t>
            </a:r>
          </a:p>
        </p:txBody>
      </p:sp>
      <p:sp>
        <p:nvSpPr>
          <p:cNvPr id="5" name="Rectangle 4"/>
          <p:cNvSpPr/>
          <p:nvPr/>
        </p:nvSpPr>
        <p:spPr>
          <a:xfrm>
            <a:off x="395536" y="4495704"/>
            <a:ext cx="8352928" cy="1384995"/>
          </a:xfrm>
          <a:prstGeom prst="rect">
            <a:avLst/>
          </a:prstGeom>
        </p:spPr>
        <p:txBody>
          <a:bodyPr wrap="square">
            <a:spAutoFit/>
          </a:bodyPr>
          <a:lstStyle/>
          <a:p>
            <a:r>
              <a:rPr lang="en-GB" sz="2800" dirty="0">
                <a:solidFill>
                  <a:srgbClr val="FF0000"/>
                </a:solidFill>
              </a:rPr>
              <a:t>This method of training involves working for a sustained period of time without rest. It improves cardio-vascular fitness.</a:t>
            </a:r>
          </a:p>
        </p:txBody>
      </p:sp>
    </p:spTree>
    <p:extLst>
      <p:ext uri="{BB962C8B-B14F-4D97-AF65-F5344CB8AC3E}">
        <p14:creationId xmlns:p14="http://schemas.microsoft.com/office/powerpoint/2010/main" xmlns="" val="9217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128792" cy="648072"/>
          </a:xfrm>
        </p:spPr>
        <p:txBody>
          <a:bodyPr>
            <a:noAutofit/>
          </a:bodyPr>
          <a:lstStyle/>
          <a:p>
            <a:r>
              <a:rPr lang="en-GB" dirty="0"/>
              <a:t>CROSS TRAINING </a:t>
            </a:r>
          </a:p>
        </p:txBody>
      </p:sp>
      <p:sp>
        <p:nvSpPr>
          <p:cNvPr id="3" name="Content Placeholder 2"/>
          <p:cNvSpPr>
            <a:spLocks noGrp="1"/>
          </p:cNvSpPr>
          <p:nvPr>
            <p:ph idx="1"/>
          </p:nvPr>
        </p:nvSpPr>
        <p:spPr>
          <a:xfrm>
            <a:off x="353616" y="1124744"/>
            <a:ext cx="8352928" cy="2376264"/>
          </a:xfrm>
        </p:spPr>
        <p:txBody>
          <a:bodyPr>
            <a:normAutofit/>
          </a:bodyPr>
          <a:lstStyle/>
          <a:p>
            <a:pPr marL="0" indent="0">
              <a:buNone/>
            </a:pPr>
            <a:r>
              <a:rPr lang="en-GB" sz="2800" dirty="0">
                <a:solidFill>
                  <a:srgbClr val="FF0000"/>
                </a:solidFill>
              </a:rPr>
              <a:t>This method of training involves using another sport or activity to improve your fitness. It happens when an athlete trains in a different environment. For example a volleyball player uses the power training for that sport to help with fitness for long jump.</a:t>
            </a:r>
          </a:p>
          <a:p>
            <a:pPr marL="0" indent="0">
              <a:buNone/>
            </a:pPr>
            <a:endParaRPr lang="en-GB" sz="2800" dirty="0">
              <a:solidFill>
                <a:srgbClr val="FF0000"/>
              </a:solidFill>
            </a:endParaRPr>
          </a:p>
        </p:txBody>
      </p:sp>
      <p:sp>
        <p:nvSpPr>
          <p:cNvPr id="4" name="Rectangle 3"/>
          <p:cNvSpPr/>
          <p:nvPr/>
        </p:nvSpPr>
        <p:spPr>
          <a:xfrm>
            <a:off x="1043608" y="3597439"/>
            <a:ext cx="6912768" cy="769441"/>
          </a:xfrm>
          <a:prstGeom prst="rect">
            <a:avLst/>
          </a:prstGeom>
        </p:spPr>
        <p:txBody>
          <a:bodyPr wrap="square">
            <a:spAutoFit/>
          </a:bodyPr>
          <a:lstStyle/>
          <a:p>
            <a:pPr algn="ctr"/>
            <a:r>
              <a:rPr lang="en-GB" sz="4400" dirty="0">
                <a:latin typeface="+mj-lt"/>
              </a:rPr>
              <a:t>FARTLEK TRAINING </a:t>
            </a:r>
          </a:p>
        </p:txBody>
      </p:sp>
      <p:sp>
        <p:nvSpPr>
          <p:cNvPr id="5" name="Rectangle 4"/>
          <p:cNvSpPr/>
          <p:nvPr/>
        </p:nvSpPr>
        <p:spPr>
          <a:xfrm>
            <a:off x="611560" y="4293096"/>
            <a:ext cx="8064896" cy="1815882"/>
          </a:xfrm>
          <a:prstGeom prst="rect">
            <a:avLst/>
          </a:prstGeom>
        </p:spPr>
        <p:txBody>
          <a:bodyPr wrap="square">
            <a:spAutoFit/>
          </a:bodyPr>
          <a:lstStyle/>
          <a:p>
            <a:r>
              <a:rPr lang="en-GB" sz="2800" dirty="0">
                <a:solidFill>
                  <a:srgbClr val="FF0000"/>
                </a:solidFill>
              </a:rPr>
              <a:t>This method of training also known as 'speed play' involves varying your speed and the type of terrain over which you run, walk, cycle or ski. It improves aerobic and anaerobic fitness.</a:t>
            </a:r>
          </a:p>
        </p:txBody>
      </p:sp>
    </p:spTree>
    <p:extLst>
      <p:ext uri="{BB962C8B-B14F-4D97-AF65-F5344CB8AC3E}">
        <p14:creationId xmlns:p14="http://schemas.microsoft.com/office/powerpoint/2010/main" xmlns="" val="2025674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INTERVAL TRAINING </a:t>
            </a:r>
          </a:p>
        </p:txBody>
      </p:sp>
      <p:sp>
        <p:nvSpPr>
          <p:cNvPr id="3" name="Content Placeholder 2"/>
          <p:cNvSpPr>
            <a:spLocks noGrp="1"/>
          </p:cNvSpPr>
          <p:nvPr>
            <p:ph idx="1"/>
          </p:nvPr>
        </p:nvSpPr>
        <p:spPr>
          <a:xfrm>
            <a:off x="467544" y="1268760"/>
            <a:ext cx="8229600" cy="1540768"/>
          </a:xfrm>
        </p:spPr>
        <p:txBody>
          <a:bodyPr>
            <a:normAutofit/>
          </a:bodyPr>
          <a:lstStyle/>
          <a:p>
            <a:pPr marL="0" indent="0">
              <a:buNone/>
            </a:pPr>
            <a:r>
              <a:rPr lang="en-GB" sz="2800" dirty="0">
                <a:solidFill>
                  <a:srgbClr val="FF0000"/>
                </a:solidFill>
              </a:rPr>
              <a:t>This method of training involves alternating between periods of hard exercise and rest. It improves speed and muscular endurance.</a:t>
            </a:r>
          </a:p>
          <a:p>
            <a:pPr marL="0" indent="0">
              <a:buNone/>
            </a:pPr>
            <a:endParaRPr lang="en-GB" sz="2800" dirty="0">
              <a:solidFill>
                <a:srgbClr val="FF0000"/>
              </a:solidFill>
            </a:endParaRPr>
          </a:p>
        </p:txBody>
      </p:sp>
      <p:sp>
        <p:nvSpPr>
          <p:cNvPr id="4" name="Rectangle 3"/>
          <p:cNvSpPr/>
          <p:nvPr/>
        </p:nvSpPr>
        <p:spPr>
          <a:xfrm>
            <a:off x="2261110" y="2780928"/>
            <a:ext cx="4621779" cy="769441"/>
          </a:xfrm>
          <a:prstGeom prst="rect">
            <a:avLst/>
          </a:prstGeom>
        </p:spPr>
        <p:txBody>
          <a:bodyPr wrap="none">
            <a:spAutoFit/>
          </a:bodyPr>
          <a:lstStyle/>
          <a:p>
            <a:pPr algn="ctr"/>
            <a:r>
              <a:rPr lang="en-GB" sz="4400" dirty="0"/>
              <a:t>WEIGHT TRAINING </a:t>
            </a:r>
          </a:p>
        </p:txBody>
      </p:sp>
      <p:sp>
        <p:nvSpPr>
          <p:cNvPr id="5" name="Rectangle 4"/>
          <p:cNvSpPr/>
          <p:nvPr/>
        </p:nvSpPr>
        <p:spPr>
          <a:xfrm>
            <a:off x="539552" y="3550369"/>
            <a:ext cx="7992888" cy="2246769"/>
          </a:xfrm>
          <a:prstGeom prst="rect">
            <a:avLst/>
          </a:prstGeom>
        </p:spPr>
        <p:txBody>
          <a:bodyPr wrap="square">
            <a:spAutoFit/>
          </a:bodyPr>
          <a:lstStyle/>
          <a:p>
            <a:r>
              <a:rPr lang="en-GB" sz="2800" dirty="0">
                <a:solidFill>
                  <a:srgbClr val="FF0000"/>
                </a:solidFill>
              </a:rPr>
              <a:t>This method of training uses weights to provide resistance to the muscles. It improves muscular strength (high weight, low reps), muscular endurance (low weight, high reps, many sets) and power (medium weight and reps performed quickly).</a:t>
            </a:r>
          </a:p>
        </p:txBody>
      </p:sp>
    </p:spTree>
    <p:extLst>
      <p:ext uri="{BB962C8B-B14F-4D97-AF65-F5344CB8AC3E}">
        <p14:creationId xmlns:p14="http://schemas.microsoft.com/office/powerpoint/2010/main" xmlns="" val="285358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INFLUENCES ON PARTICIPATION </a:t>
            </a:r>
          </a:p>
        </p:txBody>
      </p:sp>
      <p:sp>
        <p:nvSpPr>
          <p:cNvPr id="3" name="Content Placeholder 2"/>
          <p:cNvSpPr>
            <a:spLocks noGrp="1"/>
          </p:cNvSpPr>
          <p:nvPr>
            <p:ph idx="1"/>
          </p:nvPr>
        </p:nvSpPr>
        <p:spPr/>
        <p:txBody>
          <a:bodyPr/>
          <a:lstStyle/>
          <a:p>
            <a:r>
              <a:rPr lang="en-GB" dirty="0" smtClean="0">
                <a:solidFill>
                  <a:srgbClr val="00B0F0"/>
                </a:solidFill>
              </a:rPr>
              <a:t>IMAGE INFLUENCES </a:t>
            </a:r>
            <a:r>
              <a:rPr lang="en-GB" sz="1800" dirty="0" smtClean="0"/>
              <a:t>(MEDIA/FASHION)</a:t>
            </a:r>
          </a:p>
          <a:p>
            <a:r>
              <a:rPr lang="en-GB" dirty="0" smtClean="0">
                <a:solidFill>
                  <a:srgbClr val="00B0F0"/>
                </a:solidFill>
              </a:rPr>
              <a:t>CULTURAL UNFLUENCES </a:t>
            </a:r>
            <a:r>
              <a:rPr lang="en-GB" sz="1800" dirty="0" smtClean="0"/>
              <a:t>(RACE/AGE/GENDER/SEX/DISABILITY)</a:t>
            </a:r>
          </a:p>
          <a:p>
            <a:r>
              <a:rPr lang="en-GB" dirty="0" smtClean="0">
                <a:solidFill>
                  <a:srgbClr val="00B0F0"/>
                </a:solidFill>
              </a:rPr>
              <a:t>SOCIO-ECONOMIC INFLUENCES </a:t>
            </a:r>
            <a:r>
              <a:rPr lang="en-GB" sz="2000" dirty="0" smtClean="0"/>
              <a:t>(MONEY)</a:t>
            </a:r>
            <a:endParaRPr lang="en-GB" sz="2800" dirty="0" smtClean="0"/>
          </a:p>
          <a:p>
            <a:r>
              <a:rPr lang="en-GB" dirty="0" smtClean="0">
                <a:solidFill>
                  <a:srgbClr val="00B0F0"/>
                </a:solidFill>
              </a:rPr>
              <a:t>RESOURCE INFLUENCES </a:t>
            </a:r>
            <a:r>
              <a:rPr lang="en-GB" sz="1800" dirty="0" smtClean="0"/>
              <a:t>(FACILITIES/LOCATION)</a:t>
            </a:r>
          </a:p>
          <a:p>
            <a:r>
              <a:rPr lang="en-GB" dirty="0" smtClean="0">
                <a:solidFill>
                  <a:srgbClr val="00B0F0"/>
                </a:solidFill>
              </a:rPr>
              <a:t>INFLUENCIAL PEOPLE</a:t>
            </a:r>
            <a:r>
              <a:rPr lang="en-GB" dirty="0" smtClean="0"/>
              <a:t> </a:t>
            </a:r>
            <a:r>
              <a:rPr lang="en-GB" sz="1800" dirty="0" smtClean="0"/>
              <a:t>(SPORTS STARS/PARENTS/TEACHERS/PEERS)</a:t>
            </a:r>
          </a:p>
        </p:txBody>
      </p:sp>
    </p:spTree>
    <p:extLst>
      <p:ext uri="{BB962C8B-B14F-4D97-AF65-F5344CB8AC3E}">
        <p14:creationId xmlns:p14="http://schemas.microsoft.com/office/powerpoint/2010/main" xmlns="" val="4256796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INFLUENCES ON PARTICIPATION </a:t>
            </a:r>
            <a:endParaRPr lang="en-GB" dirty="0"/>
          </a:p>
        </p:txBody>
      </p:sp>
      <p:sp>
        <p:nvSpPr>
          <p:cNvPr id="3" name="Content Placeholder 2"/>
          <p:cNvSpPr>
            <a:spLocks noGrp="1"/>
          </p:cNvSpPr>
          <p:nvPr>
            <p:ph idx="1"/>
          </p:nvPr>
        </p:nvSpPr>
        <p:spPr>
          <a:xfrm>
            <a:off x="395536" y="1124744"/>
            <a:ext cx="8280920" cy="3240360"/>
          </a:xfrm>
        </p:spPr>
        <p:txBody>
          <a:bodyPr>
            <a:normAutofit/>
          </a:bodyPr>
          <a:lstStyle/>
          <a:p>
            <a:pPr marL="0" indent="0" algn="ctr">
              <a:buNone/>
            </a:pPr>
            <a:r>
              <a:rPr lang="en-GB" dirty="0" smtClean="0">
                <a:solidFill>
                  <a:srgbClr val="00B0F0"/>
                </a:solidFill>
              </a:rPr>
              <a:t>IMAGE INFLURNCES </a:t>
            </a:r>
          </a:p>
          <a:p>
            <a:r>
              <a:rPr lang="en-GB" sz="2000" dirty="0" smtClean="0">
                <a:solidFill>
                  <a:srgbClr val="00B050"/>
                </a:solidFill>
              </a:rPr>
              <a:t>FASHION </a:t>
            </a:r>
          </a:p>
          <a:p>
            <a:r>
              <a:rPr lang="en-GB" sz="2000" dirty="0" smtClean="0">
                <a:solidFill>
                  <a:srgbClr val="00B050"/>
                </a:solidFill>
              </a:rPr>
              <a:t>MEDIA</a:t>
            </a:r>
          </a:p>
          <a:p>
            <a:pPr marL="457200" indent="-457200">
              <a:buFont typeface="+mj-lt"/>
              <a:buAutoNum type="arabicPeriod"/>
            </a:pPr>
            <a:r>
              <a:rPr lang="en-GB" sz="2000" dirty="0" smtClean="0">
                <a:solidFill>
                  <a:srgbClr val="C00000"/>
                </a:solidFill>
              </a:rPr>
              <a:t>Internet –</a:t>
            </a:r>
            <a:r>
              <a:rPr lang="en-GB" sz="2000" dirty="0" smtClean="0"/>
              <a:t>BBC SPORT</a:t>
            </a:r>
          </a:p>
          <a:p>
            <a:pPr marL="457200" indent="-457200">
              <a:buFont typeface="+mj-lt"/>
              <a:buAutoNum type="arabicPeriod"/>
            </a:pPr>
            <a:r>
              <a:rPr lang="en-GB" sz="2000" dirty="0" smtClean="0">
                <a:solidFill>
                  <a:srgbClr val="C00000"/>
                </a:solidFill>
              </a:rPr>
              <a:t>Press –</a:t>
            </a:r>
            <a:r>
              <a:rPr lang="en-GB" sz="2000" dirty="0" smtClean="0"/>
              <a:t>ATHLETICS WEEKLY </a:t>
            </a:r>
            <a:r>
              <a:rPr lang="en-GB" sz="2000" dirty="0" smtClean="0">
                <a:solidFill>
                  <a:srgbClr val="C00000"/>
                </a:solidFill>
              </a:rPr>
              <a:t>–</a:t>
            </a:r>
            <a:r>
              <a:rPr lang="en-GB" sz="2000" dirty="0" smtClean="0"/>
              <a:t>THE SUN</a:t>
            </a:r>
          </a:p>
          <a:p>
            <a:pPr marL="457200" indent="-457200">
              <a:buFont typeface="+mj-lt"/>
              <a:buAutoNum type="arabicPeriod"/>
            </a:pPr>
            <a:r>
              <a:rPr lang="en-GB" sz="2000" dirty="0" smtClean="0">
                <a:solidFill>
                  <a:srgbClr val="C00000"/>
                </a:solidFill>
              </a:rPr>
              <a:t>Radio-</a:t>
            </a:r>
            <a:r>
              <a:rPr lang="en-GB" sz="2000" dirty="0" smtClean="0">
                <a:solidFill>
                  <a:srgbClr val="FF0000"/>
                </a:solidFill>
              </a:rPr>
              <a:t> </a:t>
            </a:r>
            <a:r>
              <a:rPr lang="en-GB" sz="2000" dirty="0" smtClean="0"/>
              <a:t>5LIVE</a:t>
            </a:r>
            <a:r>
              <a:rPr lang="en-GB" sz="2000" dirty="0" smtClean="0">
                <a:solidFill>
                  <a:srgbClr val="C00000"/>
                </a:solidFill>
              </a:rPr>
              <a:t> –</a:t>
            </a:r>
            <a:r>
              <a:rPr lang="en-GB" sz="2000" dirty="0" smtClean="0"/>
              <a:t>5LIVE SPORTS EXTRA </a:t>
            </a:r>
          </a:p>
          <a:p>
            <a:pPr marL="457200" indent="-457200">
              <a:buFont typeface="+mj-lt"/>
              <a:buAutoNum type="arabicPeriod"/>
            </a:pPr>
            <a:r>
              <a:rPr lang="en-GB" sz="2000" dirty="0" smtClean="0">
                <a:solidFill>
                  <a:srgbClr val="C00000"/>
                </a:solidFill>
              </a:rPr>
              <a:t>TV- </a:t>
            </a:r>
            <a:r>
              <a:rPr lang="en-GB" sz="2000" dirty="0" smtClean="0"/>
              <a:t>SKY SPORTS   </a:t>
            </a:r>
          </a:p>
        </p:txBody>
      </p:sp>
      <p:sp>
        <p:nvSpPr>
          <p:cNvPr id="4" name="TextBox 3"/>
          <p:cNvSpPr txBox="1"/>
          <p:nvPr/>
        </p:nvSpPr>
        <p:spPr>
          <a:xfrm>
            <a:off x="611560" y="4365104"/>
            <a:ext cx="3528392" cy="2308324"/>
          </a:xfrm>
          <a:prstGeom prst="rect">
            <a:avLst/>
          </a:prstGeom>
          <a:noFill/>
        </p:spPr>
        <p:txBody>
          <a:bodyPr wrap="square" rtlCol="0">
            <a:spAutoFit/>
          </a:bodyPr>
          <a:lstStyle/>
          <a:p>
            <a:r>
              <a:rPr lang="en-GB" i="1" dirty="0" smtClean="0"/>
              <a:t>TERRESTRIAL TV</a:t>
            </a:r>
            <a:br>
              <a:rPr lang="en-GB" i="1" dirty="0" smtClean="0"/>
            </a:br>
            <a:r>
              <a:rPr lang="en-GB" b="1" i="1" dirty="0" smtClean="0">
                <a:solidFill>
                  <a:srgbClr val="92D050"/>
                </a:solidFill>
              </a:rPr>
              <a:t>POSTIVIES </a:t>
            </a:r>
          </a:p>
          <a:p>
            <a:pPr marL="285750" indent="-285750">
              <a:buFont typeface="Arial" pitchFamily="34" charset="0"/>
              <a:buChar char="•"/>
            </a:pPr>
            <a:r>
              <a:rPr lang="en-GB" i="1" dirty="0" smtClean="0">
                <a:solidFill>
                  <a:srgbClr val="92D050"/>
                </a:solidFill>
              </a:rPr>
              <a:t>Keeps people informed </a:t>
            </a:r>
          </a:p>
          <a:p>
            <a:pPr marL="285750" indent="-285750">
              <a:buFont typeface="Arial" pitchFamily="34" charset="0"/>
              <a:buChar char="•"/>
            </a:pPr>
            <a:r>
              <a:rPr lang="en-GB" i="1" dirty="0" smtClean="0">
                <a:solidFill>
                  <a:srgbClr val="92D050"/>
                </a:solidFill>
              </a:rPr>
              <a:t>Encourages participation</a:t>
            </a:r>
          </a:p>
          <a:p>
            <a:pPr marL="285750" indent="-285750">
              <a:buFont typeface="Arial" pitchFamily="34" charset="0"/>
              <a:buChar char="•"/>
            </a:pPr>
            <a:endParaRPr lang="en-GB" b="1" i="1" dirty="0">
              <a:solidFill>
                <a:srgbClr val="FF0000"/>
              </a:solidFill>
            </a:endParaRPr>
          </a:p>
          <a:p>
            <a:r>
              <a:rPr lang="en-GB" b="1" i="1" dirty="0" smtClean="0">
                <a:solidFill>
                  <a:srgbClr val="FF0000"/>
                </a:solidFill>
              </a:rPr>
              <a:t>NEGATIVES </a:t>
            </a:r>
          </a:p>
          <a:p>
            <a:pPr marL="285750" indent="-285750">
              <a:buFont typeface="Arial" pitchFamily="34" charset="0"/>
              <a:buChar char="•"/>
            </a:pPr>
            <a:r>
              <a:rPr lang="en-GB" i="1" dirty="0" smtClean="0">
                <a:solidFill>
                  <a:srgbClr val="FF0000"/>
                </a:solidFill>
              </a:rPr>
              <a:t>More pressure on sport stars </a:t>
            </a:r>
          </a:p>
          <a:p>
            <a:pPr marL="285750" indent="-285750">
              <a:buFont typeface="Arial" pitchFamily="34" charset="0"/>
              <a:buChar char="•"/>
            </a:pPr>
            <a:r>
              <a:rPr lang="en-GB" i="1" dirty="0" smtClean="0">
                <a:solidFill>
                  <a:srgbClr val="FF0000"/>
                </a:solidFill>
              </a:rPr>
              <a:t>Discourages watching live sport </a:t>
            </a:r>
            <a:endParaRPr lang="en-GB" i="1" dirty="0">
              <a:solidFill>
                <a:srgbClr val="FF0000"/>
              </a:solidFill>
            </a:endParaRPr>
          </a:p>
        </p:txBody>
      </p:sp>
      <p:sp>
        <p:nvSpPr>
          <p:cNvPr id="5" name="TextBox 4"/>
          <p:cNvSpPr txBox="1"/>
          <p:nvPr/>
        </p:nvSpPr>
        <p:spPr>
          <a:xfrm>
            <a:off x="4679504" y="4365104"/>
            <a:ext cx="4464496" cy="2308324"/>
          </a:xfrm>
          <a:prstGeom prst="rect">
            <a:avLst/>
          </a:prstGeom>
          <a:noFill/>
        </p:spPr>
        <p:txBody>
          <a:bodyPr wrap="square" rtlCol="0">
            <a:spAutoFit/>
          </a:bodyPr>
          <a:lstStyle/>
          <a:p>
            <a:r>
              <a:rPr lang="en-GB" i="1" dirty="0" smtClean="0"/>
              <a:t>SATALITE TV</a:t>
            </a:r>
          </a:p>
          <a:p>
            <a:r>
              <a:rPr lang="en-GB" b="1" i="1" dirty="0" smtClean="0">
                <a:solidFill>
                  <a:srgbClr val="92D050"/>
                </a:solidFill>
              </a:rPr>
              <a:t>POSITIVES </a:t>
            </a:r>
          </a:p>
          <a:p>
            <a:pPr marL="285750" indent="-285750">
              <a:buFont typeface="Arial" pitchFamily="34" charset="0"/>
              <a:buChar char="•"/>
            </a:pPr>
            <a:r>
              <a:rPr lang="en-GB" i="1" dirty="0" smtClean="0">
                <a:solidFill>
                  <a:srgbClr val="92D050"/>
                </a:solidFill>
              </a:rPr>
              <a:t>Wider variety of sports </a:t>
            </a:r>
          </a:p>
          <a:p>
            <a:pPr marL="285750" indent="-285750">
              <a:buFont typeface="Arial" pitchFamily="34" charset="0"/>
              <a:buChar char="•"/>
            </a:pPr>
            <a:r>
              <a:rPr lang="en-GB" i="1" dirty="0" smtClean="0">
                <a:solidFill>
                  <a:srgbClr val="92D050"/>
                </a:solidFill>
              </a:rPr>
              <a:t>Increases sporting funds </a:t>
            </a:r>
          </a:p>
          <a:p>
            <a:pPr marL="285750" indent="-285750">
              <a:buFont typeface="Arial" pitchFamily="34" charset="0"/>
              <a:buChar char="•"/>
            </a:pPr>
            <a:endParaRPr lang="en-GB" i="1" dirty="0">
              <a:solidFill>
                <a:srgbClr val="92D050"/>
              </a:solidFill>
            </a:endParaRPr>
          </a:p>
          <a:p>
            <a:r>
              <a:rPr lang="en-GB" b="1" i="1" dirty="0" smtClean="0">
                <a:solidFill>
                  <a:srgbClr val="FF0000"/>
                </a:solidFill>
              </a:rPr>
              <a:t>NEGATIVES </a:t>
            </a:r>
          </a:p>
          <a:p>
            <a:pPr marL="285750" indent="-285750">
              <a:buFont typeface="Arial" pitchFamily="34" charset="0"/>
              <a:buChar char="•"/>
            </a:pPr>
            <a:r>
              <a:rPr lang="en-GB" i="1" dirty="0" smtClean="0">
                <a:solidFill>
                  <a:srgbClr val="FF0000"/>
                </a:solidFill>
              </a:rPr>
              <a:t>Days and times of matches change to fit with network </a:t>
            </a:r>
            <a:endParaRPr lang="en-GB" i="1" dirty="0">
              <a:solidFill>
                <a:srgbClr val="FF0000"/>
              </a:solidFill>
            </a:endParaRPr>
          </a:p>
        </p:txBody>
      </p:sp>
    </p:spTree>
    <p:extLst>
      <p:ext uri="{BB962C8B-B14F-4D97-AF65-F5344CB8AC3E}">
        <p14:creationId xmlns:p14="http://schemas.microsoft.com/office/powerpoint/2010/main" xmlns="" val="2958340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INFLUENCES ON PARTICIPATION </a:t>
            </a:r>
          </a:p>
        </p:txBody>
      </p:sp>
      <p:sp>
        <p:nvSpPr>
          <p:cNvPr id="3" name="Content Placeholder 2"/>
          <p:cNvSpPr>
            <a:spLocks noGrp="1"/>
          </p:cNvSpPr>
          <p:nvPr>
            <p:ph idx="1"/>
          </p:nvPr>
        </p:nvSpPr>
        <p:spPr>
          <a:xfrm>
            <a:off x="467544" y="1268760"/>
            <a:ext cx="8229600" cy="4525963"/>
          </a:xfrm>
        </p:spPr>
        <p:txBody>
          <a:bodyPr>
            <a:normAutofit lnSpcReduction="10000"/>
          </a:bodyPr>
          <a:lstStyle/>
          <a:p>
            <a:pPr marL="0" indent="0" algn="ctr">
              <a:buNone/>
            </a:pPr>
            <a:r>
              <a:rPr lang="en-GB" sz="2800" dirty="0" smtClean="0">
                <a:solidFill>
                  <a:srgbClr val="00B0F0"/>
                </a:solidFill>
              </a:rPr>
              <a:t>CULTURAL INFLUENCES </a:t>
            </a:r>
          </a:p>
          <a:p>
            <a:r>
              <a:rPr lang="en-GB" sz="2400" dirty="0" smtClean="0">
                <a:solidFill>
                  <a:srgbClr val="C00000"/>
                </a:solidFill>
              </a:rPr>
              <a:t>AGE-</a:t>
            </a:r>
            <a:r>
              <a:rPr lang="en-GB" sz="2800" dirty="0" smtClean="0">
                <a:solidFill>
                  <a:srgbClr val="C00000"/>
                </a:solidFill>
              </a:rPr>
              <a:t> </a:t>
            </a:r>
            <a:r>
              <a:rPr lang="en-GB" sz="2000" dirty="0" smtClean="0">
                <a:solidFill>
                  <a:srgbClr val="00B050"/>
                </a:solidFill>
              </a:rPr>
              <a:t>different age groups do different sports, older people might do golf/fishing whereas younger people are more likely to participate in a wider range. </a:t>
            </a:r>
            <a:endParaRPr lang="en-GB" sz="2000" dirty="0" smtClean="0">
              <a:solidFill>
                <a:srgbClr val="C00000"/>
              </a:solidFill>
            </a:endParaRPr>
          </a:p>
          <a:p>
            <a:r>
              <a:rPr lang="en-GB" sz="2400" dirty="0" smtClean="0">
                <a:solidFill>
                  <a:srgbClr val="C00000"/>
                </a:solidFill>
              </a:rPr>
              <a:t>DISABILITY- </a:t>
            </a:r>
            <a:r>
              <a:rPr lang="en-GB" sz="2000" dirty="0" smtClean="0">
                <a:solidFill>
                  <a:srgbClr val="00B050"/>
                </a:solidFill>
              </a:rPr>
              <a:t>people with a disability can only usually participate in sports which have the facilities available for the disabled person to participate. ‘SPORT FOR ALL’ campaign encourages everyone to participate in sport. </a:t>
            </a:r>
            <a:endParaRPr lang="en-GB" sz="2000" dirty="0" smtClean="0">
              <a:solidFill>
                <a:srgbClr val="C00000"/>
              </a:solidFill>
            </a:endParaRPr>
          </a:p>
          <a:p>
            <a:r>
              <a:rPr lang="en-GB" sz="2400" dirty="0" smtClean="0">
                <a:solidFill>
                  <a:srgbClr val="C00000"/>
                </a:solidFill>
              </a:rPr>
              <a:t>GENDER-</a:t>
            </a:r>
            <a:r>
              <a:rPr lang="en-GB" sz="2800" dirty="0" smtClean="0">
                <a:solidFill>
                  <a:srgbClr val="C00000"/>
                </a:solidFill>
              </a:rPr>
              <a:t> </a:t>
            </a:r>
            <a:r>
              <a:rPr lang="en-GB" sz="2000" dirty="0" smtClean="0">
                <a:solidFill>
                  <a:srgbClr val="00B050"/>
                </a:solidFill>
              </a:rPr>
              <a:t>girls and boys sometimes have different interests in the sports they want to do, boys are more likely to do football/rugby whereas girls are more likely to do netball/dancing. But this isn’t always the case. </a:t>
            </a:r>
            <a:endParaRPr lang="en-GB" sz="2000" dirty="0" smtClean="0">
              <a:solidFill>
                <a:srgbClr val="C00000"/>
              </a:solidFill>
            </a:endParaRPr>
          </a:p>
          <a:p>
            <a:r>
              <a:rPr lang="en-GB" sz="2400" dirty="0" smtClean="0">
                <a:solidFill>
                  <a:srgbClr val="C00000"/>
                </a:solidFill>
              </a:rPr>
              <a:t>RACE- </a:t>
            </a:r>
            <a:r>
              <a:rPr lang="en-GB" sz="2000" dirty="0" smtClean="0">
                <a:solidFill>
                  <a:srgbClr val="00B050"/>
                </a:solidFill>
              </a:rPr>
              <a:t>black people are more likely to be 100m runners, white people are more likely to be swimmers. </a:t>
            </a:r>
          </a:p>
          <a:p>
            <a:pPr marL="0" indent="0">
              <a:buNone/>
            </a:pPr>
            <a:endParaRPr lang="en-GB" sz="2800" dirty="0">
              <a:solidFill>
                <a:srgbClr val="00B0F0"/>
              </a:solidFill>
            </a:endParaRPr>
          </a:p>
        </p:txBody>
      </p:sp>
    </p:spTree>
    <p:extLst>
      <p:ext uri="{BB962C8B-B14F-4D97-AF65-F5344CB8AC3E}">
        <p14:creationId xmlns:p14="http://schemas.microsoft.com/office/powerpoint/2010/main" xmlns="" val="301916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52520" cy="1143000"/>
          </a:xfrm>
        </p:spPr>
        <p:txBody>
          <a:bodyPr>
            <a:noAutofit/>
          </a:bodyPr>
          <a:lstStyle/>
          <a:p>
            <a:r>
              <a:rPr lang="en-GB" dirty="0"/>
              <a:t>OPPORTUNITIES FOR GETTING </a:t>
            </a:r>
            <a:r>
              <a:rPr lang="en-GB" dirty="0" smtClean="0"/>
              <a:t>INVOLVED IN SPORT </a:t>
            </a:r>
            <a:endParaRPr lang="en-GB" dirty="0"/>
          </a:p>
        </p:txBody>
      </p:sp>
      <p:sp>
        <p:nvSpPr>
          <p:cNvPr id="3" name="Content Placeholder 2"/>
          <p:cNvSpPr>
            <a:spLocks noGrp="1"/>
          </p:cNvSpPr>
          <p:nvPr>
            <p:ph idx="1"/>
          </p:nvPr>
        </p:nvSpPr>
        <p:spPr>
          <a:xfrm>
            <a:off x="107504" y="1600200"/>
            <a:ext cx="9036496" cy="5141168"/>
          </a:xfrm>
        </p:spPr>
        <p:txBody>
          <a:bodyPr>
            <a:normAutofit fontScale="62500" lnSpcReduction="20000"/>
          </a:bodyPr>
          <a:lstStyle/>
          <a:p>
            <a:pPr marL="0" indent="0">
              <a:buNone/>
            </a:pPr>
            <a:r>
              <a:rPr lang="en-GB" b="1" dirty="0">
                <a:solidFill>
                  <a:schemeClr val="accent6">
                    <a:lumMod val="75000"/>
                  </a:schemeClr>
                </a:solidFill>
              </a:rPr>
              <a:t>1. Government Initiatives </a:t>
            </a:r>
            <a:r>
              <a:rPr lang="en-GB" b="1" dirty="0"/>
              <a:t/>
            </a:r>
            <a:br>
              <a:rPr lang="en-GB" b="1" dirty="0"/>
            </a:br>
            <a:r>
              <a:rPr lang="en-GB" sz="3000" i="1" dirty="0"/>
              <a:t>policy </a:t>
            </a:r>
            <a:r>
              <a:rPr lang="en-GB" sz="3000" i="1" dirty="0" smtClean="0"/>
              <a:t>that entitles all </a:t>
            </a:r>
            <a:r>
              <a:rPr lang="en-GB" sz="3000" i="1" dirty="0"/>
              <a:t>pupils </a:t>
            </a:r>
            <a:r>
              <a:rPr lang="en-GB" sz="3000" i="1" dirty="0" smtClean="0"/>
              <a:t>to receive two hours </a:t>
            </a:r>
            <a:r>
              <a:rPr lang="en-GB" sz="3000" i="1" dirty="0"/>
              <a:t>of high quality p</a:t>
            </a:r>
            <a:r>
              <a:rPr lang="en-GB" sz="3000" i="1" dirty="0" smtClean="0"/>
              <a:t>hysical education </a:t>
            </a:r>
            <a:r>
              <a:rPr lang="en-GB" sz="3000" i="1" dirty="0"/>
              <a:t>(PE) per </a:t>
            </a:r>
            <a:r>
              <a:rPr lang="en-GB" sz="3000" i="1" dirty="0" smtClean="0"/>
              <a:t>week</a:t>
            </a:r>
            <a:r>
              <a:rPr lang="en-GB" sz="3000" i="1" dirty="0"/>
              <a:t> </a:t>
            </a:r>
          </a:p>
          <a:p>
            <a:r>
              <a:rPr lang="en-GB" b="1" dirty="0">
                <a:solidFill>
                  <a:schemeClr val="accent6">
                    <a:lumMod val="75000"/>
                  </a:schemeClr>
                </a:solidFill>
              </a:rPr>
              <a:t>2. PE School Sport and Club Links (PESSCL) </a:t>
            </a:r>
            <a:r>
              <a:rPr lang="en-GB" b="1" dirty="0"/>
              <a:t/>
            </a:r>
            <a:br>
              <a:rPr lang="en-GB" b="1" dirty="0"/>
            </a:br>
            <a:r>
              <a:rPr lang="en-GB" sz="3000" i="1" dirty="0" smtClean="0"/>
              <a:t>the </a:t>
            </a:r>
            <a:r>
              <a:rPr lang="en-GB" sz="3000" i="1" dirty="0"/>
              <a:t>government set up the PESSCL strategy to increase the take up </a:t>
            </a:r>
            <a:r>
              <a:rPr lang="en-GB" sz="3000" i="1" dirty="0" smtClean="0"/>
              <a:t>of </a:t>
            </a:r>
            <a:r>
              <a:rPr lang="en-GB" sz="3000" i="1" dirty="0"/>
              <a:t>sporting </a:t>
            </a:r>
            <a:r>
              <a:rPr lang="en-GB" sz="3000" i="1" dirty="0" smtClean="0"/>
              <a:t>opportunities by </a:t>
            </a:r>
            <a:r>
              <a:rPr lang="en-GB" sz="3000" i="1" dirty="0"/>
              <a:t>5-16 year olds </a:t>
            </a:r>
            <a:r>
              <a:rPr lang="en-GB" i="1" dirty="0"/>
              <a:t> </a:t>
            </a:r>
            <a:r>
              <a:rPr lang="en-GB" i="1" dirty="0" smtClean="0"/>
              <a:t>(</a:t>
            </a:r>
            <a:r>
              <a:rPr lang="en-GB" dirty="0" smtClean="0">
                <a:solidFill>
                  <a:schemeClr val="accent1">
                    <a:lumMod val="50000"/>
                  </a:schemeClr>
                </a:solidFill>
              </a:rPr>
              <a:t>PE</a:t>
            </a:r>
            <a:r>
              <a:rPr lang="en-GB" dirty="0">
                <a:solidFill>
                  <a:schemeClr val="accent1">
                    <a:lumMod val="50000"/>
                  </a:schemeClr>
                </a:solidFill>
              </a:rPr>
              <a:t>, School Sport and Club Links </a:t>
            </a:r>
            <a:r>
              <a:rPr lang="en-GB" dirty="0" smtClean="0">
                <a:solidFill>
                  <a:schemeClr val="accent1">
                    <a:lumMod val="50000"/>
                  </a:schemeClr>
                </a:solidFill>
              </a:rPr>
              <a:t>strategy</a:t>
            </a:r>
            <a:r>
              <a:rPr lang="en-GB" dirty="0" smtClean="0"/>
              <a:t>)</a:t>
            </a:r>
            <a:endParaRPr lang="en-GB" i="1" dirty="0"/>
          </a:p>
          <a:p>
            <a:pPr marL="0" indent="0">
              <a:buNone/>
            </a:pPr>
            <a:r>
              <a:rPr lang="en-GB" b="1" dirty="0">
                <a:solidFill>
                  <a:schemeClr val="accent6">
                    <a:lumMod val="75000"/>
                  </a:schemeClr>
                </a:solidFill>
              </a:rPr>
              <a:t>3. The organisation Sport England </a:t>
            </a:r>
            <a:r>
              <a:rPr lang="en-GB" b="1" dirty="0"/>
              <a:t/>
            </a:r>
            <a:br>
              <a:rPr lang="en-GB" b="1" dirty="0"/>
            </a:br>
            <a:r>
              <a:rPr lang="en-GB" sz="3000" b="1" i="1" dirty="0">
                <a:solidFill>
                  <a:srgbClr val="FF0000"/>
                </a:solidFill>
              </a:rPr>
              <a:t>start-</a:t>
            </a:r>
            <a:r>
              <a:rPr lang="en-GB" sz="3000" b="1" dirty="0">
                <a:solidFill>
                  <a:srgbClr val="FF0000"/>
                </a:solidFill>
              </a:rPr>
              <a:t> </a:t>
            </a:r>
            <a:r>
              <a:rPr lang="en-GB" sz="3000" dirty="0"/>
              <a:t>increase participation in sport in order to improve the health of the nation </a:t>
            </a:r>
            <a:br>
              <a:rPr lang="en-GB" sz="3000" dirty="0"/>
            </a:br>
            <a:r>
              <a:rPr lang="en-GB" sz="3000" b="1" i="1" dirty="0">
                <a:solidFill>
                  <a:srgbClr val="FF0000"/>
                </a:solidFill>
              </a:rPr>
              <a:t>stay-</a:t>
            </a:r>
            <a:r>
              <a:rPr lang="en-GB" sz="3000" dirty="0"/>
              <a:t> retain people in sport through clubs, sports facilities, coaches</a:t>
            </a:r>
            <a:r>
              <a:rPr lang="en-GB" sz="3000" dirty="0" smtClean="0"/>
              <a:t>.</a:t>
            </a:r>
            <a:r>
              <a:rPr lang="en-GB" sz="3000" dirty="0"/>
              <a:t/>
            </a:r>
            <a:br>
              <a:rPr lang="en-GB" sz="3000" dirty="0"/>
            </a:br>
            <a:r>
              <a:rPr lang="en-GB" sz="3000" b="1" i="1" dirty="0">
                <a:solidFill>
                  <a:srgbClr val="FF0000"/>
                </a:solidFill>
              </a:rPr>
              <a:t>succeed-</a:t>
            </a:r>
            <a:r>
              <a:rPr lang="en-GB" sz="3000" b="1" dirty="0">
                <a:solidFill>
                  <a:srgbClr val="FF0000"/>
                </a:solidFill>
              </a:rPr>
              <a:t> </a:t>
            </a:r>
            <a:r>
              <a:rPr lang="en-GB" sz="3000" dirty="0"/>
              <a:t>create </a:t>
            </a:r>
            <a:r>
              <a:rPr lang="en-GB" sz="3000" dirty="0" smtClean="0"/>
              <a:t>opportunities for </a:t>
            </a:r>
            <a:r>
              <a:rPr lang="en-GB" sz="3000" dirty="0"/>
              <a:t>talented performers to achieve success</a:t>
            </a:r>
            <a:r>
              <a:rPr lang="en-GB" dirty="0"/>
              <a:t> </a:t>
            </a:r>
          </a:p>
          <a:p>
            <a:pPr marL="0" indent="0">
              <a:buNone/>
            </a:pPr>
            <a:r>
              <a:rPr lang="en-GB" b="1" dirty="0">
                <a:solidFill>
                  <a:schemeClr val="accent6">
                    <a:lumMod val="75000"/>
                  </a:schemeClr>
                </a:solidFill>
              </a:rPr>
              <a:t>4. The Youth Sport Trust TOP Link </a:t>
            </a:r>
            <a:r>
              <a:rPr lang="en-GB" b="1" dirty="0"/>
              <a:t/>
            </a:r>
            <a:br>
              <a:rPr lang="en-GB" b="1" dirty="0"/>
            </a:br>
            <a:r>
              <a:rPr lang="en-GB" sz="3000" i="1" dirty="0"/>
              <a:t>(sports leaders) </a:t>
            </a:r>
          </a:p>
          <a:p>
            <a:pPr marL="0" indent="0">
              <a:buNone/>
            </a:pPr>
            <a:r>
              <a:rPr lang="en-GB" b="1" dirty="0">
                <a:solidFill>
                  <a:schemeClr val="accent6">
                    <a:lumMod val="75000"/>
                  </a:schemeClr>
                </a:solidFill>
              </a:rPr>
              <a:t>5. Active Kids programme </a:t>
            </a:r>
            <a:r>
              <a:rPr lang="en-GB" dirty="0">
                <a:solidFill>
                  <a:schemeClr val="accent6">
                    <a:lumMod val="75000"/>
                  </a:schemeClr>
                </a:solidFill>
              </a:rPr>
              <a:t> </a:t>
            </a:r>
            <a:r>
              <a:rPr lang="en-GB" dirty="0"/>
              <a:t/>
            </a:r>
            <a:br>
              <a:rPr lang="en-GB" dirty="0"/>
            </a:br>
            <a:r>
              <a:rPr lang="en-GB" sz="3000" i="1" dirty="0"/>
              <a:t>various supermarkets run voucher programmes where vouchers collected by parents can be used by schools to buy sporting </a:t>
            </a:r>
            <a:r>
              <a:rPr lang="en-GB" sz="3000" i="1" dirty="0" smtClean="0"/>
              <a:t>equipment, e.g. top links </a:t>
            </a:r>
          </a:p>
          <a:p>
            <a:pPr marL="0" indent="0">
              <a:buNone/>
            </a:pPr>
            <a:r>
              <a:rPr lang="en-GB" b="1" dirty="0" smtClean="0">
                <a:solidFill>
                  <a:schemeClr val="accent6">
                    <a:lumMod val="75000"/>
                  </a:schemeClr>
                </a:solidFill>
              </a:rPr>
              <a:t>6. Gifted and talented </a:t>
            </a:r>
          </a:p>
          <a:p>
            <a:pPr marL="0" indent="0">
              <a:buNone/>
            </a:pPr>
            <a:r>
              <a:rPr lang="en-GB" sz="3000" i="1" dirty="0" smtClean="0"/>
              <a:t>The recognition of gifted and talented students to be pushed on to higher coaching opportunities </a:t>
            </a:r>
            <a:endParaRPr lang="en-GB" sz="3000" i="1" dirty="0"/>
          </a:p>
          <a:p>
            <a:endParaRPr lang="en-GB" dirty="0"/>
          </a:p>
        </p:txBody>
      </p:sp>
    </p:spTree>
    <p:extLst>
      <p:ext uri="{BB962C8B-B14F-4D97-AF65-F5344CB8AC3E}">
        <p14:creationId xmlns:p14="http://schemas.microsoft.com/office/powerpoint/2010/main" xmlns="" val="1462709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06090"/>
          </a:xfrm>
        </p:spPr>
        <p:txBody>
          <a:bodyPr>
            <a:noAutofit/>
          </a:bodyPr>
          <a:lstStyle/>
          <a:p>
            <a:r>
              <a:rPr lang="en-GB" dirty="0"/>
              <a:t>SPORTS PARTICIPATION PYRAMID</a:t>
            </a:r>
            <a:r>
              <a:rPr lang="en-GB" b="1" dirty="0"/>
              <a:t/>
            </a:r>
            <a:br>
              <a:rPr lang="en-GB" b="1" dirty="0"/>
            </a:br>
            <a:endParaRPr lang="en-GB" dirty="0"/>
          </a:p>
        </p:txBody>
      </p:sp>
      <p:sp>
        <p:nvSpPr>
          <p:cNvPr id="3" name="Content Placeholder 2"/>
          <p:cNvSpPr>
            <a:spLocks noGrp="1"/>
          </p:cNvSpPr>
          <p:nvPr>
            <p:ph idx="1"/>
          </p:nvPr>
        </p:nvSpPr>
        <p:spPr>
          <a:xfrm>
            <a:off x="251520" y="1196752"/>
            <a:ext cx="8697144" cy="5112568"/>
          </a:xfrm>
        </p:spPr>
        <p:txBody>
          <a:bodyPr>
            <a:normAutofit fontScale="70000" lnSpcReduction="20000"/>
          </a:bodyPr>
          <a:lstStyle/>
          <a:p>
            <a:r>
              <a:rPr lang="en-GB" b="1" dirty="0">
                <a:solidFill>
                  <a:srgbClr val="0070C0"/>
                </a:solidFill>
              </a:rPr>
              <a:t>Foundation: </a:t>
            </a:r>
            <a:r>
              <a:rPr lang="en-GB" sz="2900" b="1" dirty="0"/>
              <a:t/>
            </a:r>
            <a:br>
              <a:rPr lang="en-GB" sz="2900" b="1" dirty="0"/>
            </a:br>
            <a:r>
              <a:rPr lang="en-GB" sz="2900" dirty="0"/>
              <a:t>may not understand all the rules at the stage and developing basic skills </a:t>
            </a:r>
            <a:r>
              <a:rPr lang="en-GB" dirty="0"/>
              <a:t/>
            </a:r>
            <a:br>
              <a:rPr lang="en-GB" dirty="0"/>
            </a:br>
            <a:r>
              <a:rPr lang="en-GB" dirty="0"/>
              <a:t>- </a:t>
            </a:r>
            <a:r>
              <a:rPr lang="en-GB" dirty="0" smtClean="0">
                <a:solidFill>
                  <a:srgbClr val="FF0000"/>
                </a:solidFill>
              </a:rPr>
              <a:t>SCHOOL SPORTS</a:t>
            </a:r>
            <a:endParaRPr lang="en-GB" dirty="0">
              <a:solidFill>
                <a:srgbClr val="FF0000"/>
              </a:solidFill>
            </a:endParaRPr>
          </a:p>
          <a:p>
            <a:r>
              <a:rPr lang="en-GB" b="1" dirty="0">
                <a:solidFill>
                  <a:srgbClr val="0070C0"/>
                </a:solidFill>
              </a:rPr>
              <a:t>Participation:</a:t>
            </a:r>
            <a:r>
              <a:rPr lang="en-GB" b="1" dirty="0"/>
              <a:t/>
            </a:r>
            <a:br>
              <a:rPr lang="en-GB" b="1" dirty="0"/>
            </a:br>
            <a:r>
              <a:rPr lang="en-GB" sz="2900" dirty="0"/>
              <a:t>young people begin to participate regularly in a specific activity for enjoyment </a:t>
            </a:r>
            <a:r>
              <a:rPr lang="en-GB" dirty="0"/>
              <a:t/>
            </a:r>
            <a:br>
              <a:rPr lang="en-GB" dirty="0"/>
            </a:br>
            <a:r>
              <a:rPr lang="en-GB" dirty="0"/>
              <a:t>- </a:t>
            </a:r>
            <a:r>
              <a:rPr lang="en-GB" dirty="0" smtClean="0">
                <a:solidFill>
                  <a:srgbClr val="FF0000"/>
                </a:solidFill>
              </a:rPr>
              <a:t>CLUB/TEAM</a:t>
            </a:r>
            <a:endParaRPr lang="en-GB" dirty="0">
              <a:solidFill>
                <a:srgbClr val="FF0000"/>
              </a:solidFill>
            </a:endParaRPr>
          </a:p>
          <a:p>
            <a:r>
              <a:rPr lang="en-GB" b="1" dirty="0">
                <a:solidFill>
                  <a:srgbClr val="0070C0"/>
                </a:solidFill>
              </a:rPr>
              <a:t>Performance: </a:t>
            </a:r>
            <a:r>
              <a:rPr lang="en-GB" b="1" dirty="0"/>
              <a:t/>
            </a:r>
            <a:br>
              <a:rPr lang="en-GB" b="1" dirty="0"/>
            </a:br>
            <a:r>
              <a:rPr lang="en-GB" sz="2900" dirty="0"/>
              <a:t>people begin to concentrate on </a:t>
            </a:r>
            <a:r>
              <a:rPr lang="en-GB" sz="2900" dirty="0" smtClean="0"/>
              <a:t>specific </a:t>
            </a:r>
            <a:r>
              <a:rPr lang="en-GB" sz="2900" dirty="0"/>
              <a:t>skills and to develop skills in these sports</a:t>
            </a:r>
            <a:r>
              <a:rPr lang="en-GB" dirty="0"/>
              <a:t/>
            </a:r>
            <a:br>
              <a:rPr lang="en-GB" dirty="0"/>
            </a:br>
            <a:r>
              <a:rPr lang="en-GB" dirty="0"/>
              <a:t>- </a:t>
            </a:r>
            <a:r>
              <a:rPr lang="en-GB" dirty="0" smtClean="0">
                <a:solidFill>
                  <a:srgbClr val="FF0000"/>
                </a:solidFill>
              </a:rPr>
              <a:t>COUNTY/REGIONAL LEVEL  </a:t>
            </a:r>
            <a:endParaRPr lang="en-GB" dirty="0">
              <a:solidFill>
                <a:srgbClr val="FF0000"/>
              </a:solidFill>
            </a:endParaRPr>
          </a:p>
          <a:p>
            <a:r>
              <a:rPr lang="en-GB" b="1" dirty="0">
                <a:solidFill>
                  <a:srgbClr val="0070C0"/>
                </a:solidFill>
              </a:rPr>
              <a:t>Elite: </a:t>
            </a:r>
            <a:r>
              <a:rPr lang="en-GB" b="1" dirty="0"/>
              <a:t/>
            </a:r>
            <a:br>
              <a:rPr lang="en-GB" b="1" dirty="0"/>
            </a:br>
            <a:r>
              <a:rPr lang="en-GB" sz="2900" dirty="0"/>
              <a:t>peak of the pyramid where individuals reach sporting excellence </a:t>
            </a:r>
            <a:r>
              <a:rPr lang="en-GB" dirty="0"/>
              <a:t/>
            </a:r>
            <a:br>
              <a:rPr lang="en-GB" dirty="0"/>
            </a:br>
            <a:r>
              <a:rPr lang="en-GB" dirty="0" smtClean="0"/>
              <a:t>- </a:t>
            </a:r>
            <a:r>
              <a:rPr lang="en-GB" dirty="0" smtClean="0">
                <a:solidFill>
                  <a:srgbClr val="FF0000"/>
                </a:solidFill>
              </a:rPr>
              <a:t>NATION/INTERNATIONAL LEVEL </a:t>
            </a:r>
            <a:endParaRPr lang="en-GB" dirty="0">
              <a:solidFill>
                <a:srgbClr val="FF0000"/>
              </a:solidFill>
            </a:endParaRPr>
          </a:p>
          <a:p>
            <a:endParaRPr lang="en-GB" dirty="0" smtClean="0"/>
          </a:p>
          <a:p>
            <a:pPr marL="0" indent="0">
              <a:buNone/>
            </a:pPr>
            <a:endParaRPr lang="en-GB" b="1" dirty="0" smtClean="0">
              <a:solidFill>
                <a:schemeClr val="accent4">
                  <a:lumMod val="75000"/>
                </a:schemeClr>
              </a:solidFill>
            </a:endParaRPr>
          </a:p>
          <a:p>
            <a:pPr marL="0" indent="0" algn="ctr">
              <a:buNone/>
            </a:pPr>
            <a:r>
              <a:rPr lang="en-GB" b="1" dirty="0" smtClean="0">
                <a:solidFill>
                  <a:schemeClr val="accent4">
                    <a:lumMod val="75000"/>
                  </a:schemeClr>
                </a:solidFill>
              </a:rPr>
              <a:t>The </a:t>
            </a:r>
            <a:r>
              <a:rPr lang="en-GB" b="1" dirty="0">
                <a:solidFill>
                  <a:schemeClr val="accent4">
                    <a:lumMod val="75000"/>
                  </a:schemeClr>
                </a:solidFill>
              </a:rPr>
              <a:t>number of people participating gets smaller at each increasing level. </a:t>
            </a:r>
          </a:p>
          <a:p>
            <a:endParaRPr lang="en-GB" dirty="0"/>
          </a:p>
        </p:txBody>
      </p:sp>
    </p:spTree>
    <p:extLst>
      <p:ext uri="{BB962C8B-B14F-4D97-AF65-F5344CB8AC3E}">
        <p14:creationId xmlns:p14="http://schemas.microsoft.com/office/powerpoint/2010/main" xmlns="" val="1268923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ROLES IN SPORT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07642321"/>
              </p:ext>
            </p:extLst>
          </p:nvPr>
        </p:nvGraphicFramePr>
        <p:xfrm>
          <a:off x="755574" y="1124743"/>
          <a:ext cx="7848873" cy="5616626"/>
        </p:xfrm>
        <a:graphic>
          <a:graphicData uri="http://schemas.openxmlformats.org/drawingml/2006/table">
            <a:tbl>
              <a:tblPr/>
              <a:tblGrid>
                <a:gridCol w="2616291"/>
                <a:gridCol w="2616291"/>
                <a:gridCol w="2616291"/>
              </a:tblGrid>
              <a:tr h="319081">
                <a:tc>
                  <a:txBody>
                    <a:bodyPr/>
                    <a:lstStyle/>
                    <a:p>
                      <a:pPr algn="l" fontAlgn="t"/>
                      <a:r>
                        <a:rPr lang="en-GB" sz="1600" b="1" i="0" dirty="0">
                          <a:effectLst/>
                        </a:rPr>
                        <a:t>Role</a:t>
                      </a:r>
                    </a:p>
                  </a:txBody>
                  <a:tcPr marL="54366" marR="33979" marT="54366" marB="13591">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GB" sz="1600" b="1" i="0">
                          <a:effectLst/>
                        </a:rPr>
                        <a:t>Benefit to you</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GB" sz="1600" b="1" i="0">
                          <a:effectLst/>
                        </a:rPr>
                        <a:t>Benefit to others</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r>
              <a:tr h="319081">
                <a:tc>
                  <a:txBody>
                    <a:bodyPr/>
                    <a:lstStyle/>
                    <a:p>
                      <a:pPr algn="l" fontAlgn="t"/>
                      <a:r>
                        <a:rPr lang="en-GB" sz="1600" b="1" i="0">
                          <a:effectLst/>
                        </a:rPr>
                        <a:t>Performer</a:t>
                      </a:r>
                      <a:endParaRPr lang="en-GB" sz="160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Pleasure, success</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Pleasure to watch, success</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1067690">
                <a:tc>
                  <a:txBody>
                    <a:bodyPr/>
                    <a:lstStyle/>
                    <a:p>
                      <a:pPr algn="l" fontAlgn="t"/>
                      <a:r>
                        <a:rPr lang="en-GB" sz="1600" b="1" i="0" dirty="0">
                          <a:effectLst/>
                        </a:rPr>
                        <a:t>Official</a:t>
                      </a:r>
                      <a:endParaRPr lang="en-GB" sz="1600" dirty="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a:effectLst/>
                        </a:rPr>
                        <a:t>Improve your knowledge of the rules. Can still contribute when unable to play.</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a:effectLst/>
                        </a:rPr>
                        <a:t>Allows teachers to teach rather than umpire/referee</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r h="568617">
                <a:tc>
                  <a:txBody>
                    <a:bodyPr/>
                    <a:lstStyle/>
                    <a:p>
                      <a:pPr algn="l" fontAlgn="t"/>
                      <a:r>
                        <a:rPr lang="en-GB" sz="1600" b="1" i="0">
                          <a:effectLst/>
                        </a:rPr>
                        <a:t>Coach</a:t>
                      </a:r>
                      <a:endParaRPr lang="en-GB" sz="160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Improved self-confidence, gain a qualification</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Improve their performance</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568617">
                <a:tc>
                  <a:txBody>
                    <a:bodyPr/>
                    <a:lstStyle/>
                    <a:p>
                      <a:pPr algn="l" fontAlgn="t"/>
                      <a:r>
                        <a:rPr lang="en-GB" sz="1600" b="1" i="0">
                          <a:effectLst/>
                        </a:rPr>
                        <a:t>Observer</a:t>
                      </a:r>
                      <a:endParaRPr lang="en-GB" sz="160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a:effectLst/>
                        </a:rPr>
                        <a:t>Pleasure, improve knowledge.</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a:effectLst/>
                        </a:rPr>
                        <a:t>Encouragement</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r h="568617">
                <a:tc>
                  <a:txBody>
                    <a:bodyPr/>
                    <a:lstStyle/>
                    <a:p>
                      <a:pPr algn="l" fontAlgn="t"/>
                      <a:r>
                        <a:rPr lang="en-GB" sz="1600" b="1" i="0">
                          <a:effectLst/>
                        </a:rPr>
                        <a:t>Captain</a:t>
                      </a:r>
                      <a:endParaRPr lang="en-GB" sz="160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Develop leadership skills</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Encouragement, help the coach</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568617">
                <a:tc>
                  <a:txBody>
                    <a:bodyPr/>
                    <a:lstStyle/>
                    <a:p>
                      <a:pPr algn="l" fontAlgn="t"/>
                      <a:r>
                        <a:rPr lang="en-GB" sz="1600" b="1" i="0">
                          <a:effectLst/>
                        </a:rPr>
                        <a:t>Leader</a:t>
                      </a:r>
                      <a:endParaRPr lang="en-GB" sz="160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a:effectLst/>
                        </a:rPr>
                        <a:t>Gain qualification, improve self worth</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fr-FR" sz="1600">
                          <a:effectLst/>
                        </a:rPr>
                        <a:t>Provide role model, encourage participation</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r h="818153">
                <a:tc>
                  <a:txBody>
                    <a:bodyPr/>
                    <a:lstStyle/>
                    <a:p>
                      <a:pPr algn="l" fontAlgn="t"/>
                      <a:r>
                        <a:rPr lang="en-GB" sz="1600" b="1" i="0" dirty="0">
                          <a:effectLst/>
                        </a:rPr>
                        <a:t>Organiser</a:t>
                      </a:r>
                      <a:endParaRPr lang="en-GB" sz="1600" dirty="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Develop organisational skills, stay involved in sport if not able to participate</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600">
                          <a:effectLst/>
                        </a:rPr>
                        <a:t>Enable sport to happen and arrange competitions etc</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818153">
                <a:tc>
                  <a:txBody>
                    <a:bodyPr/>
                    <a:lstStyle/>
                    <a:p>
                      <a:pPr algn="l" fontAlgn="t"/>
                      <a:r>
                        <a:rPr lang="en-GB" sz="1600" b="1" i="0">
                          <a:effectLst/>
                        </a:rPr>
                        <a:t>Choreographer</a:t>
                      </a:r>
                      <a:endParaRPr lang="en-GB" sz="1600">
                        <a:effectLst/>
                      </a:endParaRP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a:effectLst/>
                        </a:rPr>
                        <a:t>Outlet for creativity, develop ideas beyond your own ability</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600" dirty="0">
                          <a:effectLst/>
                        </a:rPr>
                        <a:t>Provide exciting and challenging context for dancers</a:t>
                      </a:r>
                    </a:p>
                  </a:txBody>
                  <a:tcPr marL="54366" marR="33979" marT="54366" marB="1359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bl>
          </a:graphicData>
        </a:graphic>
      </p:graphicFrame>
      <p:sp>
        <p:nvSpPr>
          <p:cNvPr id="5" name="Rectangle 1"/>
          <p:cNvSpPr>
            <a:spLocks noChangeArrowheads="1"/>
          </p:cNvSpPr>
          <p:nvPr/>
        </p:nvSpPr>
        <p:spPr bwMode="auto">
          <a:xfrm>
            <a:off x="1636713" y="1576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3048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active lifestyle</a:t>
            </a:r>
            <a:endParaRPr lang="en-GB" dirty="0"/>
          </a:p>
        </p:txBody>
      </p:sp>
      <p:sp>
        <p:nvSpPr>
          <p:cNvPr id="3" name="Content Placeholder 2"/>
          <p:cNvSpPr>
            <a:spLocks noGrp="1"/>
          </p:cNvSpPr>
          <p:nvPr>
            <p:ph idx="1"/>
          </p:nvPr>
        </p:nvSpPr>
        <p:spPr>
          <a:xfrm>
            <a:off x="179512" y="1268760"/>
            <a:ext cx="8856984" cy="5141168"/>
          </a:xfrm>
          <a:noFill/>
        </p:spPr>
        <p:txBody>
          <a:bodyPr>
            <a:normAutofit lnSpcReduction="10000"/>
          </a:bodyPr>
          <a:lstStyle/>
          <a:p>
            <a:pPr marL="0" indent="0">
              <a:buNone/>
            </a:pPr>
            <a:r>
              <a:rPr lang="en-GB" sz="2000" dirty="0" smtClean="0"/>
              <a:t>A lifestyle that contributes positively and negatively to physical, mental and social well being and includes regular exercise and physical activity. </a:t>
            </a:r>
          </a:p>
          <a:p>
            <a:pPr marL="0" indent="0">
              <a:buNone/>
            </a:pPr>
            <a:endParaRPr lang="en-GB" sz="2400" dirty="0" smtClean="0">
              <a:solidFill>
                <a:srgbClr val="00B050"/>
              </a:solidFill>
            </a:endParaRPr>
          </a:p>
          <a:p>
            <a:pPr marL="0" indent="0">
              <a:buNone/>
            </a:pPr>
            <a:r>
              <a:rPr lang="en-GB" sz="2400" dirty="0" smtClean="0">
                <a:solidFill>
                  <a:srgbClr val="00B050"/>
                </a:solidFill>
              </a:rPr>
              <a:t>WHAT MAKES UP A HEALTHY ACTIVE LIFESTYLE?</a:t>
            </a:r>
          </a:p>
          <a:p>
            <a:pPr marL="0" indent="0">
              <a:buNone/>
            </a:pPr>
            <a:r>
              <a:rPr lang="en-GB" sz="2000" dirty="0" smtClean="0"/>
              <a:t>Taking part in physical activity, eating a balanced diet and avoiding harmful substances such as drugs/alcohol </a:t>
            </a:r>
            <a:endParaRPr lang="en-GB" sz="1800" dirty="0" smtClean="0"/>
          </a:p>
          <a:p>
            <a:pPr marL="0" indent="0">
              <a:buNone/>
            </a:pPr>
            <a:endParaRPr lang="en-GB" sz="2400" dirty="0" smtClean="0">
              <a:solidFill>
                <a:srgbClr val="FF0000"/>
              </a:solidFill>
            </a:endParaRPr>
          </a:p>
          <a:p>
            <a:pPr marL="0" indent="0">
              <a:buNone/>
            </a:pPr>
            <a:r>
              <a:rPr lang="en-GB" sz="2400" dirty="0" smtClean="0">
                <a:solidFill>
                  <a:srgbClr val="FF0000"/>
                </a:solidFill>
              </a:rPr>
              <a:t>PHYSICAL ACTIVITY- </a:t>
            </a:r>
            <a:r>
              <a:rPr lang="en-GB" sz="2000" dirty="0" smtClean="0"/>
              <a:t>any form of exercise or movement .</a:t>
            </a:r>
          </a:p>
          <a:p>
            <a:pPr marL="0" indent="0">
              <a:buNone/>
            </a:pPr>
            <a:r>
              <a:rPr lang="en-GB" sz="2400" dirty="0" smtClean="0">
                <a:solidFill>
                  <a:srgbClr val="FF0000"/>
                </a:solidFill>
              </a:rPr>
              <a:t>HEALTH-</a:t>
            </a:r>
            <a:r>
              <a:rPr lang="en-GB" sz="2400" dirty="0" smtClean="0">
                <a:solidFill>
                  <a:schemeClr val="tx2">
                    <a:lumMod val="60000"/>
                    <a:lumOff val="40000"/>
                  </a:schemeClr>
                </a:solidFill>
              </a:rPr>
              <a:t> </a:t>
            </a:r>
            <a:r>
              <a:rPr lang="en-GB" sz="2000" dirty="0" smtClean="0"/>
              <a:t>state of complete mental, physical and social well being and not merely in the absence of disease or infirmity. </a:t>
            </a:r>
          </a:p>
          <a:p>
            <a:pPr marL="0" indent="0">
              <a:buNone/>
            </a:pPr>
            <a:r>
              <a:rPr lang="en-GB" sz="2400" dirty="0" smtClean="0">
                <a:solidFill>
                  <a:srgbClr val="FF0000"/>
                </a:solidFill>
              </a:rPr>
              <a:t>COMPETENCE- </a:t>
            </a:r>
            <a:r>
              <a:rPr lang="en-GB" sz="2000" dirty="0" smtClean="0"/>
              <a:t>the relationship between skill tactics and strategies .</a:t>
            </a:r>
          </a:p>
          <a:p>
            <a:pPr marL="0" indent="0">
              <a:buNone/>
            </a:pPr>
            <a:r>
              <a:rPr lang="en-GB" sz="2400" dirty="0" smtClean="0">
                <a:solidFill>
                  <a:srgbClr val="FF0000"/>
                </a:solidFill>
              </a:rPr>
              <a:t>FITNESS- </a:t>
            </a:r>
            <a:r>
              <a:rPr lang="en-GB" sz="2000" dirty="0" smtClean="0"/>
              <a:t>the ability to meet the demands of the environment</a:t>
            </a:r>
          </a:p>
          <a:p>
            <a:pPr marL="0" indent="0">
              <a:buNone/>
            </a:pPr>
            <a:r>
              <a:rPr lang="en-GB" sz="2400" dirty="0" smtClean="0">
                <a:solidFill>
                  <a:srgbClr val="FF0000"/>
                </a:solidFill>
              </a:rPr>
              <a:t>PERFOMANCE- </a:t>
            </a:r>
            <a:r>
              <a:rPr lang="en-GB" sz="2000" dirty="0" smtClean="0"/>
              <a:t> how well a task is completed </a:t>
            </a:r>
            <a:endParaRPr lang="en-GB" sz="2000" dirty="0">
              <a:solidFill>
                <a:srgbClr val="FF0000"/>
              </a:solidFill>
            </a:endParaRPr>
          </a:p>
        </p:txBody>
      </p:sp>
    </p:spTree>
    <p:extLst>
      <p:ext uri="{BB962C8B-B14F-4D97-AF65-F5344CB8AC3E}">
        <p14:creationId xmlns:p14="http://schemas.microsoft.com/office/powerpoint/2010/main" xmlns="" val="2565730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385"/>
            <a:ext cx="7488832" cy="709139"/>
          </a:xfrm>
        </p:spPr>
        <p:txBody>
          <a:bodyPr>
            <a:normAutofit fontScale="90000"/>
          </a:bodyPr>
          <a:lstStyle/>
          <a:p>
            <a:r>
              <a:rPr lang="en-GB" dirty="0" smtClean="0"/>
              <a:t>GOAL SETTING </a:t>
            </a:r>
            <a:endParaRPr lang="en-GB" dirty="0"/>
          </a:p>
        </p:txBody>
      </p:sp>
      <p:sp>
        <p:nvSpPr>
          <p:cNvPr id="3" name="Content Placeholder 2"/>
          <p:cNvSpPr>
            <a:spLocks noGrp="1"/>
          </p:cNvSpPr>
          <p:nvPr>
            <p:ph idx="1"/>
          </p:nvPr>
        </p:nvSpPr>
        <p:spPr>
          <a:xfrm>
            <a:off x="1782" y="764704"/>
            <a:ext cx="9142218" cy="4680520"/>
          </a:xfrm>
        </p:spPr>
        <p:txBody>
          <a:bodyPr/>
          <a:lstStyle/>
          <a:p>
            <a:pPr marL="0" indent="0">
              <a:buNone/>
            </a:pPr>
            <a:r>
              <a:rPr lang="en-GB" dirty="0" smtClean="0">
                <a:solidFill>
                  <a:srgbClr val="00B050"/>
                </a:solidFill>
              </a:rPr>
              <a:t>SHORT AND LONG TERM GOALS </a:t>
            </a:r>
            <a:br>
              <a:rPr lang="en-GB" dirty="0" smtClean="0">
                <a:solidFill>
                  <a:srgbClr val="00B050"/>
                </a:solidFill>
              </a:rPr>
            </a:br>
            <a:r>
              <a:rPr lang="en-GB" sz="2400" dirty="0" smtClean="0"/>
              <a:t>short term goals: </a:t>
            </a:r>
            <a:r>
              <a:rPr lang="en-GB" sz="2000" dirty="0" smtClean="0"/>
              <a:t>these are often set in training programmes and can act as 			      incentives to train harder. They can work as a signpost indicating 		      whether the performer is on target for success</a:t>
            </a:r>
          </a:p>
          <a:p>
            <a:pPr marL="0" indent="0">
              <a:buNone/>
            </a:pPr>
            <a:r>
              <a:rPr lang="en-GB" sz="1600" dirty="0" smtClean="0"/>
              <a:t>e.g.</a:t>
            </a:r>
          </a:p>
          <a:p>
            <a:r>
              <a:rPr lang="en-GB" sz="1600" dirty="0" smtClean="0"/>
              <a:t>Win a race at the weekend </a:t>
            </a:r>
          </a:p>
          <a:p>
            <a:r>
              <a:rPr lang="en-GB" sz="1600" dirty="0" smtClean="0"/>
              <a:t>Get a personal best</a:t>
            </a:r>
          </a:p>
          <a:p>
            <a:endParaRPr lang="en-GB" sz="1600" dirty="0"/>
          </a:p>
          <a:p>
            <a:pPr marL="0" indent="0">
              <a:buNone/>
            </a:pPr>
            <a:r>
              <a:rPr lang="en-GB" sz="2400" dirty="0"/>
              <a:t>l</a:t>
            </a:r>
            <a:r>
              <a:rPr lang="en-GB" sz="2400" dirty="0" smtClean="0"/>
              <a:t>ong term goals: </a:t>
            </a:r>
            <a:r>
              <a:rPr lang="en-GB" sz="2000" dirty="0" smtClean="0"/>
              <a:t>these targets are often the result of several  training programmes 		    and can sometimes lead to a competition or final event </a:t>
            </a:r>
          </a:p>
          <a:p>
            <a:pPr marL="0" indent="0">
              <a:buNone/>
            </a:pPr>
            <a:r>
              <a:rPr lang="en-GB" sz="1600" dirty="0" smtClean="0"/>
              <a:t>e.g. </a:t>
            </a:r>
          </a:p>
          <a:p>
            <a:r>
              <a:rPr lang="en-GB" sz="1600" dirty="0" smtClean="0"/>
              <a:t>Training for an Olympics </a:t>
            </a:r>
          </a:p>
          <a:p>
            <a:r>
              <a:rPr lang="en-GB" sz="1600" dirty="0" smtClean="0"/>
              <a:t>Win the football league </a:t>
            </a:r>
          </a:p>
          <a:p>
            <a:r>
              <a:rPr lang="en-GB" sz="1600" dirty="0" smtClean="0"/>
              <a:t>Getting selected for county </a:t>
            </a:r>
            <a:endParaRPr lang="en-GB" sz="2400" dirty="0" smtClean="0"/>
          </a:p>
        </p:txBody>
      </p:sp>
      <p:sp>
        <p:nvSpPr>
          <p:cNvPr id="4" name="TextBox 3"/>
          <p:cNvSpPr txBox="1"/>
          <p:nvPr/>
        </p:nvSpPr>
        <p:spPr>
          <a:xfrm>
            <a:off x="2987824" y="5373216"/>
            <a:ext cx="5904656" cy="1200329"/>
          </a:xfrm>
          <a:prstGeom prst="rect">
            <a:avLst/>
          </a:prstGeom>
          <a:noFill/>
        </p:spPr>
        <p:txBody>
          <a:bodyPr wrap="square" rtlCol="0">
            <a:spAutoFit/>
          </a:bodyPr>
          <a:lstStyle/>
          <a:p>
            <a:r>
              <a:rPr lang="en-GB" dirty="0" smtClean="0">
                <a:solidFill>
                  <a:srgbClr val="0070C0"/>
                </a:solidFill>
              </a:rPr>
              <a:t>OUTCOME GOALS- </a:t>
            </a:r>
            <a:r>
              <a:rPr lang="en-GB" dirty="0" smtClean="0"/>
              <a:t>linked to the results of performance in a competition </a:t>
            </a:r>
          </a:p>
          <a:p>
            <a:r>
              <a:rPr lang="en-GB" dirty="0" smtClean="0">
                <a:solidFill>
                  <a:srgbClr val="0070C0"/>
                </a:solidFill>
              </a:rPr>
              <a:t>PERFORMANCE GOALS- </a:t>
            </a:r>
            <a:r>
              <a:rPr lang="en-GB" dirty="0" smtClean="0"/>
              <a:t>goals concerned with previous performance </a:t>
            </a:r>
            <a:endParaRPr lang="en-GB" dirty="0"/>
          </a:p>
        </p:txBody>
      </p:sp>
    </p:spTree>
    <p:extLst>
      <p:ext uri="{BB962C8B-B14F-4D97-AF65-F5344CB8AC3E}">
        <p14:creationId xmlns:p14="http://schemas.microsoft.com/office/powerpoint/2010/main" xmlns="" val="3310338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6912768" cy="576064"/>
          </a:xfrm>
        </p:spPr>
        <p:txBody>
          <a:bodyPr>
            <a:normAutofit fontScale="90000"/>
          </a:bodyPr>
          <a:lstStyle/>
          <a:p>
            <a:r>
              <a:rPr lang="en-GB" dirty="0" smtClean="0">
                <a:solidFill>
                  <a:srgbClr val="00B0F0"/>
                </a:solidFill>
                <a:latin typeface="+mn-lt"/>
              </a:rPr>
              <a:t>SMART</a:t>
            </a:r>
            <a:r>
              <a:rPr lang="en-GB" dirty="0" smtClean="0">
                <a:latin typeface="+mn-lt"/>
              </a:rPr>
              <a:t> TARGETS </a:t>
            </a:r>
            <a:endParaRPr lang="en-GB" dirty="0">
              <a:latin typeface="+mn-lt"/>
            </a:endParaRPr>
          </a:p>
        </p:txBody>
      </p:sp>
      <p:sp>
        <p:nvSpPr>
          <p:cNvPr id="3" name="Content Placeholder 2"/>
          <p:cNvSpPr>
            <a:spLocks noGrp="1"/>
          </p:cNvSpPr>
          <p:nvPr>
            <p:ph idx="1"/>
          </p:nvPr>
        </p:nvSpPr>
        <p:spPr>
          <a:xfrm>
            <a:off x="349188" y="1628800"/>
            <a:ext cx="8229600" cy="4680520"/>
          </a:xfrm>
        </p:spPr>
        <p:txBody>
          <a:bodyPr>
            <a:normAutofit fontScale="62500" lnSpcReduction="20000"/>
          </a:bodyPr>
          <a:lstStyle/>
          <a:p>
            <a:r>
              <a:rPr lang="en-GB" dirty="0" smtClean="0">
                <a:solidFill>
                  <a:srgbClr val="00B0F0"/>
                </a:solidFill>
              </a:rPr>
              <a:t>S</a:t>
            </a:r>
            <a:r>
              <a:rPr lang="en-GB" b="1" dirty="0" smtClean="0"/>
              <a:t>pecific</a:t>
            </a:r>
            <a:r>
              <a:rPr lang="en-GB" b="1" dirty="0"/>
              <a:t> </a:t>
            </a:r>
            <a:br>
              <a:rPr lang="en-GB" b="1" dirty="0"/>
            </a:br>
            <a:r>
              <a:rPr lang="en-GB" dirty="0" smtClean="0"/>
              <a:t>goals which are to the point for example a time or distance goal for an athlete </a:t>
            </a:r>
          </a:p>
          <a:p>
            <a:pPr marL="0" indent="0">
              <a:buNone/>
            </a:pPr>
            <a:endParaRPr lang="en-GB" sz="2900" dirty="0" smtClean="0">
              <a:solidFill>
                <a:srgbClr val="00B0F0"/>
              </a:solidFill>
            </a:endParaRPr>
          </a:p>
          <a:p>
            <a:r>
              <a:rPr lang="en-GB" dirty="0" smtClean="0">
                <a:solidFill>
                  <a:srgbClr val="00B0F0"/>
                </a:solidFill>
              </a:rPr>
              <a:t>M</a:t>
            </a:r>
            <a:r>
              <a:rPr lang="en-GB" b="1" dirty="0" smtClean="0"/>
              <a:t>easurable</a:t>
            </a:r>
            <a:r>
              <a:rPr lang="en-GB" b="1" dirty="0"/>
              <a:t> </a:t>
            </a:r>
            <a:br>
              <a:rPr lang="en-GB" b="1" dirty="0"/>
            </a:br>
            <a:r>
              <a:rPr lang="en-GB" dirty="0" smtClean="0"/>
              <a:t>so</a:t>
            </a:r>
            <a:r>
              <a:rPr lang="en-GB" b="1" dirty="0" smtClean="0"/>
              <a:t> </a:t>
            </a:r>
            <a:r>
              <a:rPr lang="en-GB" dirty="0" smtClean="0"/>
              <a:t>it </a:t>
            </a:r>
            <a:r>
              <a:rPr lang="en-GB" dirty="0"/>
              <a:t>will be easy to know when </a:t>
            </a:r>
            <a:r>
              <a:rPr lang="en-GB" dirty="0" smtClean="0"/>
              <a:t>the target </a:t>
            </a:r>
            <a:r>
              <a:rPr lang="en-GB" dirty="0"/>
              <a:t>has been achieved</a:t>
            </a:r>
          </a:p>
          <a:p>
            <a:endParaRPr lang="en-GB" dirty="0" smtClean="0">
              <a:solidFill>
                <a:srgbClr val="00B0F0"/>
              </a:solidFill>
            </a:endParaRPr>
          </a:p>
          <a:p>
            <a:r>
              <a:rPr lang="en-GB" dirty="0" smtClean="0">
                <a:solidFill>
                  <a:srgbClr val="00B0F0"/>
                </a:solidFill>
              </a:rPr>
              <a:t>A</a:t>
            </a:r>
            <a:r>
              <a:rPr lang="en-GB" b="1" dirty="0" smtClean="0"/>
              <a:t>chievable</a:t>
            </a:r>
            <a:r>
              <a:rPr lang="en-GB" b="1" dirty="0"/>
              <a:t> </a:t>
            </a:r>
            <a:br>
              <a:rPr lang="en-GB" b="1" dirty="0"/>
            </a:br>
            <a:r>
              <a:rPr lang="en-GB" dirty="0" smtClean="0"/>
              <a:t>goals that are challenging but reachable </a:t>
            </a:r>
            <a:endParaRPr lang="en-GB" dirty="0"/>
          </a:p>
          <a:p>
            <a:endParaRPr lang="en-GB" b="1" dirty="0" smtClean="0">
              <a:solidFill>
                <a:srgbClr val="00B0F0"/>
              </a:solidFill>
            </a:endParaRPr>
          </a:p>
          <a:p>
            <a:r>
              <a:rPr lang="en-GB" b="1" dirty="0" smtClean="0">
                <a:solidFill>
                  <a:srgbClr val="00B0F0"/>
                </a:solidFill>
              </a:rPr>
              <a:t>R</a:t>
            </a:r>
            <a:r>
              <a:rPr lang="en-GB" b="1" dirty="0" smtClean="0"/>
              <a:t>ealistic</a:t>
            </a:r>
            <a:r>
              <a:rPr lang="en-GB" b="1" dirty="0"/>
              <a:t> </a:t>
            </a:r>
            <a:br>
              <a:rPr lang="en-GB" b="1" dirty="0"/>
            </a:br>
            <a:r>
              <a:rPr lang="en-GB" dirty="0" smtClean="0"/>
              <a:t>goals should be realistic to the level of skill and fitness of the performer </a:t>
            </a:r>
            <a:endParaRPr lang="en-GB" dirty="0"/>
          </a:p>
          <a:p>
            <a:endParaRPr lang="en-GB" dirty="0" smtClean="0">
              <a:solidFill>
                <a:srgbClr val="00B0F0"/>
              </a:solidFill>
            </a:endParaRPr>
          </a:p>
          <a:p>
            <a:r>
              <a:rPr lang="en-GB" dirty="0" smtClean="0">
                <a:solidFill>
                  <a:srgbClr val="00B0F0"/>
                </a:solidFill>
              </a:rPr>
              <a:t>T</a:t>
            </a:r>
            <a:r>
              <a:rPr lang="en-GB" b="1" dirty="0" smtClean="0"/>
              <a:t>ime</a:t>
            </a:r>
            <a:r>
              <a:rPr lang="en-GB" b="1" dirty="0"/>
              <a:t> </a:t>
            </a:r>
            <a:r>
              <a:rPr lang="en-GB" b="1" dirty="0" smtClean="0"/>
              <a:t>bound</a:t>
            </a:r>
            <a:r>
              <a:rPr lang="en-GB" b="1" dirty="0"/>
              <a:t/>
            </a:r>
            <a:br>
              <a:rPr lang="en-GB" b="1" dirty="0"/>
            </a:br>
            <a:r>
              <a:rPr lang="en-GB" dirty="0" smtClean="0"/>
              <a:t>so its within a certain time e.g. </a:t>
            </a:r>
            <a:r>
              <a:rPr lang="en-GB" sz="2900" dirty="0" smtClean="0"/>
              <a:t>‘I’d like to run under 12seconds in 100m by the end of July’ </a:t>
            </a:r>
            <a:endParaRPr lang="en-GB" sz="2900" dirty="0"/>
          </a:p>
          <a:p>
            <a:endParaRPr lang="en-GB" dirty="0" smtClean="0">
              <a:solidFill>
                <a:srgbClr val="00B0F0"/>
              </a:solidFill>
            </a:endParaRPr>
          </a:p>
          <a:p>
            <a:endParaRPr lang="en-GB" dirty="0"/>
          </a:p>
        </p:txBody>
      </p:sp>
      <p:sp>
        <p:nvSpPr>
          <p:cNvPr id="4" name="TextBox 3"/>
          <p:cNvSpPr txBox="1"/>
          <p:nvPr/>
        </p:nvSpPr>
        <p:spPr>
          <a:xfrm>
            <a:off x="1043608" y="188640"/>
            <a:ext cx="6840760" cy="769441"/>
          </a:xfrm>
          <a:prstGeom prst="rect">
            <a:avLst/>
          </a:prstGeom>
          <a:noFill/>
        </p:spPr>
        <p:txBody>
          <a:bodyPr wrap="square" rtlCol="0">
            <a:spAutoFit/>
          </a:bodyPr>
          <a:lstStyle/>
          <a:p>
            <a:pPr algn="ctr"/>
            <a:r>
              <a:rPr lang="en-GB" sz="4400" dirty="0" smtClean="0">
                <a:latin typeface="+mj-lt"/>
              </a:rPr>
              <a:t>GOAL SETTING </a:t>
            </a:r>
            <a:endParaRPr lang="en-GB" sz="4400" dirty="0">
              <a:latin typeface="+mj-lt"/>
            </a:endParaRPr>
          </a:p>
        </p:txBody>
      </p:sp>
    </p:spTree>
    <p:extLst>
      <p:ext uri="{BB962C8B-B14F-4D97-AF65-F5344CB8AC3E}">
        <p14:creationId xmlns:p14="http://schemas.microsoft.com/office/powerpoint/2010/main" xmlns="" val="4735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64896" cy="764704"/>
          </a:xfrm>
        </p:spPr>
        <p:txBody>
          <a:bodyPr>
            <a:normAutofit fontScale="90000"/>
          </a:bodyPr>
          <a:lstStyle/>
          <a:p>
            <a:r>
              <a:rPr lang="en-GB" sz="5400" dirty="0">
                <a:solidFill>
                  <a:srgbClr val="FFC000"/>
                </a:solidFill>
              </a:rPr>
              <a:t>FOOD AND DIET</a:t>
            </a:r>
            <a:endParaRPr lang="en-GB" sz="5400" dirty="0"/>
          </a:p>
        </p:txBody>
      </p:sp>
      <p:sp>
        <p:nvSpPr>
          <p:cNvPr id="3" name="Content Placeholder 2"/>
          <p:cNvSpPr>
            <a:spLocks noGrp="1"/>
          </p:cNvSpPr>
          <p:nvPr>
            <p:ph idx="1"/>
          </p:nvPr>
        </p:nvSpPr>
        <p:spPr>
          <a:xfrm>
            <a:off x="0" y="692696"/>
            <a:ext cx="9252520" cy="6165304"/>
          </a:xfrm>
        </p:spPr>
        <p:txBody>
          <a:bodyPr>
            <a:normAutofit fontScale="92500" lnSpcReduction="10000"/>
          </a:bodyPr>
          <a:lstStyle/>
          <a:p>
            <a:pPr marL="0" indent="0">
              <a:buNone/>
            </a:pPr>
            <a:r>
              <a:rPr lang="en-GB" sz="2000" dirty="0" smtClean="0"/>
              <a:t>As with all people athletes will need to ensure their daily calorie intake supports all their energy requirements.</a:t>
            </a:r>
          </a:p>
          <a:p>
            <a:pPr marL="0" indent="0">
              <a:buNone/>
            </a:pPr>
            <a:r>
              <a:rPr lang="en-GB" sz="2000" b="1" dirty="0" smtClean="0">
                <a:solidFill>
                  <a:srgbClr val="92D050"/>
                </a:solidFill>
              </a:rPr>
              <a:t>HIGH PROTEIN DIETS- </a:t>
            </a:r>
            <a:r>
              <a:rPr lang="en-GB" sz="2000" dirty="0" smtClean="0"/>
              <a:t>this will help the person increase muscle and develop greater strength</a:t>
            </a:r>
          </a:p>
          <a:p>
            <a:pPr marL="0" indent="0">
              <a:buNone/>
            </a:pPr>
            <a:r>
              <a:rPr lang="en-GB" sz="2000" b="1" dirty="0" smtClean="0">
                <a:solidFill>
                  <a:srgbClr val="92D050"/>
                </a:solidFill>
              </a:rPr>
              <a:t>HIGH CARBOHYDRATE DIET-  </a:t>
            </a:r>
            <a:r>
              <a:rPr lang="en-GB" sz="2000" dirty="0" smtClean="0"/>
              <a:t>this will help the person increase energy levels and so develop greater stamina </a:t>
            </a:r>
          </a:p>
          <a:p>
            <a:pPr marL="0" indent="0">
              <a:buNone/>
            </a:pPr>
            <a:r>
              <a:rPr lang="en-GB" sz="2000" b="1" dirty="0" smtClean="0">
                <a:solidFill>
                  <a:srgbClr val="F579B7"/>
                </a:solidFill>
              </a:rPr>
              <a:t/>
            </a:r>
            <a:br>
              <a:rPr lang="en-GB" sz="2000" b="1" dirty="0" smtClean="0">
                <a:solidFill>
                  <a:srgbClr val="F579B7"/>
                </a:solidFill>
              </a:rPr>
            </a:br>
            <a:r>
              <a:rPr lang="en-GB" sz="2000" b="1" dirty="0" smtClean="0">
                <a:solidFill>
                  <a:srgbClr val="F579B7"/>
                </a:solidFill>
              </a:rPr>
              <a:t>COMMON DIETING HABITS WHICH IMPROVE PERFORMANCE </a:t>
            </a:r>
          </a:p>
          <a:p>
            <a:pPr marL="0" indent="0">
              <a:buNone/>
            </a:pPr>
            <a:r>
              <a:rPr lang="en-GB" sz="2000" dirty="0" smtClean="0"/>
              <a:t>It is important to eat + drink the correct foods in order to perform well. </a:t>
            </a:r>
            <a:r>
              <a:rPr lang="en-GB" sz="2000" dirty="0" smtClean="0">
                <a:solidFill>
                  <a:srgbClr val="F579B7"/>
                </a:solidFill>
              </a:rPr>
              <a:t/>
            </a:r>
            <a:br>
              <a:rPr lang="en-GB" sz="2000" dirty="0" smtClean="0">
                <a:solidFill>
                  <a:srgbClr val="F579B7"/>
                </a:solidFill>
              </a:rPr>
            </a:br>
            <a:r>
              <a:rPr lang="en-GB" sz="2000" dirty="0" smtClean="0">
                <a:solidFill>
                  <a:srgbClr val="F579B7"/>
                </a:solidFill>
              </a:rPr>
              <a:t>1) </a:t>
            </a:r>
            <a:r>
              <a:rPr lang="en-GB" sz="2000" b="1" dirty="0" smtClean="0">
                <a:solidFill>
                  <a:srgbClr val="F579B7"/>
                </a:solidFill>
              </a:rPr>
              <a:t>BEFORE COMPETING </a:t>
            </a:r>
          </a:p>
          <a:p>
            <a:pPr marL="0" indent="0">
              <a:buNone/>
            </a:pPr>
            <a:r>
              <a:rPr lang="en-GB" sz="2000" dirty="0"/>
              <a:t>t</a:t>
            </a:r>
            <a:r>
              <a:rPr lang="en-GB" sz="2000" dirty="0" smtClean="0"/>
              <a:t>op sports people will ‘</a:t>
            </a:r>
            <a:r>
              <a:rPr lang="en-GB" sz="2000" dirty="0" err="1" smtClean="0"/>
              <a:t>carbo</a:t>
            </a:r>
            <a:r>
              <a:rPr lang="en-GB" sz="2000" dirty="0" smtClean="0"/>
              <a:t> load’ a few days before </a:t>
            </a:r>
            <a:r>
              <a:rPr lang="en-GB" sz="2000" dirty="0" err="1" smtClean="0"/>
              <a:t>competiting</a:t>
            </a:r>
            <a:r>
              <a:rPr lang="en-GB" sz="2000" dirty="0" smtClean="0"/>
              <a:t> to increase glycogen levels.</a:t>
            </a:r>
          </a:p>
          <a:p>
            <a:pPr marL="0" indent="0">
              <a:buNone/>
            </a:pPr>
            <a:r>
              <a:rPr lang="en-GB" sz="2000" b="1" dirty="0" smtClean="0">
                <a:solidFill>
                  <a:srgbClr val="F579B7"/>
                </a:solidFill>
              </a:rPr>
              <a:t>2) WHILE COMPETITING </a:t>
            </a:r>
          </a:p>
          <a:p>
            <a:pPr marL="0" indent="0">
              <a:buNone/>
            </a:pPr>
            <a:r>
              <a:rPr lang="en-GB" sz="2000" dirty="0" smtClean="0"/>
              <a:t>very little if anything should be eaten while competing as the digestive system will not be able to deal with this and therefore the food will remain in stomach. however it is vital to replace water, so drinking is essential. </a:t>
            </a:r>
            <a:r>
              <a:rPr lang="en-GB" sz="2000" b="1" dirty="0" smtClean="0">
                <a:solidFill>
                  <a:srgbClr val="F579B7"/>
                </a:solidFill>
              </a:rPr>
              <a:t>  </a:t>
            </a:r>
          </a:p>
          <a:p>
            <a:pPr marL="0" indent="0">
              <a:buNone/>
            </a:pPr>
            <a:r>
              <a:rPr lang="en-GB" sz="2000" b="1" dirty="0" smtClean="0">
                <a:solidFill>
                  <a:srgbClr val="F579B7"/>
                </a:solidFill>
              </a:rPr>
              <a:t>3) AFTER COMPETING </a:t>
            </a:r>
          </a:p>
          <a:p>
            <a:pPr marL="0" indent="0">
              <a:buNone/>
            </a:pPr>
            <a:r>
              <a:rPr lang="en-GB" sz="2000" dirty="0" smtClean="0"/>
              <a:t>drink water to replace lost fluids and small amounts of food can be eaten</a:t>
            </a:r>
          </a:p>
          <a:p>
            <a:pPr marL="0" indent="0">
              <a:buNone/>
            </a:pPr>
            <a:r>
              <a:rPr lang="en-GB" sz="2000" b="1" dirty="0" smtClean="0">
                <a:solidFill>
                  <a:srgbClr val="79A8F5"/>
                </a:solidFill>
              </a:rPr>
              <a:t/>
            </a:r>
            <a:br>
              <a:rPr lang="en-GB" sz="2000" b="1" dirty="0" smtClean="0">
                <a:solidFill>
                  <a:srgbClr val="79A8F5"/>
                </a:solidFill>
              </a:rPr>
            </a:br>
            <a:r>
              <a:rPr lang="en-GB" sz="2000" b="1" dirty="0" smtClean="0">
                <a:solidFill>
                  <a:srgbClr val="79A8F5"/>
                </a:solidFill>
              </a:rPr>
              <a:t>BLOOD SHUNTING </a:t>
            </a:r>
            <a:br>
              <a:rPr lang="en-GB" sz="2000" b="1" dirty="0" smtClean="0">
                <a:solidFill>
                  <a:srgbClr val="79A8F5"/>
                </a:solidFill>
              </a:rPr>
            </a:br>
            <a:r>
              <a:rPr lang="en-GB" sz="2000" dirty="0" smtClean="0"/>
              <a:t>at the beginning of exercise blood is ‘shunted’ to the working muscles leaving less blood for digestion. </a:t>
            </a:r>
            <a:r>
              <a:rPr lang="en-GB" sz="2000" b="1" dirty="0" smtClean="0">
                <a:solidFill>
                  <a:srgbClr val="7972FC"/>
                </a:solidFill>
              </a:rPr>
              <a:t>REDISTRIBUTION OF BLOOD DURING EXERCISE </a:t>
            </a:r>
          </a:p>
          <a:p>
            <a:pPr marL="0" indent="0">
              <a:buNone/>
            </a:pPr>
            <a:endParaRPr lang="en-GB" sz="2000" b="1" dirty="0" smtClean="0">
              <a:solidFill>
                <a:srgbClr val="79A8F5"/>
              </a:solidFill>
            </a:endParaRPr>
          </a:p>
          <a:p>
            <a:pPr marL="0" indent="0">
              <a:buNone/>
            </a:pPr>
            <a:endParaRPr lang="en-GB" sz="2000" dirty="0"/>
          </a:p>
        </p:txBody>
      </p:sp>
    </p:spTree>
    <p:extLst>
      <p:ext uri="{BB962C8B-B14F-4D97-AF65-F5344CB8AC3E}">
        <p14:creationId xmlns:p14="http://schemas.microsoft.com/office/powerpoint/2010/main" xmlns="" val="1790093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499176" cy="778098"/>
          </a:xfrm>
        </p:spPr>
        <p:txBody>
          <a:bodyPr>
            <a:noAutofit/>
          </a:bodyPr>
          <a:lstStyle/>
          <a:p>
            <a:r>
              <a:rPr lang="en-GB" sz="5400" dirty="0" smtClean="0">
                <a:solidFill>
                  <a:srgbClr val="FFC000"/>
                </a:solidFill>
              </a:rPr>
              <a:t>FOOD AND DIET</a:t>
            </a:r>
            <a:endParaRPr lang="en-GB" sz="5400" dirty="0">
              <a:solidFill>
                <a:srgbClr val="FFC000"/>
              </a:solidFill>
            </a:endParaRPr>
          </a:p>
        </p:txBody>
      </p:sp>
      <p:sp>
        <p:nvSpPr>
          <p:cNvPr id="3" name="Content Placeholder 2"/>
          <p:cNvSpPr>
            <a:spLocks noGrp="1"/>
          </p:cNvSpPr>
          <p:nvPr>
            <p:ph idx="1"/>
          </p:nvPr>
        </p:nvSpPr>
        <p:spPr>
          <a:xfrm>
            <a:off x="457200" y="1196752"/>
            <a:ext cx="8363272" cy="5400600"/>
          </a:xfrm>
        </p:spPr>
        <p:txBody>
          <a:bodyPr>
            <a:normAutofit fontScale="55000" lnSpcReduction="20000"/>
          </a:bodyPr>
          <a:lstStyle/>
          <a:p>
            <a:pPr marL="0" indent="0" algn="ctr">
              <a:buNone/>
            </a:pPr>
            <a:r>
              <a:rPr lang="en-GB" sz="5800" b="1" dirty="0" smtClean="0">
                <a:solidFill>
                  <a:srgbClr val="92D050"/>
                </a:solidFill>
              </a:rPr>
              <a:t>MACRO NUTRIENTS</a:t>
            </a:r>
          </a:p>
          <a:p>
            <a:r>
              <a:rPr lang="en-GB" sz="4400" b="1" dirty="0" smtClean="0">
                <a:solidFill>
                  <a:schemeClr val="tx2">
                    <a:lumMod val="75000"/>
                  </a:schemeClr>
                </a:solidFill>
              </a:rPr>
              <a:t>Carbohydrates</a:t>
            </a:r>
            <a:r>
              <a:rPr lang="en-GB" sz="4400" b="1" dirty="0">
                <a:solidFill>
                  <a:schemeClr val="tx2">
                    <a:lumMod val="75000"/>
                  </a:schemeClr>
                </a:solidFill>
              </a:rPr>
              <a:t>:</a:t>
            </a:r>
            <a:r>
              <a:rPr lang="en-GB" sz="4400" dirty="0">
                <a:solidFill>
                  <a:schemeClr val="tx2">
                    <a:lumMod val="75000"/>
                  </a:schemeClr>
                </a:solidFill>
              </a:rPr>
              <a:t> </a:t>
            </a:r>
            <a:r>
              <a:rPr lang="en-GB" sz="4400" dirty="0" smtClean="0"/>
              <a:t/>
            </a:r>
            <a:br>
              <a:rPr lang="en-GB" sz="4400" dirty="0" smtClean="0"/>
            </a:br>
            <a:r>
              <a:rPr lang="en-GB" sz="4400" i="1" dirty="0" err="1" smtClean="0"/>
              <a:t>carbo</a:t>
            </a:r>
            <a:r>
              <a:rPr lang="en-GB" sz="4400" i="1" dirty="0" smtClean="0"/>
              <a:t> loading, </a:t>
            </a:r>
            <a:r>
              <a:rPr lang="en-GB" sz="4400" dirty="0" smtClean="0"/>
              <a:t>provides </a:t>
            </a:r>
            <a:r>
              <a:rPr lang="en-GB" sz="4400" dirty="0"/>
              <a:t>energy </a:t>
            </a:r>
            <a:r>
              <a:rPr lang="en-GB" sz="4400" dirty="0" smtClean="0"/>
              <a:t/>
            </a:r>
            <a:br>
              <a:rPr lang="en-GB" sz="4400" dirty="0" smtClean="0"/>
            </a:br>
            <a:r>
              <a:rPr lang="en-GB" sz="4400" dirty="0" smtClean="0">
                <a:solidFill>
                  <a:srgbClr val="0070C0"/>
                </a:solidFill>
              </a:rPr>
              <a:t>- </a:t>
            </a:r>
            <a:r>
              <a:rPr lang="en-GB" sz="4400" dirty="0">
                <a:solidFill>
                  <a:srgbClr val="0070C0"/>
                </a:solidFill>
              </a:rPr>
              <a:t>pasta</a:t>
            </a:r>
            <a:br>
              <a:rPr lang="en-GB" sz="4400" dirty="0">
                <a:solidFill>
                  <a:srgbClr val="0070C0"/>
                </a:solidFill>
              </a:rPr>
            </a:br>
            <a:r>
              <a:rPr lang="en-GB" sz="4400" dirty="0">
                <a:solidFill>
                  <a:srgbClr val="0070C0"/>
                </a:solidFill>
              </a:rPr>
              <a:t>- bananas</a:t>
            </a:r>
            <a:br>
              <a:rPr lang="en-GB" sz="4400" dirty="0">
                <a:solidFill>
                  <a:srgbClr val="0070C0"/>
                </a:solidFill>
              </a:rPr>
            </a:br>
            <a:r>
              <a:rPr lang="en-GB" sz="4400" dirty="0">
                <a:solidFill>
                  <a:srgbClr val="0070C0"/>
                </a:solidFill>
              </a:rPr>
              <a:t>- potatoes</a:t>
            </a:r>
            <a:br>
              <a:rPr lang="en-GB" sz="4400" dirty="0">
                <a:solidFill>
                  <a:srgbClr val="0070C0"/>
                </a:solidFill>
              </a:rPr>
            </a:br>
            <a:r>
              <a:rPr lang="en-GB" sz="4400" dirty="0">
                <a:solidFill>
                  <a:srgbClr val="0070C0"/>
                </a:solidFill>
              </a:rPr>
              <a:t>- bread and rice</a:t>
            </a:r>
          </a:p>
          <a:p>
            <a:r>
              <a:rPr lang="en-GB" sz="4400" b="1" dirty="0">
                <a:solidFill>
                  <a:schemeClr val="tx2">
                    <a:lumMod val="75000"/>
                  </a:schemeClr>
                </a:solidFill>
              </a:rPr>
              <a:t>Fats: </a:t>
            </a:r>
            <a:r>
              <a:rPr lang="en-GB" sz="4400" b="1" dirty="0"/>
              <a:t/>
            </a:r>
            <a:br>
              <a:rPr lang="en-GB" sz="4400" b="1" dirty="0"/>
            </a:br>
            <a:r>
              <a:rPr lang="en-GB" sz="4400" dirty="0"/>
              <a:t>provides energy and with glycogen helps muscles to </a:t>
            </a:r>
            <a:r>
              <a:rPr lang="en-GB" sz="4400" dirty="0" smtClean="0"/>
              <a:t>work</a:t>
            </a:r>
            <a:br>
              <a:rPr lang="en-GB" sz="4400" dirty="0" smtClean="0"/>
            </a:br>
            <a:r>
              <a:rPr lang="en-GB" sz="4400" dirty="0" smtClean="0">
                <a:solidFill>
                  <a:srgbClr val="0070C0"/>
                </a:solidFill>
              </a:rPr>
              <a:t>- butter</a:t>
            </a:r>
            <a:r>
              <a:rPr lang="en-GB" sz="4400" dirty="0">
                <a:solidFill>
                  <a:srgbClr val="0070C0"/>
                </a:solidFill>
              </a:rPr>
              <a:t>/ margarine</a:t>
            </a:r>
            <a:br>
              <a:rPr lang="en-GB" sz="4400" dirty="0">
                <a:solidFill>
                  <a:srgbClr val="0070C0"/>
                </a:solidFill>
              </a:rPr>
            </a:br>
            <a:r>
              <a:rPr lang="en-GB" sz="4400" dirty="0">
                <a:solidFill>
                  <a:srgbClr val="0070C0"/>
                </a:solidFill>
              </a:rPr>
              <a:t>- cooking oils</a:t>
            </a:r>
          </a:p>
          <a:p>
            <a:r>
              <a:rPr lang="en-GB" sz="4400" b="1" dirty="0">
                <a:solidFill>
                  <a:schemeClr val="tx2">
                    <a:lumMod val="75000"/>
                  </a:schemeClr>
                </a:solidFill>
              </a:rPr>
              <a:t>Protein: </a:t>
            </a:r>
            <a:r>
              <a:rPr lang="en-GB" sz="4400" b="1" dirty="0"/>
              <a:t/>
            </a:r>
            <a:br>
              <a:rPr lang="en-GB" sz="4400" b="1" dirty="0"/>
            </a:br>
            <a:r>
              <a:rPr lang="en-GB" sz="4400" dirty="0"/>
              <a:t>help builds muscles and repair damage </a:t>
            </a:r>
            <a:r>
              <a:rPr lang="en-GB" sz="4400" dirty="0" smtClean="0"/>
              <a:t>tissue</a:t>
            </a:r>
            <a:r>
              <a:rPr lang="en-GB" sz="4400" dirty="0"/>
              <a:t/>
            </a:r>
            <a:br>
              <a:rPr lang="en-GB" sz="4400" dirty="0"/>
            </a:br>
            <a:r>
              <a:rPr lang="en-GB" sz="4400" dirty="0">
                <a:solidFill>
                  <a:srgbClr val="0070C0"/>
                </a:solidFill>
              </a:rPr>
              <a:t>- meat/ poultry/ fish</a:t>
            </a:r>
            <a:br>
              <a:rPr lang="en-GB" sz="4400" dirty="0">
                <a:solidFill>
                  <a:srgbClr val="0070C0"/>
                </a:solidFill>
              </a:rPr>
            </a:br>
            <a:r>
              <a:rPr lang="en-GB" sz="4400" dirty="0">
                <a:solidFill>
                  <a:srgbClr val="0070C0"/>
                </a:solidFill>
              </a:rPr>
              <a:t>- milk/ eggs</a:t>
            </a:r>
            <a:r>
              <a:rPr lang="en-GB" sz="4400" dirty="0"/>
              <a:t/>
            </a:r>
            <a:br>
              <a:rPr lang="en-GB" sz="4400" dirty="0"/>
            </a:br>
            <a:endParaRPr lang="en-GB" sz="4400" dirty="0"/>
          </a:p>
          <a:p>
            <a:endParaRPr lang="en-GB" dirty="0"/>
          </a:p>
        </p:txBody>
      </p:sp>
    </p:spTree>
    <p:extLst>
      <p:ext uri="{BB962C8B-B14F-4D97-AF65-F5344CB8AC3E}">
        <p14:creationId xmlns:p14="http://schemas.microsoft.com/office/powerpoint/2010/main" xmlns="" val="1526942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499176" cy="940966"/>
          </a:xfrm>
        </p:spPr>
        <p:txBody>
          <a:bodyPr>
            <a:normAutofit/>
          </a:bodyPr>
          <a:lstStyle/>
          <a:p>
            <a:r>
              <a:rPr lang="en-GB" sz="5400" dirty="0">
                <a:solidFill>
                  <a:srgbClr val="FFC000"/>
                </a:solidFill>
              </a:rPr>
              <a:t>FOOD AND DIET</a:t>
            </a:r>
            <a:endParaRPr lang="en-GB" sz="5400" dirty="0"/>
          </a:p>
        </p:txBody>
      </p:sp>
      <p:sp>
        <p:nvSpPr>
          <p:cNvPr id="3" name="Content Placeholder 2"/>
          <p:cNvSpPr>
            <a:spLocks noGrp="1"/>
          </p:cNvSpPr>
          <p:nvPr>
            <p:ph idx="1"/>
          </p:nvPr>
        </p:nvSpPr>
        <p:spPr>
          <a:xfrm>
            <a:off x="323528" y="1124744"/>
            <a:ext cx="8640960" cy="5616624"/>
          </a:xfrm>
        </p:spPr>
        <p:txBody>
          <a:bodyPr>
            <a:normAutofit fontScale="47500" lnSpcReduction="20000"/>
          </a:bodyPr>
          <a:lstStyle/>
          <a:p>
            <a:pPr marL="0" indent="0" algn="ctr">
              <a:buNone/>
            </a:pPr>
            <a:r>
              <a:rPr lang="en-GB" sz="6700" b="1" dirty="0">
                <a:solidFill>
                  <a:srgbClr val="92D050"/>
                </a:solidFill>
              </a:rPr>
              <a:t>MICRO NUTRIENTS</a:t>
            </a:r>
          </a:p>
          <a:p>
            <a:r>
              <a:rPr lang="en-GB" sz="5100" b="1" dirty="0">
                <a:solidFill>
                  <a:schemeClr val="tx2">
                    <a:lumMod val="75000"/>
                  </a:schemeClr>
                </a:solidFill>
              </a:rPr>
              <a:t>Minerals:</a:t>
            </a:r>
            <a:r>
              <a:rPr lang="en-GB" sz="5100" b="1" dirty="0"/>
              <a:t/>
            </a:r>
            <a:br>
              <a:rPr lang="en-GB" sz="5100" b="1" dirty="0"/>
            </a:br>
            <a:r>
              <a:rPr lang="en-GB" sz="5100" dirty="0"/>
              <a:t>are essential for a healthy body </a:t>
            </a:r>
            <a:r>
              <a:rPr lang="en-GB" sz="5100" dirty="0" smtClean="0"/>
              <a:t/>
            </a:r>
            <a:br>
              <a:rPr lang="en-GB" sz="5100" dirty="0" smtClean="0"/>
            </a:br>
            <a:r>
              <a:rPr lang="en-GB" sz="5100" dirty="0" smtClean="0">
                <a:solidFill>
                  <a:srgbClr val="00B0F0"/>
                </a:solidFill>
              </a:rPr>
              <a:t>- </a:t>
            </a:r>
            <a:r>
              <a:rPr lang="en-GB" sz="5100" dirty="0">
                <a:solidFill>
                  <a:srgbClr val="00B0F0"/>
                </a:solidFill>
              </a:rPr>
              <a:t>calcium (milk, cheese, cereals)</a:t>
            </a:r>
            <a:br>
              <a:rPr lang="en-GB" sz="5100" dirty="0">
                <a:solidFill>
                  <a:srgbClr val="00B0F0"/>
                </a:solidFill>
              </a:rPr>
            </a:br>
            <a:r>
              <a:rPr lang="en-GB" sz="5100" dirty="0">
                <a:solidFill>
                  <a:srgbClr val="00B0F0"/>
                </a:solidFill>
              </a:rPr>
              <a:t>- iron (many foods however meat is absorbed easily</a:t>
            </a:r>
          </a:p>
          <a:p>
            <a:r>
              <a:rPr lang="en-GB" sz="5100" b="1" dirty="0">
                <a:solidFill>
                  <a:schemeClr val="tx2">
                    <a:lumMod val="75000"/>
                  </a:schemeClr>
                </a:solidFill>
              </a:rPr>
              <a:t>Vitamins:</a:t>
            </a:r>
            <a:r>
              <a:rPr lang="en-GB" sz="5100" b="1" dirty="0"/>
              <a:t/>
            </a:r>
            <a:br>
              <a:rPr lang="en-GB" sz="5100" b="1" dirty="0"/>
            </a:br>
            <a:r>
              <a:rPr lang="en-GB" sz="5100" dirty="0"/>
              <a:t>essential to health and they are necessary for good vision, good skin, healing, bones and teeth </a:t>
            </a:r>
            <a:r>
              <a:rPr lang="en-GB" sz="5100" dirty="0" smtClean="0"/>
              <a:t/>
            </a:r>
            <a:br>
              <a:rPr lang="en-GB" sz="5100" dirty="0" smtClean="0"/>
            </a:br>
            <a:r>
              <a:rPr lang="en-GB" sz="5100" dirty="0" smtClean="0">
                <a:solidFill>
                  <a:srgbClr val="00B0F0"/>
                </a:solidFill>
              </a:rPr>
              <a:t>- </a:t>
            </a:r>
            <a:r>
              <a:rPr lang="en-GB" sz="5100" dirty="0">
                <a:solidFill>
                  <a:srgbClr val="00B0F0"/>
                </a:solidFill>
              </a:rPr>
              <a:t>VA (milk, cheese, yolk)</a:t>
            </a:r>
            <a:br>
              <a:rPr lang="en-GB" sz="5100" dirty="0">
                <a:solidFill>
                  <a:srgbClr val="00B0F0"/>
                </a:solidFill>
              </a:rPr>
            </a:br>
            <a:r>
              <a:rPr lang="en-GB" sz="5100" dirty="0">
                <a:solidFill>
                  <a:srgbClr val="00B0F0"/>
                </a:solidFill>
              </a:rPr>
              <a:t>- VB (grains, nuts, meat)</a:t>
            </a:r>
            <a:br>
              <a:rPr lang="en-GB" sz="5100" dirty="0">
                <a:solidFill>
                  <a:srgbClr val="00B0F0"/>
                </a:solidFill>
              </a:rPr>
            </a:br>
            <a:r>
              <a:rPr lang="en-GB" sz="5100" dirty="0">
                <a:solidFill>
                  <a:srgbClr val="00B0F0"/>
                </a:solidFill>
              </a:rPr>
              <a:t>- VC (fruit and vegetables)</a:t>
            </a:r>
            <a:br>
              <a:rPr lang="en-GB" sz="5100" dirty="0">
                <a:solidFill>
                  <a:srgbClr val="00B0F0"/>
                </a:solidFill>
              </a:rPr>
            </a:br>
            <a:r>
              <a:rPr lang="en-GB" sz="5100" dirty="0">
                <a:solidFill>
                  <a:srgbClr val="00B0F0"/>
                </a:solidFill>
              </a:rPr>
              <a:t>- VD (milk, fish, liver, eggs)</a:t>
            </a:r>
            <a:br>
              <a:rPr lang="en-GB" sz="5100" dirty="0">
                <a:solidFill>
                  <a:srgbClr val="00B0F0"/>
                </a:solidFill>
              </a:rPr>
            </a:br>
            <a:r>
              <a:rPr lang="en-GB" sz="5100" dirty="0">
                <a:solidFill>
                  <a:srgbClr val="00B0F0"/>
                </a:solidFill>
              </a:rPr>
              <a:t>- VE (vegetable oil, break, cereal)</a:t>
            </a:r>
          </a:p>
          <a:p>
            <a:r>
              <a:rPr lang="en-GB" sz="5100" b="1" dirty="0">
                <a:solidFill>
                  <a:schemeClr val="tx2">
                    <a:lumMod val="75000"/>
                  </a:schemeClr>
                </a:solidFill>
              </a:rPr>
              <a:t>Fibre</a:t>
            </a:r>
            <a:r>
              <a:rPr lang="en-GB" sz="5100" b="1" dirty="0"/>
              <a:t/>
            </a:r>
            <a:br>
              <a:rPr lang="en-GB" sz="5100" b="1" dirty="0"/>
            </a:br>
            <a:r>
              <a:rPr lang="en-GB" sz="5100" dirty="0"/>
              <a:t>adds bulk to food and helps with the digestive system </a:t>
            </a:r>
            <a:r>
              <a:rPr lang="en-GB" sz="5100" dirty="0" smtClean="0"/>
              <a:t/>
            </a:r>
            <a:br>
              <a:rPr lang="en-GB" sz="5100" dirty="0" smtClean="0"/>
            </a:br>
            <a:r>
              <a:rPr lang="en-GB" sz="5100" dirty="0" smtClean="0">
                <a:solidFill>
                  <a:srgbClr val="00B0F0"/>
                </a:solidFill>
              </a:rPr>
              <a:t>- </a:t>
            </a:r>
            <a:r>
              <a:rPr lang="en-GB" sz="5100" dirty="0">
                <a:solidFill>
                  <a:srgbClr val="00B0F0"/>
                </a:solidFill>
              </a:rPr>
              <a:t>wholegrain cereal / bread</a:t>
            </a:r>
            <a:r>
              <a:rPr lang="en-GB" sz="5100" dirty="0"/>
              <a:t/>
            </a:r>
            <a:br>
              <a:rPr lang="en-GB" sz="5100" dirty="0"/>
            </a:br>
            <a:endParaRPr lang="en-GB" sz="5100" dirty="0"/>
          </a:p>
          <a:p>
            <a:endParaRPr lang="en-GB" dirty="0"/>
          </a:p>
        </p:txBody>
      </p:sp>
    </p:spTree>
    <p:extLst>
      <p:ext uri="{BB962C8B-B14F-4D97-AF65-F5344CB8AC3E}">
        <p14:creationId xmlns:p14="http://schemas.microsoft.com/office/powerpoint/2010/main" xmlns="" val="3891029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78098"/>
          </a:xfrm>
        </p:spPr>
        <p:txBody>
          <a:bodyPr>
            <a:normAutofit fontScale="90000"/>
          </a:bodyPr>
          <a:lstStyle/>
          <a:p>
            <a:r>
              <a:rPr lang="en-GB" sz="4900" dirty="0"/>
              <a:t>WEIGHT-RELATED CONDITIONS</a:t>
            </a:r>
            <a:r>
              <a:rPr lang="en-GB" b="1" dirty="0"/>
              <a:t/>
            </a:r>
            <a:br>
              <a:rPr lang="en-GB" b="1" dirty="0"/>
            </a:br>
            <a:endParaRPr lang="en-GB" dirty="0"/>
          </a:p>
        </p:txBody>
      </p:sp>
      <p:sp>
        <p:nvSpPr>
          <p:cNvPr id="3" name="Content Placeholder 2"/>
          <p:cNvSpPr>
            <a:spLocks noGrp="1"/>
          </p:cNvSpPr>
          <p:nvPr>
            <p:ph idx="1"/>
          </p:nvPr>
        </p:nvSpPr>
        <p:spPr>
          <a:xfrm>
            <a:off x="0" y="980728"/>
            <a:ext cx="9144000" cy="5877272"/>
          </a:xfrm>
        </p:spPr>
        <p:txBody>
          <a:bodyPr>
            <a:normAutofit fontScale="70000" lnSpcReduction="20000"/>
          </a:bodyPr>
          <a:lstStyle/>
          <a:p>
            <a:pPr marL="0" indent="0">
              <a:buNone/>
            </a:pPr>
            <a:r>
              <a:rPr lang="en-GB" b="1" dirty="0" smtClean="0">
                <a:solidFill>
                  <a:schemeClr val="tx2">
                    <a:lumMod val="60000"/>
                    <a:lumOff val="40000"/>
                  </a:schemeClr>
                </a:solidFill>
              </a:rPr>
              <a:t>Obesity:</a:t>
            </a:r>
            <a:r>
              <a:rPr lang="en-GB" b="1" dirty="0"/>
              <a:t/>
            </a:r>
            <a:br>
              <a:rPr lang="en-GB" b="1" dirty="0"/>
            </a:br>
            <a:r>
              <a:rPr lang="en-GB" sz="2600" dirty="0"/>
              <a:t>a term used to describe people who are very </a:t>
            </a:r>
            <a:r>
              <a:rPr lang="en-GB" sz="2600" dirty="0" err="1" smtClean="0"/>
              <a:t>overfat</a:t>
            </a:r>
            <a:r>
              <a:rPr lang="en-GB" sz="2600" dirty="0" smtClean="0"/>
              <a:t>, caused by eating too much and doing very little exercise. </a:t>
            </a:r>
            <a:br>
              <a:rPr lang="en-GB" sz="2600" dirty="0" smtClean="0"/>
            </a:br>
            <a:r>
              <a:rPr lang="en-GB" sz="2100" i="1" dirty="0" smtClean="0">
                <a:solidFill>
                  <a:srgbClr val="FF0000"/>
                </a:solidFill>
              </a:rPr>
              <a:t>-</a:t>
            </a:r>
            <a:r>
              <a:rPr lang="en-GB" sz="2100" i="1" dirty="0" smtClean="0"/>
              <a:t>puts extra strain on heart/muscles/bones/ligaments</a:t>
            </a:r>
          </a:p>
          <a:p>
            <a:pPr marL="0" indent="0">
              <a:buNone/>
            </a:pPr>
            <a:r>
              <a:rPr lang="en-GB" sz="2100" i="1" dirty="0" smtClean="0">
                <a:solidFill>
                  <a:srgbClr val="FF0000"/>
                </a:solidFill>
              </a:rPr>
              <a:t>-</a:t>
            </a:r>
            <a:r>
              <a:rPr lang="en-GB" sz="2100" i="1" dirty="0" smtClean="0"/>
              <a:t>lead to joint and back injuries, heart attacks and strokes and an early death</a:t>
            </a:r>
          </a:p>
          <a:p>
            <a:pPr marL="0" indent="0">
              <a:buNone/>
            </a:pPr>
            <a:r>
              <a:rPr lang="en-GB" sz="2100" i="1" dirty="0" smtClean="0">
                <a:solidFill>
                  <a:srgbClr val="FF0000"/>
                </a:solidFill>
              </a:rPr>
              <a:t>-</a:t>
            </a:r>
            <a:r>
              <a:rPr lang="en-GB" sz="2100" i="1" dirty="0" smtClean="0"/>
              <a:t>makes participating in exercise very challenging </a:t>
            </a:r>
            <a:br>
              <a:rPr lang="en-GB" sz="2100" i="1" dirty="0" smtClean="0"/>
            </a:br>
            <a:endParaRPr lang="en-GB" sz="2100" i="1" dirty="0" smtClean="0"/>
          </a:p>
          <a:p>
            <a:pPr marL="0" indent="0">
              <a:buNone/>
            </a:pPr>
            <a:r>
              <a:rPr lang="en-GB" b="1" dirty="0">
                <a:solidFill>
                  <a:schemeClr val="tx2">
                    <a:lumMod val="60000"/>
                    <a:lumOff val="40000"/>
                  </a:schemeClr>
                </a:solidFill>
              </a:rPr>
              <a:t>Anorexic</a:t>
            </a:r>
            <a:r>
              <a:rPr lang="en-GB" sz="2800" b="1" dirty="0">
                <a:solidFill>
                  <a:schemeClr val="tx2">
                    <a:lumMod val="60000"/>
                    <a:lumOff val="40000"/>
                  </a:schemeClr>
                </a:solidFill>
              </a:rPr>
              <a:t>: </a:t>
            </a:r>
            <a:r>
              <a:rPr lang="en-GB" sz="2800" b="1" dirty="0"/>
              <a:t/>
            </a:r>
            <a:br>
              <a:rPr lang="en-GB" sz="2800" b="1" dirty="0"/>
            </a:br>
            <a:r>
              <a:rPr lang="en-GB" sz="2600" dirty="0" smtClean="0"/>
              <a:t>a condition which results in the body being SEVERLY UNDERWEIGHT, a prolonged eating disorder due to loss of appetite. </a:t>
            </a:r>
          </a:p>
          <a:p>
            <a:pPr marL="0" indent="0">
              <a:buNone/>
            </a:pPr>
            <a:r>
              <a:rPr lang="en-GB" sz="2100" dirty="0" smtClean="0">
                <a:solidFill>
                  <a:srgbClr val="FF0000"/>
                </a:solidFill>
              </a:rPr>
              <a:t>-</a:t>
            </a:r>
            <a:r>
              <a:rPr lang="en-GB" sz="2100" i="1" dirty="0" smtClean="0"/>
              <a:t>body feels weak and tired/poor immune system </a:t>
            </a:r>
          </a:p>
          <a:p>
            <a:pPr marL="0" indent="0">
              <a:buNone/>
            </a:pPr>
            <a:r>
              <a:rPr lang="en-GB" sz="2100" i="1" dirty="0" smtClean="0">
                <a:solidFill>
                  <a:srgbClr val="FF0000"/>
                </a:solidFill>
              </a:rPr>
              <a:t>-</a:t>
            </a:r>
            <a:r>
              <a:rPr lang="en-GB" sz="2100" i="1" dirty="0" smtClean="0"/>
              <a:t>after a while can cause major organs to stop working resulting in death </a:t>
            </a:r>
            <a:endParaRPr lang="en-GB" sz="2100" dirty="0">
              <a:solidFill>
                <a:srgbClr val="FF0000"/>
              </a:solidFill>
            </a:endParaRPr>
          </a:p>
          <a:p>
            <a:pPr marL="0" indent="0">
              <a:buNone/>
            </a:pPr>
            <a:r>
              <a:rPr lang="en-GB" b="1" dirty="0" smtClean="0">
                <a:solidFill>
                  <a:schemeClr val="tx2">
                    <a:lumMod val="60000"/>
                    <a:lumOff val="40000"/>
                  </a:schemeClr>
                </a:solidFill>
              </a:rPr>
              <a:t/>
            </a:r>
            <a:br>
              <a:rPr lang="en-GB" b="1" dirty="0" smtClean="0">
                <a:solidFill>
                  <a:schemeClr val="tx2">
                    <a:lumMod val="60000"/>
                    <a:lumOff val="40000"/>
                  </a:schemeClr>
                </a:solidFill>
              </a:rPr>
            </a:br>
            <a:r>
              <a:rPr lang="en-GB" b="1" dirty="0" smtClean="0">
                <a:solidFill>
                  <a:schemeClr val="tx2">
                    <a:lumMod val="60000"/>
                    <a:lumOff val="40000"/>
                  </a:schemeClr>
                </a:solidFill>
              </a:rPr>
              <a:t>Overfat</a:t>
            </a:r>
            <a:r>
              <a:rPr lang="en-GB" b="1" dirty="0">
                <a:solidFill>
                  <a:schemeClr val="tx2">
                    <a:lumMod val="60000"/>
                    <a:lumOff val="40000"/>
                  </a:schemeClr>
                </a:solidFill>
              </a:rPr>
              <a:t>:</a:t>
            </a:r>
            <a:r>
              <a:rPr lang="en-GB" b="1" dirty="0"/>
              <a:t/>
            </a:r>
            <a:br>
              <a:rPr lang="en-GB" b="1" dirty="0"/>
            </a:br>
            <a:r>
              <a:rPr lang="en-GB" sz="2600" dirty="0"/>
              <a:t>having body fat </a:t>
            </a:r>
            <a:r>
              <a:rPr lang="en-GB" sz="2600" dirty="0" smtClean="0"/>
              <a:t>in the </a:t>
            </a:r>
            <a:r>
              <a:rPr lang="en-GB" sz="2600" dirty="0"/>
              <a:t>excess of normal </a:t>
            </a:r>
          </a:p>
          <a:p>
            <a:pPr marL="0" indent="0">
              <a:buNone/>
            </a:pPr>
            <a:r>
              <a:rPr lang="en-GB" b="1" dirty="0" smtClean="0">
                <a:solidFill>
                  <a:schemeClr val="tx2">
                    <a:lumMod val="60000"/>
                    <a:lumOff val="40000"/>
                  </a:schemeClr>
                </a:solidFill>
              </a:rPr>
              <a:t/>
            </a:r>
            <a:br>
              <a:rPr lang="en-GB" b="1" dirty="0" smtClean="0">
                <a:solidFill>
                  <a:schemeClr val="tx2">
                    <a:lumMod val="60000"/>
                    <a:lumOff val="40000"/>
                  </a:schemeClr>
                </a:solidFill>
              </a:rPr>
            </a:br>
            <a:r>
              <a:rPr lang="en-GB" b="1" dirty="0" smtClean="0">
                <a:solidFill>
                  <a:schemeClr val="tx2">
                    <a:lumMod val="60000"/>
                    <a:lumOff val="40000"/>
                  </a:schemeClr>
                </a:solidFill>
              </a:rPr>
              <a:t>Overweight</a:t>
            </a:r>
            <a:r>
              <a:rPr lang="en-GB" b="1" dirty="0">
                <a:solidFill>
                  <a:schemeClr val="tx2">
                    <a:lumMod val="60000"/>
                    <a:lumOff val="40000"/>
                  </a:schemeClr>
                </a:solidFill>
              </a:rPr>
              <a:t>:</a:t>
            </a:r>
            <a:r>
              <a:rPr lang="en-GB" b="1" dirty="0"/>
              <a:t/>
            </a:r>
            <a:br>
              <a:rPr lang="en-GB" b="1" dirty="0"/>
            </a:br>
            <a:r>
              <a:rPr lang="en-GB" sz="2600" dirty="0"/>
              <a:t>having weight in excess of normal (not harmful unless accompanied by </a:t>
            </a:r>
            <a:r>
              <a:rPr lang="en-GB" sz="2600" dirty="0" err="1" smtClean="0"/>
              <a:t>overfat</a:t>
            </a:r>
            <a:r>
              <a:rPr lang="en-GB" sz="2600" dirty="0" smtClean="0"/>
              <a:t>)</a:t>
            </a:r>
            <a:r>
              <a:rPr lang="en-GB" sz="2600" dirty="0"/>
              <a:t> </a:t>
            </a:r>
          </a:p>
          <a:p>
            <a:pPr marL="0" indent="0">
              <a:buNone/>
            </a:pPr>
            <a:r>
              <a:rPr lang="en-GB" b="1" dirty="0" smtClean="0">
                <a:solidFill>
                  <a:schemeClr val="tx2">
                    <a:lumMod val="60000"/>
                    <a:lumOff val="40000"/>
                  </a:schemeClr>
                </a:solidFill>
              </a:rPr>
              <a:t/>
            </a:r>
            <a:br>
              <a:rPr lang="en-GB" b="1" dirty="0" smtClean="0">
                <a:solidFill>
                  <a:schemeClr val="tx2">
                    <a:lumMod val="60000"/>
                    <a:lumOff val="40000"/>
                  </a:schemeClr>
                </a:solidFill>
              </a:rPr>
            </a:br>
            <a:r>
              <a:rPr lang="en-GB" b="1" dirty="0" smtClean="0">
                <a:solidFill>
                  <a:schemeClr val="tx2">
                    <a:lumMod val="60000"/>
                    <a:lumOff val="40000"/>
                  </a:schemeClr>
                </a:solidFill>
              </a:rPr>
              <a:t>Underweight</a:t>
            </a:r>
            <a:r>
              <a:rPr lang="en-GB" b="1" dirty="0">
                <a:solidFill>
                  <a:schemeClr val="tx2">
                    <a:lumMod val="60000"/>
                    <a:lumOff val="40000"/>
                  </a:schemeClr>
                </a:solidFill>
              </a:rPr>
              <a:t>:</a:t>
            </a:r>
            <a:r>
              <a:rPr lang="en-GB" b="1" dirty="0"/>
              <a:t> </a:t>
            </a:r>
            <a:br>
              <a:rPr lang="en-GB" b="1" dirty="0"/>
            </a:br>
            <a:r>
              <a:rPr lang="en-GB" sz="2600" dirty="0"/>
              <a:t>weighing less than is normal, healthy or injured </a:t>
            </a:r>
            <a:r>
              <a:rPr lang="en-GB" sz="2600" b="1" dirty="0"/>
              <a:t/>
            </a:r>
            <a:br>
              <a:rPr lang="en-GB" sz="2600" b="1" dirty="0"/>
            </a:br>
            <a:endParaRPr lang="en-GB" sz="2600" dirty="0"/>
          </a:p>
          <a:p>
            <a:endParaRPr lang="en-GB" dirty="0"/>
          </a:p>
        </p:txBody>
      </p:sp>
    </p:spTree>
    <p:extLst>
      <p:ext uri="{BB962C8B-B14F-4D97-AF65-F5344CB8AC3E}">
        <p14:creationId xmlns:p14="http://schemas.microsoft.com/office/powerpoint/2010/main" xmlns="" val="155651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TYPES </a:t>
            </a:r>
            <a:endParaRPr lang="en-GB" dirty="0"/>
          </a:p>
        </p:txBody>
      </p:sp>
      <p:sp>
        <p:nvSpPr>
          <p:cNvPr id="3" name="Content Placeholder 2"/>
          <p:cNvSpPr>
            <a:spLocks noGrp="1"/>
          </p:cNvSpPr>
          <p:nvPr>
            <p:ph idx="1"/>
          </p:nvPr>
        </p:nvSpPr>
        <p:spPr/>
        <p:txBody>
          <a:bodyPr/>
          <a:lstStyle/>
          <a:p>
            <a:pPr marL="0" indent="0" algn="ctr">
              <a:buNone/>
            </a:pPr>
            <a:endParaRPr lang="en-GB" b="1" dirty="0" smtClean="0"/>
          </a:p>
          <a:p>
            <a:pPr marL="0" indent="0" algn="ctr">
              <a:buNone/>
            </a:pPr>
            <a:endParaRPr lang="en-GB" dirty="0"/>
          </a:p>
        </p:txBody>
      </p:sp>
      <p:pic>
        <p:nvPicPr>
          <p:cNvPr id="4" name="Picture 3" descr="http://ratemyarms.com/wp-content/uploads/2010/02/body-types-bodybuilding-ecto-meso-endo-classify.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628800"/>
            <a:ext cx="6220172" cy="4402862"/>
          </a:xfrm>
          <a:prstGeom prst="rect">
            <a:avLst/>
          </a:prstGeom>
          <a:noFill/>
          <a:ln>
            <a:noFill/>
          </a:ln>
        </p:spPr>
      </p:pic>
    </p:spTree>
    <p:extLst>
      <p:ext uri="{BB962C8B-B14F-4D97-AF65-F5344CB8AC3E}">
        <p14:creationId xmlns:p14="http://schemas.microsoft.com/office/powerpoint/2010/main" xmlns="" val="3826561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BODY TYPES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327" y="2009087"/>
            <a:ext cx="1936673" cy="4469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628798"/>
            <a:ext cx="7704856" cy="4824537"/>
          </a:xfrm>
        </p:spPr>
        <p:txBody>
          <a:bodyPr/>
          <a:lstStyle/>
          <a:p>
            <a:pPr marL="0" indent="0" algn="ctr">
              <a:buNone/>
            </a:pPr>
            <a:r>
              <a:rPr lang="en-GB" sz="2800" b="1" dirty="0" smtClean="0">
                <a:solidFill>
                  <a:schemeClr val="accent4">
                    <a:lumMod val="75000"/>
                  </a:schemeClr>
                </a:solidFill>
              </a:rPr>
              <a:t>ENDOMORPHS </a:t>
            </a:r>
            <a:endParaRPr lang="en-GB" sz="2800" b="1" dirty="0">
              <a:solidFill>
                <a:schemeClr val="accent4">
                  <a:lumMod val="75000"/>
                </a:schemeClr>
              </a:solidFill>
            </a:endParaRPr>
          </a:p>
          <a:p>
            <a:r>
              <a:rPr lang="en-GB" sz="2800" dirty="0" smtClean="0"/>
              <a:t>These people are </a:t>
            </a:r>
            <a:r>
              <a:rPr lang="en-GB" sz="2800" dirty="0"/>
              <a:t>often grouped in sports that depend on power. </a:t>
            </a:r>
            <a:r>
              <a:rPr lang="en-GB" sz="2800" dirty="0" smtClean="0"/>
              <a:t>The individuals have wide </a:t>
            </a:r>
            <a:r>
              <a:rPr lang="en-GB" sz="2800" dirty="0"/>
              <a:t>hips and narrow shoulders, </a:t>
            </a:r>
            <a:r>
              <a:rPr lang="en-GB" sz="2800" dirty="0" smtClean="0"/>
              <a:t>and are characterised </a:t>
            </a:r>
            <a:r>
              <a:rPr lang="en-GB" sz="2800" dirty="0"/>
              <a:t>by </a:t>
            </a:r>
            <a:r>
              <a:rPr lang="en-GB" sz="2800" dirty="0" smtClean="0"/>
              <a:t>fatness.</a:t>
            </a:r>
          </a:p>
          <a:p>
            <a:r>
              <a:rPr lang="en-GB" sz="2800" dirty="0" smtClean="0"/>
              <a:t>E.g. </a:t>
            </a:r>
            <a:r>
              <a:rPr lang="en-GB" sz="2800" dirty="0"/>
              <a:t>- sumo </a:t>
            </a:r>
            <a:r>
              <a:rPr lang="en-GB" sz="2800" dirty="0" smtClean="0"/>
              <a:t>wrestler</a:t>
            </a:r>
            <a:endParaRPr lang="en-GB" sz="2800" dirty="0"/>
          </a:p>
          <a:p>
            <a:pPr marL="0" indent="0">
              <a:buNone/>
            </a:pPr>
            <a:endParaRPr lang="en-GB" dirty="0"/>
          </a:p>
        </p:txBody>
      </p:sp>
    </p:spTree>
    <p:extLst>
      <p:ext uri="{BB962C8B-B14F-4D97-AF65-F5344CB8AC3E}">
        <p14:creationId xmlns:p14="http://schemas.microsoft.com/office/powerpoint/2010/main" xmlns="" val="1436023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2531659"/>
            <a:ext cx="2124075" cy="432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BODY TYPES </a:t>
            </a:r>
            <a:endParaRPr lang="en-GB" dirty="0"/>
          </a:p>
        </p:txBody>
      </p:sp>
      <p:sp>
        <p:nvSpPr>
          <p:cNvPr id="3" name="Content Placeholder 2"/>
          <p:cNvSpPr>
            <a:spLocks noGrp="1"/>
          </p:cNvSpPr>
          <p:nvPr>
            <p:ph idx="1"/>
          </p:nvPr>
        </p:nvSpPr>
        <p:spPr>
          <a:xfrm>
            <a:off x="457200" y="1600200"/>
            <a:ext cx="7139136" cy="4637111"/>
          </a:xfrm>
        </p:spPr>
        <p:txBody>
          <a:bodyPr/>
          <a:lstStyle/>
          <a:p>
            <a:pPr marL="0" indent="0" algn="ctr">
              <a:buNone/>
            </a:pPr>
            <a:r>
              <a:rPr lang="en-GB" sz="2800" b="1" dirty="0" smtClean="0"/>
              <a:t> </a:t>
            </a:r>
            <a:r>
              <a:rPr lang="en-GB" sz="2800" b="1" dirty="0" smtClean="0">
                <a:solidFill>
                  <a:schemeClr val="accent4">
                    <a:lumMod val="75000"/>
                  </a:schemeClr>
                </a:solidFill>
              </a:rPr>
              <a:t>MESOMORPH </a:t>
            </a:r>
          </a:p>
          <a:p>
            <a:r>
              <a:rPr lang="en-GB" sz="2800" dirty="0" smtClean="0"/>
              <a:t>These people tend </a:t>
            </a:r>
            <a:r>
              <a:rPr lang="en-GB" sz="2800" dirty="0"/>
              <a:t>to be involved with sports which require strength and sudden bursts of </a:t>
            </a:r>
            <a:r>
              <a:rPr lang="en-GB" sz="2800" dirty="0" smtClean="0"/>
              <a:t>energy. The individuals have </a:t>
            </a:r>
            <a:r>
              <a:rPr lang="en-GB" sz="2800" dirty="0"/>
              <a:t>wide shoulders and narrow hips, characterised by </a:t>
            </a:r>
            <a:r>
              <a:rPr lang="en-GB" sz="2800" dirty="0" smtClean="0"/>
              <a:t>muscle</a:t>
            </a:r>
          </a:p>
          <a:p>
            <a:r>
              <a:rPr lang="en-GB" sz="2800" dirty="0" smtClean="0"/>
              <a:t>E.g. </a:t>
            </a:r>
            <a:r>
              <a:rPr lang="en-GB" sz="2800" dirty="0"/>
              <a:t>- sprinter</a:t>
            </a:r>
          </a:p>
          <a:p>
            <a:endParaRPr lang="en-GB" b="1" dirty="0"/>
          </a:p>
        </p:txBody>
      </p:sp>
    </p:spTree>
    <p:extLst>
      <p:ext uri="{BB962C8B-B14F-4D97-AF65-F5344CB8AC3E}">
        <p14:creationId xmlns:p14="http://schemas.microsoft.com/office/powerpoint/2010/main" xmlns="" val="615091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6683" y="2276872"/>
            <a:ext cx="1744395" cy="426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BODY TYPES </a:t>
            </a:r>
            <a:endParaRPr lang="en-GB" dirty="0"/>
          </a:p>
        </p:txBody>
      </p:sp>
      <p:sp>
        <p:nvSpPr>
          <p:cNvPr id="3" name="Content Placeholder 2"/>
          <p:cNvSpPr>
            <a:spLocks noGrp="1"/>
          </p:cNvSpPr>
          <p:nvPr>
            <p:ph idx="1"/>
          </p:nvPr>
        </p:nvSpPr>
        <p:spPr>
          <a:xfrm>
            <a:off x="618620" y="1484784"/>
            <a:ext cx="7427168" cy="4349080"/>
          </a:xfrm>
        </p:spPr>
        <p:txBody>
          <a:bodyPr>
            <a:normAutofit/>
          </a:bodyPr>
          <a:lstStyle/>
          <a:p>
            <a:pPr marL="0" indent="0" algn="ctr">
              <a:buNone/>
            </a:pPr>
            <a:r>
              <a:rPr lang="en-GB" sz="2800" b="1" dirty="0" smtClean="0">
                <a:solidFill>
                  <a:schemeClr val="accent4">
                    <a:lumMod val="75000"/>
                  </a:schemeClr>
                </a:solidFill>
              </a:rPr>
              <a:t>ECTOMORPH </a:t>
            </a:r>
          </a:p>
          <a:p>
            <a:r>
              <a:rPr lang="en-GB" sz="2800" dirty="0" smtClean="0"/>
              <a:t>The individuals </a:t>
            </a:r>
            <a:r>
              <a:rPr lang="en-GB" sz="2800" dirty="0"/>
              <a:t>with narrow shoulders and narrow hips, characterised by </a:t>
            </a:r>
            <a:r>
              <a:rPr lang="en-GB" sz="2800" dirty="0" smtClean="0"/>
              <a:t>thinness.</a:t>
            </a:r>
          </a:p>
          <a:p>
            <a:r>
              <a:rPr lang="en-GB" sz="2800" dirty="0" smtClean="0"/>
              <a:t>E.g. </a:t>
            </a:r>
            <a:r>
              <a:rPr lang="en-GB" sz="2800" dirty="0"/>
              <a:t>- long distance runner  </a:t>
            </a:r>
          </a:p>
          <a:p>
            <a:endParaRPr lang="en-GB" sz="2800" dirty="0">
              <a:solidFill>
                <a:schemeClr val="accent4">
                  <a:lumMod val="75000"/>
                </a:schemeClr>
              </a:solidFill>
            </a:endParaRPr>
          </a:p>
        </p:txBody>
      </p:sp>
    </p:spTree>
    <p:extLst>
      <p:ext uri="{BB962C8B-B14F-4D97-AF65-F5344CB8AC3E}">
        <p14:creationId xmlns:p14="http://schemas.microsoft.com/office/powerpoint/2010/main" xmlns="" val="360747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4978896" cy="1066130"/>
          </a:xfrm>
        </p:spPr>
        <p:txBody>
          <a:bodyPr/>
          <a:lstStyle/>
          <a:p>
            <a:pPr algn="l"/>
            <a:r>
              <a:rPr lang="en-GB" dirty="0" smtClean="0">
                <a:solidFill>
                  <a:srgbClr val="00B050"/>
                </a:solidFill>
              </a:rPr>
              <a:t>SOCIAL BENEFITS </a:t>
            </a:r>
            <a:endParaRPr lang="en-GB" dirty="0">
              <a:solidFill>
                <a:srgbClr val="00B050"/>
              </a:solidFill>
            </a:endParaRPr>
          </a:p>
        </p:txBody>
      </p:sp>
      <p:sp>
        <p:nvSpPr>
          <p:cNvPr id="3" name="Content Placeholder 2"/>
          <p:cNvSpPr>
            <a:spLocks noGrp="1"/>
          </p:cNvSpPr>
          <p:nvPr>
            <p:ph idx="1"/>
          </p:nvPr>
        </p:nvSpPr>
        <p:spPr>
          <a:xfrm>
            <a:off x="179512" y="1340768"/>
            <a:ext cx="3322712" cy="2116832"/>
          </a:xfrm>
        </p:spPr>
        <p:txBody>
          <a:bodyPr>
            <a:normAutofit/>
          </a:bodyPr>
          <a:lstStyle/>
          <a:p>
            <a:r>
              <a:rPr lang="en-GB" sz="2400" dirty="0" smtClean="0"/>
              <a:t>MAKE FRIENDS </a:t>
            </a:r>
          </a:p>
          <a:p>
            <a:r>
              <a:rPr lang="en-GB" sz="2400" dirty="0" smtClean="0"/>
              <a:t>COMPETITION </a:t>
            </a:r>
          </a:p>
          <a:p>
            <a:r>
              <a:rPr lang="en-GB" sz="2400" dirty="0" smtClean="0"/>
              <a:t>CO-OPERATION </a:t>
            </a:r>
            <a:endParaRPr lang="en-GB" sz="2400" dirty="0"/>
          </a:p>
        </p:txBody>
      </p:sp>
      <p:sp>
        <p:nvSpPr>
          <p:cNvPr id="5" name="TextBox 4"/>
          <p:cNvSpPr txBox="1"/>
          <p:nvPr/>
        </p:nvSpPr>
        <p:spPr>
          <a:xfrm>
            <a:off x="4427984" y="548680"/>
            <a:ext cx="4716016" cy="769441"/>
          </a:xfrm>
          <a:prstGeom prst="rect">
            <a:avLst/>
          </a:prstGeom>
          <a:noFill/>
        </p:spPr>
        <p:txBody>
          <a:bodyPr wrap="square" rtlCol="0">
            <a:spAutoFit/>
          </a:bodyPr>
          <a:lstStyle/>
          <a:p>
            <a:r>
              <a:rPr lang="en-GB" sz="4400" dirty="0" smtClean="0">
                <a:solidFill>
                  <a:srgbClr val="0070C0"/>
                </a:solidFill>
                <a:latin typeface="+mj-lt"/>
              </a:rPr>
              <a:t>PHYSICAL BENEFITS</a:t>
            </a:r>
            <a:endParaRPr lang="en-GB" sz="4400" dirty="0">
              <a:solidFill>
                <a:srgbClr val="0070C0"/>
              </a:solidFill>
              <a:latin typeface="+mj-lt"/>
            </a:endParaRPr>
          </a:p>
        </p:txBody>
      </p:sp>
      <p:sp>
        <p:nvSpPr>
          <p:cNvPr id="7" name="TextBox 6"/>
          <p:cNvSpPr txBox="1"/>
          <p:nvPr/>
        </p:nvSpPr>
        <p:spPr>
          <a:xfrm>
            <a:off x="4451176" y="1389615"/>
            <a:ext cx="4176464" cy="2308324"/>
          </a:xfrm>
          <a:prstGeom prst="rect">
            <a:avLst/>
          </a:prstGeom>
          <a:noFill/>
        </p:spPr>
        <p:txBody>
          <a:bodyPr wrap="square" rtlCol="0">
            <a:spAutoFit/>
          </a:bodyPr>
          <a:lstStyle/>
          <a:p>
            <a:pPr marL="285750" indent="-285750">
              <a:buFont typeface="Arial" pitchFamily="34" charset="0"/>
              <a:buChar char="•"/>
            </a:pPr>
            <a:r>
              <a:rPr lang="en-GB" sz="2400" dirty="0" smtClean="0"/>
              <a:t>MAINTAIN HEALTH </a:t>
            </a:r>
          </a:p>
          <a:p>
            <a:pPr marL="285750" indent="-285750">
              <a:buFont typeface="Arial" pitchFamily="34" charset="0"/>
              <a:buChar char="•"/>
            </a:pPr>
            <a:r>
              <a:rPr lang="en-GB" sz="2400" dirty="0" smtClean="0"/>
              <a:t>IMPROVE BODY SHAPE</a:t>
            </a:r>
          </a:p>
          <a:p>
            <a:pPr marL="285750" indent="-285750">
              <a:buFont typeface="Arial" pitchFamily="34" charset="0"/>
              <a:buChar char="•"/>
            </a:pPr>
            <a:r>
              <a:rPr lang="en-GB" sz="2400" dirty="0" smtClean="0"/>
              <a:t>CONTROL WEIGHT</a:t>
            </a:r>
          </a:p>
          <a:p>
            <a:pPr marL="285750" indent="-285750">
              <a:buFont typeface="Arial" pitchFamily="34" charset="0"/>
              <a:buChar char="•"/>
            </a:pPr>
            <a:r>
              <a:rPr lang="en-GB" sz="2400" dirty="0" smtClean="0"/>
              <a:t>INCREASE FITNESS</a:t>
            </a:r>
          </a:p>
          <a:p>
            <a:pPr marL="285750" indent="-285750">
              <a:buFont typeface="Arial" pitchFamily="34" charset="0"/>
              <a:buChar char="•"/>
            </a:pPr>
            <a:r>
              <a:rPr lang="en-GB" sz="2400" dirty="0" smtClean="0"/>
              <a:t>STRONGER BONES/MUSLCES</a:t>
            </a:r>
          </a:p>
          <a:p>
            <a:pPr marL="285750" indent="-285750">
              <a:buFont typeface="Arial" pitchFamily="34" charset="0"/>
              <a:buChar char="•"/>
            </a:pPr>
            <a:r>
              <a:rPr lang="en-GB" sz="2400" dirty="0" smtClean="0"/>
              <a:t>IMPROVE POSTURE </a:t>
            </a:r>
            <a:endParaRPr lang="en-GB" sz="2400" dirty="0"/>
          </a:p>
        </p:txBody>
      </p:sp>
      <p:sp>
        <p:nvSpPr>
          <p:cNvPr id="8" name="TextBox 7"/>
          <p:cNvSpPr txBox="1"/>
          <p:nvPr/>
        </p:nvSpPr>
        <p:spPr>
          <a:xfrm>
            <a:off x="323528" y="3328607"/>
            <a:ext cx="4536504" cy="769441"/>
          </a:xfrm>
          <a:prstGeom prst="rect">
            <a:avLst/>
          </a:prstGeom>
          <a:noFill/>
        </p:spPr>
        <p:txBody>
          <a:bodyPr wrap="square" rtlCol="0">
            <a:spAutoFit/>
          </a:bodyPr>
          <a:lstStyle/>
          <a:p>
            <a:r>
              <a:rPr lang="en-GB" sz="4400" dirty="0" smtClean="0">
                <a:solidFill>
                  <a:srgbClr val="C00000"/>
                </a:solidFill>
                <a:latin typeface="+mj-lt"/>
              </a:rPr>
              <a:t>MENTAL BENEFITS </a:t>
            </a:r>
            <a:endParaRPr lang="en-GB" sz="4400" dirty="0">
              <a:solidFill>
                <a:srgbClr val="C00000"/>
              </a:solidFill>
              <a:latin typeface="+mj-lt"/>
            </a:endParaRPr>
          </a:p>
        </p:txBody>
      </p:sp>
      <p:sp>
        <p:nvSpPr>
          <p:cNvPr id="9" name="TextBox 8"/>
          <p:cNvSpPr txBox="1"/>
          <p:nvPr/>
        </p:nvSpPr>
        <p:spPr>
          <a:xfrm>
            <a:off x="323528" y="4067441"/>
            <a:ext cx="3960440" cy="2308324"/>
          </a:xfrm>
          <a:prstGeom prst="rect">
            <a:avLst/>
          </a:prstGeom>
          <a:noFill/>
        </p:spPr>
        <p:txBody>
          <a:bodyPr wrap="square" rtlCol="0">
            <a:spAutoFit/>
          </a:bodyPr>
          <a:lstStyle/>
          <a:p>
            <a:pPr marL="342900" indent="-342900">
              <a:buFont typeface="Arial" pitchFamily="34" charset="0"/>
              <a:buChar char="•"/>
            </a:pPr>
            <a:r>
              <a:rPr lang="en-GB" sz="2400" dirty="0" smtClean="0"/>
              <a:t>KEEPS YOU HAPPY</a:t>
            </a:r>
          </a:p>
          <a:p>
            <a:pPr marL="342900" indent="-342900">
              <a:buFont typeface="Arial" pitchFamily="34" charset="0"/>
              <a:buChar char="•"/>
            </a:pPr>
            <a:r>
              <a:rPr lang="en-GB" sz="2400" dirty="0" smtClean="0"/>
              <a:t>RELIEVE STRESS/TENSIONS</a:t>
            </a:r>
          </a:p>
          <a:p>
            <a:pPr marL="342900" indent="-342900">
              <a:buFont typeface="Arial" pitchFamily="34" charset="0"/>
              <a:buChar char="•"/>
            </a:pPr>
            <a:r>
              <a:rPr lang="en-GB" sz="2400" dirty="0" smtClean="0"/>
              <a:t>INCREASE CONFIDENCE </a:t>
            </a:r>
          </a:p>
          <a:p>
            <a:pPr marL="342900" indent="-342900">
              <a:buFont typeface="Arial" pitchFamily="34" charset="0"/>
              <a:buChar char="•"/>
            </a:pPr>
            <a:r>
              <a:rPr lang="en-GB" sz="2400" dirty="0" smtClean="0"/>
              <a:t>CHALLENGE </a:t>
            </a:r>
          </a:p>
          <a:p>
            <a:pPr marL="342900" indent="-342900">
              <a:buFont typeface="Arial" pitchFamily="34" charset="0"/>
              <a:buChar char="•"/>
            </a:pPr>
            <a:r>
              <a:rPr lang="en-GB" sz="2400" dirty="0" smtClean="0"/>
              <a:t>INCREASE SELF-ESTEEM  </a:t>
            </a:r>
          </a:p>
          <a:p>
            <a:endParaRPr lang="en-GB" sz="2400" dirty="0"/>
          </a:p>
        </p:txBody>
      </p:sp>
      <p:sp>
        <p:nvSpPr>
          <p:cNvPr id="10" name="TextBox 9"/>
          <p:cNvSpPr txBox="1"/>
          <p:nvPr/>
        </p:nvSpPr>
        <p:spPr>
          <a:xfrm>
            <a:off x="4572000" y="4098048"/>
            <a:ext cx="4464496" cy="830997"/>
          </a:xfrm>
          <a:prstGeom prst="rect">
            <a:avLst/>
          </a:prstGeom>
          <a:noFill/>
        </p:spPr>
        <p:txBody>
          <a:bodyPr wrap="square" rtlCol="0">
            <a:spAutoFit/>
          </a:bodyPr>
          <a:lstStyle/>
          <a:p>
            <a:r>
              <a:rPr lang="en-GB" sz="2400" dirty="0" smtClean="0">
                <a:solidFill>
                  <a:schemeClr val="accent6">
                    <a:lumMod val="75000"/>
                  </a:schemeClr>
                </a:solidFill>
              </a:rPr>
              <a:t>AESTHETIC APPRECIATION- </a:t>
            </a:r>
            <a:r>
              <a:rPr lang="en-GB" sz="2400" dirty="0" smtClean="0"/>
              <a:t>how good an activity looks </a:t>
            </a:r>
            <a:endParaRPr lang="en-GB" sz="2400" dirty="0">
              <a:solidFill>
                <a:schemeClr val="accent6">
                  <a:lumMod val="75000"/>
                </a:schemeClr>
              </a:solidFill>
            </a:endParaRPr>
          </a:p>
        </p:txBody>
      </p:sp>
      <p:sp>
        <p:nvSpPr>
          <p:cNvPr id="4" name="TextBox 3"/>
          <p:cNvSpPr txBox="1"/>
          <p:nvPr/>
        </p:nvSpPr>
        <p:spPr>
          <a:xfrm>
            <a:off x="4572000" y="5175436"/>
            <a:ext cx="4464496" cy="1200329"/>
          </a:xfrm>
          <a:prstGeom prst="rect">
            <a:avLst/>
          </a:prstGeom>
          <a:noFill/>
        </p:spPr>
        <p:txBody>
          <a:bodyPr wrap="square" rtlCol="0">
            <a:spAutoFit/>
          </a:bodyPr>
          <a:lstStyle/>
          <a:p>
            <a:r>
              <a:rPr lang="en-GB" sz="2400" dirty="0" smtClean="0">
                <a:solidFill>
                  <a:srgbClr val="F579B7"/>
                </a:solidFill>
              </a:rPr>
              <a:t>SEROTONIN- </a:t>
            </a:r>
            <a:r>
              <a:rPr lang="en-GB" sz="2400" dirty="0" smtClean="0"/>
              <a:t>is released during activity improving a person’s energy and mood </a:t>
            </a:r>
            <a:endParaRPr lang="en-GB" sz="2400" dirty="0"/>
          </a:p>
        </p:txBody>
      </p:sp>
    </p:spTree>
    <p:extLst>
      <p:ext uri="{BB962C8B-B14F-4D97-AF65-F5344CB8AC3E}">
        <p14:creationId xmlns:p14="http://schemas.microsoft.com/office/powerpoint/2010/main" xmlns="" val="3468124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OPTIMUM WEIGHT </a:t>
            </a:r>
            <a:endParaRPr lang="en-GB" dirty="0"/>
          </a:p>
        </p:txBody>
      </p:sp>
      <p:sp>
        <p:nvSpPr>
          <p:cNvPr id="3" name="Content Placeholder 2"/>
          <p:cNvSpPr>
            <a:spLocks noGrp="1"/>
          </p:cNvSpPr>
          <p:nvPr>
            <p:ph idx="1"/>
          </p:nvPr>
        </p:nvSpPr>
        <p:spPr/>
        <p:txBody>
          <a:bodyPr>
            <a:normAutofit fontScale="92500" lnSpcReduction="10000"/>
          </a:bodyPr>
          <a:lstStyle/>
          <a:p>
            <a:r>
              <a:rPr lang="en-GB" b="1" dirty="0">
                <a:solidFill>
                  <a:schemeClr val="accent2">
                    <a:lumMod val="60000"/>
                    <a:lumOff val="40000"/>
                  </a:schemeClr>
                </a:solidFill>
              </a:rPr>
              <a:t>Optimum weight: </a:t>
            </a:r>
            <a:endParaRPr lang="en-GB" b="1" dirty="0" smtClean="0">
              <a:solidFill>
                <a:schemeClr val="accent2">
                  <a:lumMod val="60000"/>
                  <a:lumOff val="40000"/>
                </a:schemeClr>
              </a:solidFill>
            </a:endParaRPr>
          </a:p>
          <a:p>
            <a:pPr marL="0" indent="0">
              <a:buNone/>
            </a:pPr>
            <a:r>
              <a:rPr lang="en-GB" dirty="0" smtClean="0"/>
              <a:t>-best </a:t>
            </a:r>
            <a:r>
              <a:rPr lang="en-GB" dirty="0"/>
              <a:t>weight or desirable weight </a:t>
            </a:r>
            <a:r>
              <a:rPr lang="en-GB" dirty="0" smtClean="0"/>
              <a:t/>
            </a:r>
            <a:br>
              <a:rPr lang="en-GB" dirty="0" smtClean="0"/>
            </a:br>
            <a:r>
              <a:rPr lang="en-GB" dirty="0" smtClean="0"/>
              <a:t>-</a:t>
            </a:r>
            <a:r>
              <a:rPr lang="en-GB" dirty="0"/>
              <a:t>the best weight a player performs at </a:t>
            </a:r>
          </a:p>
          <a:p>
            <a:r>
              <a:rPr lang="en-GB" b="1" dirty="0">
                <a:solidFill>
                  <a:schemeClr val="accent2">
                    <a:lumMod val="60000"/>
                    <a:lumOff val="40000"/>
                  </a:schemeClr>
                </a:solidFill>
              </a:rPr>
              <a:t>Factors affecting optimum weight: </a:t>
            </a:r>
            <a:endParaRPr lang="en-GB" dirty="0">
              <a:solidFill>
                <a:schemeClr val="accent2">
                  <a:lumMod val="60000"/>
                  <a:lumOff val="40000"/>
                </a:schemeClr>
              </a:solidFill>
            </a:endParaRPr>
          </a:p>
          <a:p>
            <a:pPr marL="0" indent="0">
              <a:buNone/>
            </a:pPr>
            <a:r>
              <a:rPr lang="en-GB" dirty="0" smtClean="0"/>
              <a:t>- </a:t>
            </a:r>
            <a:r>
              <a:rPr lang="en-GB" dirty="0"/>
              <a:t>height</a:t>
            </a:r>
            <a:r>
              <a:rPr lang="en-GB" b="1" dirty="0"/>
              <a:t/>
            </a:r>
            <a:br>
              <a:rPr lang="en-GB" b="1" dirty="0"/>
            </a:br>
            <a:r>
              <a:rPr lang="en-GB" dirty="0" smtClean="0"/>
              <a:t>- </a:t>
            </a:r>
            <a:r>
              <a:rPr lang="en-GB" dirty="0"/>
              <a:t>gender</a:t>
            </a:r>
          </a:p>
          <a:p>
            <a:pPr marL="0" indent="0">
              <a:buNone/>
            </a:pPr>
            <a:r>
              <a:rPr lang="en-GB" dirty="0"/>
              <a:t>- bone structure</a:t>
            </a:r>
          </a:p>
          <a:p>
            <a:pPr marL="0" indent="0">
              <a:buNone/>
            </a:pPr>
            <a:r>
              <a:rPr lang="en-GB" dirty="0"/>
              <a:t>- muscle girth</a:t>
            </a:r>
          </a:p>
          <a:p>
            <a:pPr marL="0" indent="0">
              <a:buNone/>
            </a:pPr>
            <a:r>
              <a:rPr lang="en-GB" dirty="0"/>
              <a:t>- genetics  </a:t>
            </a:r>
          </a:p>
          <a:p>
            <a:endParaRPr lang="en-GB" dirty="0"/>
          </a:p>
        </p:txBody>
      </p:sp>
    </p:spTree>
    <p:extLst>
      <p:ext uri="{BB962C8B-B14F-4D97-AF65-F5344CB8AC3E}">
        <p14:creationId xmlns:p14="http://schemas.microsoft.com/office/powerpoint/2010/main" xmlns="" val="3808367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931224" cy="706090"/>
          </a:xfrm>
        </p:spPr>
        <p:txBody>
          <a:bodyPr>
            <a:normAutofit fontScale="90000"/>
          </a:bodyPr>
          <a:lstStyle/>
          <a:p>
            <a:r>
              <a:rPr lang="en-GB" sz="4900" dirty="0" smtClean="0"/>
              <a:t>DRUGS</a:t>
            </a:r>
            <a:endParaRPr lang="en-GB" dirty="0"/>
          </a:p>
        </p:txBody>
      </p:sp>
      <p:sp>
        <p:nvSpPr>
          <p:cNvPr id="3" name="Content Placeholder 2"/>
          <p:cNvSpPr>
            <a:spLocks noGrp="1"/>
          </p:cNvSpPr>
          <p:nvPr>
            <p:ph idx="1"/>
          </p:nvPr>
        </p:nvSpPr>
        <p:spPr>
          <a:xfrm>
            <a:off x="0" y="764704"/>
            <a:ext cx="9036496" cy="5976664"/>
          </a:xfrm>
        </p:spPr>
        <p:txBody>
          <a:bodyPr>
            <a:normAutofit fontScale="47500" lnSpcReduction="20000"/>
          </a:bodyPr>
          <a:lstStyle/>
          <a:p>
            <a:pPr marL="0" indent="0" algn="ctr">
              <a:buNone/>
            </a:pPr>
            <a:r>
              <a:rPr lang="en-GB" sz="4400" b="1" dirty="0">
                <a:solidFill>
                  <a:srgbClr val="00B0F0"/>
                </a:solidFill>
              </a:rPr>
              <a:t>PERFORMANCE-ENCHANCING DRUGS</a:t>
            </a:r>
          </a:p>
          <a:p>
            <a:r>
              <a:rPr lang="en-GB" sz="4400" b="1" dirty="0">
                <a:solidFill>
                  <a:schemeClr val="accent2">
                    <a:lumMod val="75000"/>
                  </a:schemeClr>
                </a:solidFill>
              </a:rPr>
              <a:t>Narcotics/analgesics </a:t>
            </a:r>
            <a:r>
              <a:rPr lang="en-GB" sz="4400" b="1" dirty="0"/>
              <a:t/>
            </a:r>
            <a:br>
              <a:rPr lang="en-GB" sz="4400" b="1" dirty="0"/>
            </a:br>
            <a:r>
              <a:rPr lang="en-GB" sz="4400" dirty="0"/>
              <a:t>drugs that can be used to reduce pain </a:t>
            </a:r>
            <a:br>
              <a:rPr lang="en-GB" sz="4400" dirty="0"/>
            </a:br>
            <a:r>
              <a:rPr lang="en-GB" sz="4400" i="1" dirty="0">
                <a:solidFill>
                  <a:srgbClr val="FF0000"/>
                </a:solidFill>
              </a:rPr>
              <a:t>- loss of concentration</a:t>
            </a:r>
            <a:br>
              <a:rPr lang="en-GB" sz="4400" i="1" dirty="0">
                <a:solidFill>
                  <a:srgbClr val="FF0000"/>
                </a:solidFill>
              </a:rPr>
            </a:br>
            <a:r>
              <a:rPr lang="en-GB" sz="4400" dirty="0">
                <a:solidFill>
                  <a:srgbClr val="FF0000"/>
                </a:solidFill>
              </a:rPr>
              <a:t>- loss of balance/coordination</a:t>
            </a:r>
            <a:br>
              <a:rPr lang="en-GB" sz="4400" dirty="0">
                <a:solidFill>
                  <a:srgbClr val="FF0000"/>
                </a:solidFill>
              </a:rPr>
            </a:br>
            <a:r>
              <a:rPr lang="en-GB" sz="4400" dirty="0">
                <a:solidFill>
                  <a:srgbClr val="FF0000"/>
                </a:solidFill>
              </a:rPr>
              <a:t>- </a:t>
            </a:r>
            <a:r>
              <a:rPr lang="en-GB" sz="4400" i="1" dirty="0">
                <a:solidFill>
                  <a:srgbClr val="FF0000"/>
                </a:solidFill>
              </a:rPr>
              <a:t>emotional effects including hallucinations (morphine)</a:t>
            </a:r>
            <a:r>
              <a:rPr lang="en-GB" sz="4400" dirty="0">
                <a:solidFill>
                  <a:srgbClr val="FF0000"/>
                </a:solidFill>
              </a:rPr>
              <a:t> </a:t>
            </a:r>
          </a:p>
          <a:p>
            <a:r>
              <a:rPr lang="en-GB" sz="4400" b="1" dirty="0">
                <a:solidFill>
                  <a:schemeClr val="accent2">
                    <a:lumMod val="75000"/>
                  </a:schemeClr>
                </a:solidFill>
              </a:rPr>
              <a:t>Stimulants </a:t>
            </a:r>
            <a:r>
              <a:rPr lang="en-GB" sz="4400" dirty="0">
                <a:solidFill>
                  <a:schemeClr val="accent2">
                    <a:lumMod val="75000"/>
                  </a:schemeClr>
                </a:solidFill>
              </a:rPr>
              <a:t> </a:t>
            </a:r>
            <a:r>
              <a:rPr lang="en-GB" sz="4400" dirty="0"/>
              <a:t/>
            </a:r>
            <a:br>
              <a:rPr lang="en-GB" sz="4400" dirty="0"/>
            </a:br>
            <a:r>
              <a:rPr lang="en-GB" sz="4400" dirty="0"/>
              <a:t>drugs that can have an effect on the central nervous system, such as increased mental and/or physical alertness</a:t>
            </a:r>
            <a:br>
              <a:rPr lang="en-GB" sz="4400" dirty="0"/>
            </a:br>
            <a:r>
              <a:rPr lang="en-GB" sz="4400" i="1" dirty="0">
                <a:solidFill>
                  <a:srgbClr val="FF0000"/>
                </a:solidFill>
              </a:rPr>
              <a:t>- high blood pressure</a:t>
            </a:r>
            <a:r>
              <a:rPr lang="en-GB" sz="4400" dirty="0">
                <a:solidFill>
                  <a:srgbClr val="FF0000"/>
                </a:solidFill>
              </a:rPr>
              <a:t/>
            </a:r>
            <a:br>
              <a:rPr lang="en-GB" sz="4400" dirty="0">
                <a:solidFill>
                  <a:srgbClr val="FF0000"/>
                </a:solidFill>
              </a:rPr>
            </a:br>
            <a:r>
              <a:rPr lang="en-GB" sz="4400" i="1" dirty="0">
                <a:solidFill>
                  <a:srgbClr val="FF0000"/>
                </a:solidFill>
              </a:rPr>
              <a:t>- irritability</a:t>
            </a:r>
            <a:r>
              <a:rPr lang="en-GB" sz="4400" dirty="0">
                <a:solidFill>
                  <a:srgbClr val="FF0000"/>
                </a:solidFill>
              </a:rPr>
              <a:t/>
            </a:r>
            <a:br>
              <a:rPr lang="en-GB" sz="4400" dirty="0">
                <a:solidFill>
                  <a:srgbClr val="FF0000"/>
                </a:solidFill>
              </a:rPr>
            </a:br>
            <a:r>
              <a:rPr lang="en-GB" sz="4400" i="1" dirty="0">
                <a:solidFill>
                  <a:srgbClr val="FF0000"/>
                </a:solidFill>
              </a:rPr>
              <a:t>- insomnia</a:t>
            </a:r>
            <a:r>
              <a:rPr lang="en-GB" sz="4400" dirty="0">
                <a:solidFill>
                  <a:srgbClr val="FF0000"/>
                </a:solidFill>
              </a:rPr>
              <a:t/>
            </a:r>
            <a:br>
              <a:rPr lang="en-GB" sz="4400" dirty="0">
                <a:solidFill>
                  <a:srgbClr val="FF0000"/>
                </a:solidFill>
              </a:rPr>
            </a:br>
            <a:r>
              <a:rPr lang="en-GB" sz="4400" i="1" dirty="0">
                <a:solidFill>
                  <a:srgbClr val="FF0000"/>
                </a:solidFill>
              </a:rPr>
              <a:t>- irregular heart beat/ increased heart rate</a:t>
            </a:r>
            <a:r>
              <a:rPr lang="en-GB" sz="4400" dirty="0">
                <a:solidFill>
                  <a:srgbClr val="FF0000"/>
                </a:solidFill>
              </a:rPr>
              <a:t/>
            </a:r>
            <a:br>
              <a:rPr lang="en-GB" sz="4400" dirty="0">
                <a:solidFill>
                  <a:srgbClr val="FF0000"/>
                </a:solidFill>
              </a:rPr>
            </a:br>
            <a:r>
              <a:rPr lang="en-GB" sz="4400" i="1" dirty="0">
                <a:solidFill>
                  <a:srgbClr val="FF0000"/>
                </a:solidFill>
              </a:rPr>
              <a:t>- addiction - some stimulants such as amphetamines, are highly addictive</a:t>
            </a:r>
            <a:endParaRPr lang="en-GB" sz="4400" dirty="0">
              <a:solidFill>
                <a:srgbClr val="FF0000"/>
              </a:solidFill>
            </a:endParaRPr>
          </a:p>
          <a:p>
            <a:r>
              <a:rPr lang="en-GB" sz="4400" b="1" dirty="0">
                <a:solidFill>
                  <a:schemeClr val="accent2">
                    <a:lumMod val="75000"/>
                  </a:schemeClr>
                </a:solidFill>
              </a:rPr>
              <a:t>Peptide hormones, including </a:t>
            </a:r>
            <a:r>
              <a:rPr lang="en-GB" sz="4400" b="1" dirty="0" err="1">
                <a:solidFill>
                  <a:schemeClr val="accent2">
                    <a:lumMod val="75000"/>
                  </a:schemeClr>
                </a:solidFill>
              </a:rPr>
              <a:t>erythopoietin</a:t>
            </a:r>
            <a:r>
              <a:rPr lang="en-GB" sz="4400" b="1" dirty="0">
                <a:solidFill>
                  <a:schemeClr val="accent2">
                    <a:lumMod val="75000"/>
                  </a:schemeClr>
                </a:solidFill>
              </a:rPr>
              <a:t> </a:t>
            </a:r>
            <a:r>
              <a:rPr lang="en-GB" sz="4400" b="1" dirty="0"/>
              <a:t/>
            </a:r>
            <a:br>
              <a:rPr lang="en-GB" sz="4400" b="1" dirty="0"/>
            </a:br>
            <a:r>
              <a:rPr lang="en-GB" sz="4400" dirty="0"/>
              <a:t>drugs that cause other hormones to be produces </a:t>
            </a:r>
            <a:br>
              <a:rPr lang="en-GB" sz="4400" dirty="0"/>
            </a:br>
            <a:r>
              <a:rPr lang="en-GB" sz="4400" dirty="0"/>
              <a:t>EPO increased the production of red blood cells, increases aerobic capacity  </a:t>
            </a:r>
            <a:br>
              <a:rPr lang="en-GB" sz="4400" dirty="0"/>
            </a:br>
            <a:r>
              <a:rPr lang="en-GB" sz="4400" dirty="0" smtClean="0">
                <a:solidFill>
                  <a:srgbClr val="FF0000"/>
                </a:solidFill>
              </a:rPr>
              <a:t>-</a:t>
            </a:r>
            <a:r>
              <a:rPr lang="en-GB" sz="4400" i="1" dirty="0">
                <a:solidFill>
                  <a:srgbClr val="FF0000"/>
                </a:solidFill>
              </a:rPr>
              <a:t>increases the risk of a heart attack or stroke because EPO thickens the blood, which makes it much more difficult for blood to pass through the small capillaries</a:t>
            </a:r>
            <a:endParaRPr lang="en-GB" sz="4400" dirty="0">
              <a:solidFill>
                <a:srgbClr val="FF0000"/>
              </a:solidFill>
            </a:endParaRPr>
          </a:p>
          <a:p>
            <a:endParaRPr lang="en-GB" dirty="0"/>
          </a:p>
        </p:txBody>
      </p:sp>
    </p:spTree>
    <p:extLst>
      <p:ext uri="{BB962C8B-B14F-4D97-AF65-F5344CB8AC3E}">
        <p14:creationId xmlns:p14="http://schemas.microsoft.com/office/powerpoint/2010/main" xmlns="" val="3461322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32848" cy="764704"/>
          </a:xfrm>
        </p:spPr>
        <p:txBody>
          <a:bodyPr/>
          <a:lstStyle/>
          <a:p>
            <a:r>
              <a:rPr lang="en-GB" dirty="0" smtClean="0"/>
              <a:t>DRUGS </a:t>
            </a:r>
            <a:endParaRPr lang="en-GB" dirty="0"/>
          </a:p>
        </p:txBody>
      </p:sp>
      <p:sp>
        <p:nvSpPr>
          <p:cNvPr id="3" name="Content Placeholder 2"/>
          <p:cNvSpPr>
            <a:spLocks noGrp="1"/>
          </p:cNvSpPr>
          <p:nvPr>
            <p:ph idx="1"/>
          </p:nvPr>
        </p:nvSpPr>
        <p:spPr>
          <a:xfrm>
            <a:off x="179512" y="764704"/>
            <a:ext cx="8964488" cy="5976664"/>
          </a:xfrm>
        </p:spPr>
        <p:txBody>
          <a:bodyPr>
            <a:normAutofit fontScale="32500" lnSpcReduction="20000"/>
          </a:bodyPr>
          <a:lstStyle/>
          <a:p>
            <a:pPr marL="0" indent="0" algn="ctr">
              <a:buNone/>
            </a:pPr>
            <a:r>
              <a:rPr lang="en-GB" sz="6200" b="1" dirty="0" smtClean="0">
                <a:solidFill>
                  <a:srgbClr val="00B0F0"/>
                </a:solidFill>
              </a:rPr>
              <a:t>PERFORMANCE-ENCHANCING DRUGS</a:t>
            </a:r>
          </a:p>
          <a:p>
            <a:r>
              <a:rPr lang="en-GB" sz="5500" b="1" dirty="0">
                <a:solidFill>
                  <a:schemeClr val="accent2">
                    <a:lumMod val="75000"/>
                  </a:schemeClr>
                </a:solidFill>
              </a:rPr>
              <a:t>Anabolic steroids:</a:t>
            </a:r>
            <a:r>
              <a:rPr lang="en-GB" sz="5500" dirty="0">
                <a:solidFill>
                  <a:schemeClr val="accent2">
                    <a:lumMod val="75000"/>
                  </a:schemeClr>
                </a:solidFill>
              </a:rPr>
              <a:t> </a:t>
            </a:r>
            <a:r>
              <a:rPr lang="en-GB" sz="5200" dirty="0"/>
              <a:t>(sprinters) </a:t>
            </a:r>
            <a:r>
              <a:rPr lang="en-GB" sz="5200" b="1" dirty="0"/>
              <a:t/>
            </a:r>
            <a:br>
              <a:rPr lang="en-GB" sz="5200" b="1" dirty="0"/>
            </a:br>
            <a:r>
              <a:rPr lang="en-GB" sz="5200" dirty="0"/>
              <a:t>drugs that mimic the male sex hormone testosterone and promote bone and muscle growth </a:t>
            </a:r>
            <a:br>
              <a:rPr lang="en-GB" sz="5200" dirty="0"/>
            </a:br>
            <a:r>
              <a:rPr lang="en-GB" sz="5200" i="1" dirty="0">
                <a:solidFill>
                  <a:srgbClr val="FF0000"/>
                </a:solidFill>
              </a:rPr>
              <a:t>- increased risk of heart attacks/strokes</a:t>
            </a:r>
            <a:br>
              <a:rPr lang="en-GB" sz="5200" i="1" dirty="0">
                <a:solidFill>
                  <a:srgbClr val="FF0000"/>
                </a:solidFill>
              </a:rPr>
            </a:br>
            <a:r>
              <a:rPr lang="en-GB" sz="5200" i="1" dirty="0">
                <a:solidFill>
                  <a:srgbClr val="FF0000"/>
                </a:solidFill>
              </a:rPr>
              <a:t>- high blood pressure</a:t>
            </a:r>
            <a:r>
              <a:rPr lang="en-GB" sz="5200" dirty="0">
                <a:solidFill>
                  <a:srgbClr val="FF0000"/>
                </a:solidFill>
              </a:rPr>
              <a:t/>
            </a:r>
            <a:br>
              <a:rPr lang="en-GB" sz="5200" dirty="0">
                <a:solidFill>
                  <a:srgbClr val="FF0000"/>
                </a:solidFill>
              </a:rPr>
            </a:br>
            <a:r>
              <a:rPr lang="en-GB" sz="5200" i="1" dirty="0">
                <a:solidFill>
                  <a:srgbClr val="FF0000"/>
                </a:solidFill>
              </a:rPr>
              <a:t>- infertility in woman </a:t>
            </a:r>
            <a:endParaRPr lang="en-GB" sz="5200" dirty="0">
              <a:solidFill>
                <a:srgbClr val="FF0000"/>
              </a:solidFill>
            </a:endParaRPr>
          </a:p>
          <a:p>
            <a:r>
              <a:rPr lang="en-GB" sz="5500" b="1" dirty="0">
                <a:solidFill>
                  <a:schemeClr val="accent2">
                    <a:lumMod val="75000"/>
                  </a:schemeClr>
                </a:solidFill>
              </a:rPr>
              <a:t>Beta blockers:</a:t>
            </a:r>
            <a:r>
              <a:rPr lang="en-GB" sz="5500" dirty="0">
                <a:solidFill>
                  <a:schemeClr val="accent2">
                    <a:lumMod val="75000"/>
                  </a:schemeClr>
                </a:solidFill>
              </a:rPr>
              <a:t> </a:t>
            </a:r>
            <a:r>
              <a:rPr lang="en-GB" sz="5200" dirty="0"/>
              <a:t>(snooker, archery) </a:t>
            </a:r>
            <a:r>
              <a:rPr lang="en-GB" sz="5200" b="1" dirty="0"/>
              <a:t/>
            </a:r>
            <a:br>
              <a:rPr lang="en-GB" sz="5200" b="1" dirty="0"/>
            </a:br>
            <a:r>
              <a:rPr lang="en-GB" sz="5200" dirty="0"/>
              <a:t>drugs that are used to control the heart rate and have a calming and relaxing effect  </a:t>
            </a:r>
            <a:br>
              <a:rPr lang="en-GB" sz="5200" dirty="0"/>
            </a:br>
            <a:r>
              <a:rPr lang="en-GB" sz="5200" dirty="0">
                <a:solidFill>
                  <a:srgbClr val="FF0000"/>
                </a:solidFill>
              </a:rPr>
              <a:t>-</a:t>
            </a:r>
            <a:r>
              <a:rPr lang="en-GB" sz="5200" i="1" dirty="0">
                <a:solidFill>
                  <a:srgbClr val="FF0000"/>
                </a:solidFill>
              </a:rPr>
              <a:t> nausea and diarrhoea</a:t>
            </a:r>
            <a:br>
              <a:rPr lang="en-GB" sz="5200" i="1" dirty="0">
                <a:solidFill>
                  <a:srgbClr val="FF0000"/>
                </a:solidFill>
              </a:rPr>
            </a:br>
            <a:r>
              <a:rPr lang="en-GB" sz="5200" i="1" dirty="0">
                <a:solidFill>
                  <a:srgbClr val="FF0000"/>
                </a:solidFill>
              </a:rPr>
              <a:t>- tiredness</a:t>
            </a:r>
            <a:br>
              <a:rPr lang="en-GB" sz="5200" i="1" dirty="0">
                <a:solidFill>
                  <a:srgbClr val="FF0000"/>
                </a:solidFill>
              </a:rPr>
            </a:br>
            <a:r>
              <a:rPr lang="en-GB" sz="5200" i="1" dirty="0">
                <a:solidFill>
                  <a:srgbClr val="FF0000"/>
                </a:solidFill>
              </a:rPr>
              <a:t>- depression </a:t>
            </a:r>
            <a:endParaRPr lang="en-GB" sz="5200" dirty="0">
              <a:solidFill>
                <a:srgbClr val="FF0000"/>
              </a:solidFill>
            </a:endParaRPr>
          </a:p>
          <a:p>
            <a:r>
              <a:rPr lang="en-GB" sz="5500" b="1" dirty="0">
                <a:solidFill>
                  <a:schemeClr val="accent2">
                    <a:lumMod val="75000"/>
                  </a:schemeClr>
                </a:solidFill>
              </a:rPr>
              <a:t>Diuretics: </a:t>
            </a:r>
            <a:r>
              <a:rPr lang="en-GB" sz="5200" b="1" dirty="0"/>
              <a:t/>
            </a:r>
            <a:br>
              <a:rPr lang="en-GB" sz="5200" b="1" dirty="0"/>
            </a:br>
            <a:r>
              <a:rPr lang="en-GB" sz="5200" dirty="0"/>
              <a:t>drugs that elevate the rate of urine production </a:t>
            </a:r>
            <a:r>
              <a:rPr lang="en-GB" sz="5200" b="1" dirty="0"/>
              <a:t/>
            </a:r>
            <a:br>
              <a:rPr lang="en-GB" sz="5200" b="1" dirty="0"/>
            </a:br>
            <a:r>
              <a:rPr lang="en-GB" sz="5200" i="1" dirty="0">
                <a:solidFill>
                  <a:srgbClr val="FF0000"/>
                </a:solidFill>
              </a:rPr>
              <a:t>- dehydration</a:t>
            </a:r>
            <a:br>
              <a:rPr lang="en-GB" sz="5200" i="1" dirty="0">
                <a:solidFill>
                  <a:srgbClr val="FF0000"/>
                </a:solidFill>
              </a:rPr>
            </a:br>
            <a:r>
              <a:rPr lang="en-GB" sz="5200" i="1" dirty="0">
                <a:solidFill>
                  <a:srgbClr val="FF0000"/>
                </a:solidFill>
              </a:rPr>
              <a:t>- long-term effects such as kidney problems  </a:t>
            </a:r>
            <a:endParaRPr lang="en-GB" sz="5200" i="1" dirty="0" smtClean="0">
              <a:solidFill>
                <a:srgbClr val="FF0000"/>
              </a:solidFill>
            </a:endParaRPr>
          </a:p>
          <a:p>
            <a:r>
              <a:rPr lang="en-GB" sz="5500" b="1" dirty="0" smtClean="0">
                <a:solidFill>
                  <a:schemeClr val="accent2">
                    <a:lumMod val="75000"/>
                  </a:schemeClr>
                </a:solidFill>
              </a:rPr>
              <a:t>Blood doping: </a:t>
            </a:r>
            <a:r>
              <a:rPr lang="en-GB" sz="5200" b="1" dirty="0" smtClean="0">
                <a:solidFill>
                  <a:schemeClr val="accent2">
                    <a:lumMod val="75000"/>
                  </a:schemeClr>
                </a:solidFill>
              </a:rPr>
              <a:t/>
            </a:r>
            <a:br>
              <a:rPr lang="en-GB" sz="5200" b="1" dirty="0" smtClean="0">
                <a:solidFill>
                  <a:schemeClr val="accent2">
                    <a:lumMod val="75000"/>
                  </a:schemeClr>
                </a:solidFill>
              </a:rPr>
            </a:br>
            <a:r>
              <a:rPr lang="en-GB" sz="5200" dirty="0" smtClean="0"/>
              <a:t>used to improve oxygen carrying capacity of the body</a:t>
            </a:r>
            <a:br>
              <a:rPr lang="en-GB" sz="5200" dirty="0" smtClean="0"/>
            </a:br>
            <a:r>
              <a:rPr lang="en-GB" sz="5200" i="1" dirty="0" smtClean="0"/>
              <a:t>1) blood is removed from body</a:t>
            </a:r>
            <a:br>
              <a:rPr lang="en-GB" sz="5200" i="1" dirty="0" smtClean="0"/>
            </a:br>
            <a:r>
              <a:rPr lang="en-GB" sz="5200" i="1" dirty="0" smtClean="0"/>
              <a:t>2) body automatically replaces lost blood</a:t>
            </a:r>
            <a:br>
              <a:rPr lang="en-GB" sz="5200" i="1" dirty="0" smtClean="0"/>
            </a:br>
            <a:r>
              <a:rPr lang="en-GB" sz="5200" i="1" dirty="0" smtClean="0"/>
              <a:t>3) just before competition blood is returned back </a:t>
            </a:r>
            <a:br>
              <a:rPr lang="en-GB" sz="5200" i="1" dirty="0" smtClean="0"/>
            </a:br>
            <a:r>
              <a:rPr lang="en-GB" sz="5200" b="1" i="1" dirty="0" smtClean="0"/>
              <a:t>MORE BLOOD = MORE OXYGEN </a:t>
            </a:r>
            <a:r>
              <a:rPr lang="en-GB" sz="5200" dirty="0" smtClean="0"/>
              <a:t/>
            </a:r>
            <a:br>
              <a:rPr lang="en-GB" sz="5200" dirty="0" smtClean="0"/>
            </a:br>
            <a:r>
              <a:rPr lang="en-GB" sz="5200" dirty="0" smtClean="0">
                <a:solidFill>
                  <a:srgbClr val="FF0000"/>
                </a:solidFill>
              </a:rPr>
              <a:t>-capillaries can become blocked </a:t>
            </a:r>
            <a:br>
              <a:rPr lang="en-GB" sz="5200" dirty="0" smtClean="0">
                <a:solidFill>
                  <a:srgbClr val="FF0000"/>
                </a:solidFill>
              </a:rPr>
            </a:br>
            <a:r>
              <a:rPr lang="en-GB" sz="5200" dirty="0" smtClean="0">
                <a:solidFill>
                  <a:srgbClr val="FF0000"/>
                </a:solidFill>
              </a:rPr>
              <a:t>-kidneys have to work harder to clean the extra blood</a:t>
            </a:r>
            <a:br>
              <a:rPr lang="en-GB" sz="5200" dirty="0" smtClean="0">
                <a:solidFill>
                  <a:srgbClr val="FF0000"/>
                </a:solidFill>
              </a:rPr>
            </a:br>
            <a:r>
              <a:rPr lang="en-GB" sz="5200" dirty="0" smtClean="0">
                <a:solidFill>
                  <a:srgbClr val="FF0000"/>
                </a:solidFill>
              </a:rPr>
              <a:t>-cardiovascular system may become overloaded and not work properly </a:t>
            </a:r>
            <a:r>
              <a:rPr lang="en-GB" sz="5200" dirty="0" smtClean="0"/>
              <a:t/>
            </a:r>
            <a:br>
              <a:rPr lang="en-GB" sz="5200" dirty="0" smtClean="0"/>
            </a:br>
            <a:endParaRPr lang="en-GB" sz="5200" dirty="0" smtClean="0"/>
          </a:p>
          <a:p>
            <a:endParaRPr lang="en-GB" dirty="0">
              <a:solidFill>
                <a:srgbClr val="FF0000"/>
              </a:solidFill>
            </a:endParaRPr>
          </a:p>
          <a:p>
            <a:endParaRPr lang="en-GB" dirty="0"/>
          </a:p>
        </p:txBody>
      </p:sp>
    </p:spTree>
    <p:extLst>
      <p:ext uri="{BB962C8B-B14F-4D97-AF65-F5344CB8AC3E}">
        <p14:creationId xmlns:p14="http://schemas.microsoft.com/office/powerpoint/2010/main" xmlns="" val="1026091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DRUGS</a:t>
            </a:r>
            <a:endParaRPr lang="en-GB"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GB" b="1" dirty="0" smtClean="0">
                <a:solidFill>
                  <a:srgbClr val="00B0F0"/>
                </a:solidFill>
              </a:rPr>
              <a:t>RECREATIONAL </a:t>
            </a:r>
            <a:r>
              <a:rPr lang="en-GB" b="1" dirty="0">
                <a:solidFill>
                  <a:srgbClr val="00B0F0"/>
                </a:solidFill>
              </a:rPr>
              <a:t>DRUGS</a:t>
            </a:r>
          </a:p>
          <a:p>
            <a:r>
              <a:rPr lang="en-GB" b="1" dirty="0">
                <a:solidFill>
                  <a:schemeClr val="accent2">
                    <a:lumMod val="75000"/>
                  </a:schemeClr>
                </a:solidFill>
              </a:rPr>
              <a:t>Alcohol</a:t>
            </a:r>
            <a:r>
              <a:rPr lang="en-GB" b="1" dirty="0"/>
              <a:t/>
            </a:r>
            <a:br>
              <a:rPr lang="en-GB" b="1" dirty="0"/>
            </a:br>
            <a:r>
              <a:rPr lang="en-GB" dirty="0">
                <a:solidFill>
                  <a:srgbClr val="FF0000"/>
                </a:solidFill>
              </a:rPr>
              <a:t>- affects coordination, speech and judgement</a:t>
            </a:r>
            <a:br>
              <a:rPr lang="en-GB" dirty="0">
                <a:solidFill>
                  <a:srgbClr val="FF0000"/>
                </a:solidFill>
              </a:rPr>
            </a:br>
            <a:r>
              <a:rPr lang="en-GB" dirty="0">
                <a:solidFill>
                  <a:srgbClr val="FF0000"/>
                </a:solidFill>
              </a:rPr>
              <a:t>- slows your reactions</a:t>
            </a:r>
            <a:br>
              <a:rPr lang="en-GB" dirty="0">
                <a:solidFill>
                  <a:srgbClr val="FF0000"/>
                </a:solidFill>
              </a:rPr>
            </a:br>
            <a:r>
              <a:rPr lang="en-GB" dirty="0">
                <a:solidFill>
                  <a:srgbClr val="FF0000"/>
                </a:solidFill>
              </a:rPr>
              <a:t>- makes muscles tired more quickly</a:t>
            </a:r>
            <a:br>
              <a:rPr lang="en-GB" dirty="0">
                <a:solidFill>
                  <a:srgbClr val="FF0000"/>
                </a:solidFill>
              </a:rPr>
            </a:br>
            <a:r>
              <a:rPr lang="en-GB" dirty="0">
                <a:solidFill>
                  <a:srgbClr val="FF0000"/>
                </a:solidFill>
              </a:rPr>
              <a:t>- eventually damages your liver, kidneys, heart, muscles, brains and the digestive and immune system</a:t>
            </a:r>
          </a:p>
          <a:p>
            <a:r>
              <a:rPr lang="en-GB" b="1" dirty="0">
                <a:solidFill>
                  <a:schemeClr val="accent2">
                    <a:lumMod val="75000"/>
                  </a:schemeClr>
                </a:solidFill>
              </a:rPr>
              <a:t>Smoking</a:t>
            </a:r>
            <a:r>
              <a:rPr lang="en-GB" b="1" dirty="0"/>
              <a:t/>
            </a:r>
            <a:br>
              <a:rPr lang="en-GB" b="1" dirty="0"/>
            </a:br>
            <a:r>
              <a:rPr lang="en-GB" dirty="0">
                <a:solidFill>
                  <a:srgbClr val="FF0000"/>
                </a:solidFill>
              </a:rPr>
              <a:t>- causes nose, throat and chest irritations</a:t>
            </a:r>
            <a:br>
              <a:rPr lang="en-GB" dirty="0">
                <a:solidFill>
                  <a:srgbClr val="FF0000"/>
                </a:solidFill>
              </a:rPr>
            </a:br>
            <a:r>
              <a:rPr lang="en-GB" dirty="0">
                <a:solidFill>
                  <a:srgbClr val="FF0000"/>
                </a:solidFill>
              </a:rPr>
              <a:t>- makes you short of breath</a:t>
            </a:r>
            <a:br>
              <a:rPr lang="en-GB" dirty="0">
                <a:solidFill>
                  <a:srgbClr val="FF0000"/>
                </a:solidFill>
              </a:rPr>
            </a:br>
            <a:r>
              <a:rPr lang="en-GB" dirty="0">
                <a:solidFill>
                  <a:srgbClr val="FF0000"/>
                </a:solidFill>
              </a:rPr>
              <a:t>- causes changes to your cardiovascular and respiratory system, which increases the risk of developing heart disease, lung cancer and other diseases </a:t>
            </a:r>
          </a:p>
          <a:p>
            <a:endParaRPr lang="en-GB" dirty="0"/>
          </a:p>
        </p:txBody>
      </p:sp>
    </p:spTree>
    <p:extLst>
      <p:ext uri="{BB962C8B-B14F-4D97-AF65-F5344CB8AC3E}">
        <p14:creationId xmlns:p14="http://schemas.microsoft.com/office/powerpoint/2010/main" xmlns="" val="3321556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2" y="0"/>
            <a:ext cx="7211144" cy="922114"/>
          </a:xfrm>
        </p:spPr>
        <p:txBody>
          <a:bodyPr/>
          <a:lstStyle/>
          <a:p>
            <a:r>
              <a:rPr lang="en-GB" dirty="0" smtClean="0"/>
              <a:t>BONES </a:t>
            </a:r>
            <a:endParaRPr lang="en-GB" dirty="0"/>
          </a:p>
        </p:txBody>
      </p:sp>
      <p:sp>
        <p:nvSpPr>
          <p:cNvPr id="6" name="TextBox 5"/>
          <p:cNvSpPr txBox="1"/>
          <p:nvPr/>
        </p:nvSpPr>
        <p:spPr>
          <a:xfrm>
            <a:off x="256634" y="671691"/>
            <a:ext cx="8640960" cy="6247864"/>
          </a:xfrm>
          <a:prstGeom prst="rect">
            <a:avLst/>
          </a:prstGeom>
          <a:noFill/>
        </p:spPr>
        <p:txBody>
          <a:bodyPr wrap="square" rtlCol="0">
            <a:spAutoFit/>
          </a:bodyPr>
          <a:lstStyle/>
          <a:p>
            <a:pPr algn="ctr"/>
            <a:r>
              <a:rPr lang="en-GB" sz="2000" b="1" dirty="0">
                <a:solidFill>
                  <a:srgbClr val="0070C0"/>
                </a:solidFill>
              </a:rPr>
              <a:t>THE FUNCTION OF THE </a:t>
            </a:r>
            <a:r>
              <a:rPr lang="en-GB" sz="2000" b="1" dirty="0" smtClean="0">
                <a:solidFill>
                  <a:srgbClr val="0070C0"/>
                </a:solidFill>
              </a:rPr>
              <a:t>SKELETON</a:t>
            </a:r>
          </a:p>
          <a:p>
            <a:r>
              <a:rPr lang="en-GB" dirty="0" smtClean="0"/>
              <a:t>The skeleton is made up of bones which are held together at joints by strong ‘straps’ called ligaments. There are four main functions of the skeleton:</a:t>
            </a:r>
            <a:endParaRPr lang="en-GB" dirty="0"/>
          </a:p>
          <a:p>
            <a:r>
              <a:rPr lang="en-GB" sz="2000" b="1" dirty="0">
                <a:solidFill>
                  <a:srgbClr val="FFC000"/>
                </a:solidFill>
              </a:rPr>
              <a:t>1. Movement:</a:t>
            </a:r>
            <a:r>
              <a:rPr lang="en-GB" sz="2000" b="1" dirty="0"/>
              <a:t/>
            </a:r>
            <a:br>
              <a:rPr lang="en-GB" sz="2000" b="1" dirty="0"/>
            </a:br>
            <a:r>
              <a:rPr lang="en-GB" dirty="0"/>
              <a:t>Where bones meet they form joints, which act as levers. Tendons attach the bones to muscles, enabling a variety of movements both fine and coarse. </a:t>
            </a:r>
          </a:p>
          <a:p>
            <a:r>
              <a:rPr lang="en-GB" sz="2000" b="1" dirty="0">
                <a:solidFill>
                  <a:srgbClr val="FFC000"/>
                </a:solidFill>
              </a:rPr>
              <a:t>2. Support:</a:t>
            </a:r>
            <a:r>
              <a:rPr lang="en-GB" sz="2000" b="1" dirty="0"/>
              <a:t/>
            </a:r>
            <a:br>
              <a:rPr lang="en-GB" sz="2000" b="1" dirty="0"/>
            </a:br>
            <a:r>
              <a:rPr lang="en-GB" dirty="0"/>
              <a:t>The skeleton supports the body in a variety of positions - standing up, sitting, lying down. The bones and skeletal system give the body shape. The skeleton acts as a framework from the body and also affects body composition and frame size.</a:t>
            </a:r>
          </a:p>
          <a:p>
            <a:r>
              <a:rPr lang="en-GB" sz="2000" b="1" dirty="0">
                <a:solidFill>
                  <a:srgbClr val="FFC000"/>
                </a:solidFill>
              </a:rPr>
              <a:t>3. Protection: </a:t>
            </a:r>
            <a:r>
              <a:rPr lang="en-GB" b="1" dirty="0"/>
              <a:t/>
            </a:r>
            <a:br>
              <a:rPr lang="en-GB" b="1" dirty="0"/>
            </a:br>
            <a:r>
              <a:rPr lang="en-GB" dirty="0"/>
              <a:t>Another function of the skeleton is protection. The cranium (skull) protects the brain. The spine, or vertebral column, protects the spinal chord. The ribs which form the chest protect the heart and lungs.  </a:t>
            </a:r>
            <a:endParaRPr lang="en-GB" dirty="0" smtClean="0"/>
          </a:p>
          <a:p>
            <a:r>
              <a:rPr lang="en-GB" sz="2000" dirty="0" smtClean="0">
                <a:solidFill>
                  <a:srgbClr val="FFC000"/>
                </a:solidFill>
              </a:rPr>
              <a:t>4. Blood production</a:t>
            </a:r>
          </a:p>
          <a:p>
            <a:r>
              <a:rPr lang="en-GB" dirty="0" smtClean="0"/>
              <a:t>Red and white blood cells are made in red bone marrow which is found at the end of the femur and humours and in the ribs, sternum, pelvis and vertebrae.  </a:t>
            </a:r>
            <a:endParaRPr lang="en-GB" dirty="0"/>
          </a:p>
          <a:p>
            <a:r>
              <a:rPr lang="en-GB" sz="2000" b="1" dirty="0"/>
              <a:t>Connective tissues join muscle and bones: </a:t>
            </a:r>
            <a:br>
              <a:rPr lang="en-GB" sz="2000" b="1" dirty="0"/>
            </a:br>
            <a:r>
              <a:rPr lang="en-GB" sz="2000" b="1" dirty="0"/>
              <a:t>1. CARTILAGE:</a:t>
            </a:r>
            <a:r>
              <a:rPr lang="en-GB" sz="2000" dirty="0"/>
              <a:t> forms cushions between bones to stop them rubbing</a:t>
            </a:r>
            <a:br>
              <a:rPr lang="en-GB" sz="2000" dirty="0"/>
            </a:br>
            <a:r>
              <a:rPr lang="en-GB" sz="2000" b="1" i="1" dirty="0"/>
              <a:t>2.</a:t>
            </a:r>
            <a:r>
              <a:rPr lang="en-GB" sz="2000" b="1" dirty="0"/>
              <a:t> LIGAMENTS:</a:t>
            </a:r>
            <a:r>
              <a:rPr lang="en-GB" sz="2000" dirty="0"/>
              <a:t> like very strong string that holds bones together</a:t>
            </a:r>
            <a:br>
              <a:rPr lang="en-GB" sz="2000" dirty="0"/>
            </a:br>
            <a:r>
              <a:rPr lang="en-GB" sz="2000" b="1" dirty="0"/>
              <a:t>3. TENDONS:</a:t>
            </a:r>
            <a:r>
              <a:rPr lang="en-GB" sz="2000" dirty="0"/>
              <a:t> attach muscles to bones (or other muscles)  </a:t>
            </a:r>
          </a:p>
        </p:txBody>
      </p:sp>
    </p:spTree>
    <p:extLst>
      <p:ext uri="{BB962C8B-B14F-4D97-AF65-F5344CB8AC3E}">
        <p14:creationId xmlns:p14="http://schemas.microsoft.com/office/powerpoint/2010/main" xmlns="" val="19979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400" y="116632"/>
            <a:ext cx="6419056" cy="652934"/>
          </a:xfrm>
        </p:spPr>
        <p:txBody>
          <a:bodyPr>
            <a:noAutofit/>
          </a:bodyPr>
          <a:lstStyle/>
          <a:p>
            <a:r>
              <a:rPr lang="en-GB" dirty="0" smtClean="0"/>
              <a:t>BONES </a:t>
            </a:r>
            <a:endParaRPr lang="en-GB"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751514"/>
            <a:ext cx="2232248" cy="2299174"/>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771939"/>
            <a:ext cx="3096344" cy="2314842"/>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76413" y="787607"/>
            <a:ext cx="2952328" cy="2299174"/>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3256708"/>
            <a:ext cx="2715491" cy="2808311"/>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7205" y="3256708"/>
            <a:ext cx="2659780" cy="2821274"/>
          </a:xfrm>
          <a:prstGeom prst="rect">
            <a:avLst/>
          </a:prstGeom>
          <a:noFill/>
          <a:ln>
            <a:noFill/>
          </a:ln>
        </p:spPr>
      </p:pic>
      <p:pic>
        <p:nvPicPr>
          <p:cNvPr id="9" name="Picture 8"/>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02528" y="3260365"/>
            <a:ext cx="2846785" cy="2817617"/>
          </a:xfrm>
          <a:prstGeom prst="rect">
            <a:avLst/>
          </a:prstGeom>
          <a:noFill/>
          <a:ln>
            <a:noFill/>
          </a:ln>
        </p:spPr>
      </p:pic>
    </p:spTree>
    <p:extLst>
      <p:ext uri="{BB962C8B-B14F-4D97-AF65-F5344CB8AC3E}">
        <p14:creationId xmlns:p14="http://schemas.microsoft.com/office/powerpoint/2010/main" xmlns="" val="1690780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28" y="2060848"/>
            <a:ext cx="3723605" cy="4620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99592" y="116632"/>
            <a:ext cx="7560840" cy="1152128"/>
          </a:xfrm>
        </p:spPr>
        <p:txBody>
          <a:bodyPr>
            <a:normAutofit/>
          </a:bodyPr>
          <a:lstStyle/>
          <a:p>
            <a:r>
              <a:rPr lang="en-GB" dirty="0" smtClean="0"/>
              <a:t>BONES </a:t>
            </a:r>
            <a:endParaRPr lang="en-GB" dirty="0"/>
          </a:p>
        </p:txBody>
      </p:sp>
      <p:sp>
        <p:nvSpPr>
          <p:cNvPr id="3" name="Content Placeholder 2"/>
          <p:cNvSpPr>
            <a:spLocks noGrp="1"/>
          </p:cNvSpPr>
          <p:nvPr>
            <p:ph idx="1"/>
          </p:nvPr>
        </p:nvSpPr>
        <p:spPr>
          <a:xfrm>
            <a:off x="719572" y="1052736"/>
            <a:ext cx="7128792" cy="1800200"/>
          </a:xfrm>
        </p:spPr>
        <p:txBody>
          <a:bodyPr>
            <a:normAutofit fontScale="55000" lnSpcReduction="20000"/>
          </a:bodyPr>
          <a:lstStyle/>
          <a:p>
            <a:pPr marL="457200" lvl="1" indent="0">
              <a:buNone/>
            </a:pPr>
            <a:r>
              <a:rPr lang="en-GB" sz="9800" dirty="0" smtClean="0"/>
              <a:t>The Vertebral Column </a:t>
            </a:r>
            <a:br>
              <a:rPr lang="en-GB" sz="9800" dirty="0" smtClean="0"/>
            </a:br>
            <a:r>
              <a:rPr lang="en-GB" sz="3600" dirty="0" smtClean="0">
                <a:solidFill>
                  <a:srgbClr val="FF0000"/>
                </a:solidFill>
              </a:rPr>
              <a:t>C</a:t>
            </a:r>
            <a:r>
              <a:rPr lang="en-GB" sz="3600" dirty="0" smtClean="0"/>
              <a:t>harlotte </a:t>
            </a:r>
            <a:r>
              <a:rPr lang="en-GB" sz="3600" dirty="0" smtClean="0">
                <a:solidFill>
                  <a:srgbClr val="FF0000"/>
                </a:solidFill>
              </a:rPr>
              <a:t>T</a:t>
            </a:r>
            <a:r>
              <a:rPr lang="en-GB" sz="3600" dirty="0" smtClean="0"/>
              <a:t>he </a:t>
            </a:r>
            <a:r>
              <a:rPr lang="en-GB" sz="3600" dirty="0" smtClean="0">
                <a:solidFill>
                  <a:srgbClr val="FF0000"/>
                </a:solidFill>
              </a:rPr>
              <a:t>L</a:t>
            </a:r>
            <a:r>
              <a:rPr lang="en-GB" sz="3600" dirty="0" smtClean="0"/>
              <a:t>ion </a:t>
            </a:r>
            <a:r>
              <a:rPr lang="en-GB" sz="3600" dirty="0" smtClean="0">
                <a:solidFill>
                  <a:srgbClr val="FF0000"/>
                </a:solidFill>
              </a:rPr>
              <a:t>S</a:t>
            </a:r>
            <a:r>
              <a:rPr lang="en-GB" sz="3600" dirty="0" smtClean="0"/>
              <a:t>cares </a:t>
            </a:r>
            <a:r>
              <a:rPr lang="en-GB" sz="3600" dirty="0" smtClean="0">
                <a:solidFill>
                  <a:srgbClr val="FF0000"/>
                </a:solidFill>
              </a:rPr>
              <a:t>C</a:t>
            </a:r>
            <a:r>
              <a:rPr lang="en-GB" sz="3600" dirty="0" smtClean="0"/>
              <a:t>hildren</a:t>
            </a:r>
          </a:p>
          <a:p>
            <a:pPr marL="457200" lvl="1" indent="0">
              <a:buNone/>
            </a:pPr>
            <a:endParaRPr lang="en-GB" sz="1800" dirty="0"/>
          </a:p>
          <a:p>
            <a:pPr marL="457200" lvl="1" indent="0">
              <a:buNone/>
            </a:pPr>
            <a:endParaRPr lang="en-GB" sz="1800" dirty="0" smtClean="0"/>
          </a:p>
          <a:p>
            <a:pPr marL="457200" lvl="1" indent="0">
              <a:buNone/>
            </a:pPr>
            <a:r>
              <a:rPr lang="en-GB" sz="1800" dirty="0"/>
              <a:t>	</a:t>
            </a:r>
            <a:endParaRPr lang="en-GB" dirty="0"/>
          </a:p>
        </p:txBody>
      </p:sp>
      <p:sp>
        <p:nvSpPr>
          <p:cNvPr id="4" name="TextBox 3"/>
          <p:cNvSpPr txBox="1"/>
          <p:nvPr/>
        </p:nvSpPr>
        <p:spPr>
          <a:xfrm>
            <a:off x="1331640" y="3428261"/>
            <a:ext cx="2289178" cy="307777"/>
          </a:xfrm>
          <a:prstGeom prst="rect">
            <a:avLst/>
          </a:prstGeom>
          <a:noFill/>
        </p:spPr>
        <p:txBody>
          <a:bodyPr wrap="square" rtlCol="0">
            <a:spAutoFit/>
          </a:bodyPr>
          <a:lstStyle/>
          <a:p>
            <a:pPr lvl="1"/>
            <a:r>
              <a:rPr lang="en-GB" sz="1400" dirty="0" smtClean="0"/>
              <a:t>supports </a:t>
            </a:r>
            <a:r>
              <a:rPr lang="en-GB" sz="1400" dirty="0"/>
              <a:t>the head</a:t>
            </a:r>
          </a:p>
        </p:txBody>
      </p:sp>
      <p:sp>
        <p:nvSpPr>
          <p:cNvPr id="5" name="TextBox 4"/>
          <p:cNvSpPr txBox="1"/>
          <p:nvPr/>
        </p:nvSpPr>
        <p:spPr>
          <a:xfrm>
            <a:off x="1331640" y="4570019"/>
            <a:ext cx="2952328" cy="307777"/>
          </a:xfrm>
          <a:prstGeom prst="rect">
            <a:avLst/>
          </a:prstGeom>
          <a:noFill/>
        </p:spPr>
        <p:txBody>
          <a:bodyPr wrap="square" rtlCol="0">
            <a:spAutoFit/>
          </a:bodyPr>
          <a:lstStyle/>
          <a:p>
            <a:pPr lvl="1"/>
            <a:r>
              <a:rPr lang="en-GB" sz="1400" dirty="0" smtClean="0"/>
              <a:t>ribs </a:t>
            </a:r>
            <a:r>
              <a:rPr lang="en-GB" sz="1400" dirty="0"/>
              <a:t>connected to these</a:t>
            </a:r>
          </a:p>
        </p:txBody>
      </p:sp>
      <p:sp>
        <p:nvSpPr>
          <p:cNvPr id="6" name="TextBox 5"/>
          <p:cNvSpPr txBox="1"/>
          <p:nvPr/>
        </p:nvSpPr>
        <p:spPr>
          <a:xfrm>
            <a:off x="1763688" y="5613988"/>
            <a:ext cx="2736304" cy="584775"/>
          </a:xfrm>
          <a:prstGeom prst="rect">
            <a:avLst/>
          </a:prstGeom>
          <a:noFill/>
        </p:spPr>
        <p:txBody>
          <a:bodyPr wrap="square" rtlCol="0">
            <a:spAutoFit/>
          </a:bodyPr>
          <a:lstStyle/>
          <a:p>
            <a:pPr marL="0" lvl="1"/>
            <a:r>
              <a:rPr lang="en-GB" sz="1400" dirty="0"/>
              <a:t>these allow twisting and bending</a:t>
            </a:r>
          </a:p>
          <a:p>
            <a:endParaRPr lang="en-GB" dirty="0"/>
          </a:p>
        </p:txBody>
      </p:sp>
      <p:sp>
        <p:nvSpPr>
          <p:cNvPr id="7" name="TextBox 6"/>
          <p:cNvSpPr txBox="1"/>
          <p:nvPr/>
        </p:nvSpPr>
        <p:spPr>
          <a:xfrm>
            <a:off x="1835696" y="6096383"/>
            <a:ext cx="1944216" cy="584775"/>
          </a:xfrm>
          <a:prstGeom prst="rect">
            <a:avLst/>
          </a:prstGeom>
          <a:noFill/>
        </p:spPr>
        <p:txBody>
          <a:bodyPr wrap="square" rtlCol="0">
            <a:spAutoFit/>
          </a:bodyPr>
          <a:lstStyle/>
          <a:p>
            <a:pPr marL="0" lvl="1"/>
            <a:r>
              <a:rPr lang="en-GB" sz="1400" dirty="0"/>
              <a:t>fused to pelvis</a:t>
            </a:r>
          </a:p>
          <a:p>
            <a:endParaRPr lang="en-GB" dirty="0">
              <a:solidFill>
                <a:srgbClr val="FF0000"/>
              </a:solidFill>
            </a:endParaRPr>
          </a:p>
        </p:txBody>
      </p:sp>
      <p:sp>
        <p:nvSpPr>
          <p:cNvPr id="8" name="TextBox 7"/>
          <p:cNvSpPr txBox="1"/>
          <p:nvPr/>
        </p:nvSpPr>
        <p:spPr>
          <a:xfrm>
            <a:off x="1313117" y="6496491"/>
            <a:ext cx="2873040" cy="307777"/>
          </a:xfrm>
          <a:prstGeom prst="rect">
            <a:avLst/>
          </a:prstGeom>
          <a:noFill/>
        </p:spPr>
        <p:txBody>
          <a:bodyPr wrap="square" rtlCol="0">
            <a:spAutoFit/>
          </a:bodyPr>
          <a:lstStyle/>
          <a:p>
            <a:pPr lvl="1"/>
            <a:r>
              <a:rPr lang="en-GB" sz="1400" dirty="0" smtClean="0"/>
              <a:t>these </a:t>
            </a:r>
            <a:r>
              <a:rPr lang="en-GB" sz="1400" dirty="0"/>
              <a:t>are remains of the tail    </a:t>
            </a:r>
          </a:p>
        </p:txBody>
      </p:sp>
      <p:sp>
        <p:nvSpPr>
          <p:cNvPr id="9" name="TextBox 8"/>
          <p:cNvSpPr txBox="1"/>
          <p:nvPr/>
        </p:nvSpPr>
        <p:spPr>
          <a:xfrm>
            <a:off x="4186157" y="2564904"/>
            <a:ext cx="4706323" cy="646331"/>
          </a:xfrm>
          <a:prstGeom prst="rect">
            <a:avLst/>
          </a:prstGeom>
          <a:noFill/>
        </p:spPr>
        <p:txBody>
          <a:bodyPr wrap="square" rtlCol="0">
            <a:spAutoFit/>
          </a:bodyPr>
          <a:lstStyle/>
          <a:p>
            <a:r>
              <a:rPr lang="en-GB" dirty="0" smtClean="0"/>
              <a:t>It is made up of </a:t>
            </a:r>
            <a:r>
              <a:rPr lang="en-GB" b="1" dirty="0" smtClean="0">
                <a:solidFill>
                  <a:srgbClr val="FF0000"/>
                </a:solidFill>
              </a:rPr>
              <a:t>34 vertebrae </a:t>
            </a:r>
            <a:r>
              <a:rPr lang="en-GB" dirty="0" smtClean="0"/>
              <a:t>which are divided into </a:t>
            </a:r>
            <a:r>
              <a:rPr lang="en-GB" b="1" dirty="0" smtClean="0">
                <a:solidFill>
                  <a:srgbClr val="FF0000"/>
                </a:solidFill>
              </a:rPr>
              <a:t>5 regions</a:t>
            </a:r>
            <a:r>
              <a:rPr lang="en-GB" dirty="0" smtClean="0"/>
              <a:t>, each having its own function. </a:t>
            </a:r>
            <a:endParaRPr lang="en-GB" dirty="0"/>
          </a:p>
        </p:txBody>
      </p:sp>
      <p:sp>
        <p:nvSpPr>
          <p:cNvPr id="10" name="TextBox 9"/>
          <p:cNvSpPr txBox="1"/>
          <p:nvPr/>
        </p:nvSpPr>
        <p:spPr>
          <a:xfrm>
            <a:off x="4499992" y="3613440"/>
            <a:ext cx="4608512" cy="2585323"/>
          </a:xfrm>
          <a:prstGeom prst="rect">
            <a:avLst/>
          </a:prstGeom>
          <a:noFill/>
        </p:spPr>
        <p:txBody>
          <a:bodyPr wrap="square" rtlCol="0">
            <a:spAutoFit/>
          </a:bodyPr>
          <a:lstStyle/>
          <a:p>
            <a:r>
              <a:rPr lang="en-GB" b="1" dirty="0" smtClean="0"/>
              <a:t>MOVEMENT</a:t>
            </a:r>
          </a:p>
          <a:p>
            <a:r>
              <a:rPr lang="en-GB" dirty="0" smtClean="0"/>
              <a:t>the joints in the spine allow bending and twisting</a:t>
            </a:r>
          </a:p>
          <a:p>
            <a:r>
              <a:rPr lang="en-GB" b="1" dirty="0" smtClean="0"/>
              <a:t>SUPPORT</a:t>
            </a:r>
          </a:p>
          <a:p>
            <a:r>
              <a:rPr lang="en-GB" dirty="0" smtClean="0"/>
              <a:t>the spine is long and strong to support other body parts, e.g. the head</a:t>
            </a:r>
          </a:p>
          <a:p>
            <a:r>
              <a:rPr lang="en-GB" b="1" dirty="0" smtClean="0"/>
              <a:t>PROTECTION </a:t>
            </a:r>
          </a:p>
          <a:p>
            <a:r>
              <a:rPr lang="en-GB" dirty="0" smtClean="0"/>
              <a:t>the spine is hard and protects the nerves running through the middle, i.e. the spinal cord </a:t>
            </a:r>
            <a:endParaRPr lang="en-GB" dirty="0"/>
          </a:p>
        </p:txBody>
      </p:sp>
    </p:spTree>
    <p:extLst>
      <p:ext uri="{BB962C8B-B14F-4D97-AF65-F5344CB8AC3E}">
        <p14:creationId xmlns:p14="http://schemas.microsoft.com/office/powerpoint/2010/main" xmlns="" val="3799271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BONES</a:t>
            </a:r>
            <a:endParaRPr lang="en-GB" dirty="0"/>
          </a:p>
        </p:txBody>
      </p:sp>
      <p:sp>
        <p:nvSpPr>
          <p:cNvPr id="3" name="Content Placeholder 2"/>
          <p:cNvSpPr>
            <a:spLocks noGrp="1"/>
          </p:cNvSpPr>
          <p:nvPr>
            <p:ph idx="1"/>
          </p:nvPr>
        </p:nvSpPr>
        <p:spPr>
          <a:xfrm>
            <a:off x="0" y="1412776"/>
            <a:ext cx="9144000" cy="5544616"/>
          </a:xfrm>
        </p:spPr>
        <p:txBody>
          <a:bodyPr/>
          <a:lstStyle/>
          <a:p>
            <a:pPr marL="0" indent="0">
              <a:buNone/>
            </a:pPr>
            <a:r>
              <a:rPr lang="en-GB" dirty="0" smtClean="0"/>
              <a:t>	TYPES OF BONES</a:t>
            </a:r>
          </a:p>
          <a:p>
            <a:pPr marL="0" indent="0">
              <a:buNone/>
            </a:pPr>
            <a:r>
              <a:rPr lang="en-GB" sz="2400" dirty="0" smtClean="0">
                <a:solidFill>
                  <a:srgbClr val="00B0F0"/>
                </a:solidFill>
              </a:rPr>
              <a:t>LONG TUBULAR BONES </a:t>
            </a:r>
            <a:r>
              <a:rPr lang="en-GB" sz="2400" dirty="0" smtClean="0">
                <a:solidFill>
                  <a:srgbClr val="00B050"/>
                </a:solidFill>
              </a:rPr>
              <a:t>(FEMUR + HUMERUS)</a:t>
            </a:r>
            <a:br>
              <a:rPr lang="en-GB" sz="2400" dirty="0" smtClean="0">
                <a:solidFill>
                  <a:srgbClr val="00B050"/>
                </a:solidFill>
              </a:rPr>
            </a:br>
            <a:r>
              <a:rPr lang="en-GB" sz="2000" dirty="0" smtClean="0"/>
              <a:t>These are long and affect our overall height. They are not solid but contain marrow in the centre, this allows them to be strong but not too heavy. </a:t>
            </a:r>
          </a:p>
          <a:p>
            <a:pPr marL="0" indent="0">
              <a:buNone/>
            </a:pPr>
            <a:r>
              <a:rPr lang="en-GB" sz="2400" dirty="0" smtClean="0">
                <a:solidFill>
                  <a:srgbClr val="00B0F0"/>
                </a:solidFill>
              </a:rPr>
              <a:t>SHORT BONES </a:t>
            </a:r>
            <a:r>
              <a:rPr lang="en-GB" sz="2400" dirty="0" smtClean="0">
                <a:solidFill>
                  <a:srgbClr val="00B050"/>
                </a:solidFill>
              </a:rPr>
              <a:t>(CARPALS + TARPSALS)</a:t>
            </a:r>
          </a:p>
          <a:p>
            <a:pPr marL="0" indent="0">
              <a:buNone/>
            </a:pPr>
            <a:r>
              <a:rPr lang="en-GB" sz="2000" dirty="0" smtClean="0"/>
              <a:t>They’re smaller and spongy with an outer layer of compact bone. They’re light and strong which is good for the movements required at the wrists and ankles. </a:t>
            </a:r>
          </a:p>
          <a:p>
            <a:pPr marL="0" indent="0">
              <a:buNone/>
            </a:pPr>
            <a:r>
              <a:rPr lang="en-GB" sz="2400" dirty="0" smtClean="0">
                <a:solidFill>
                  <a:srgbClr val="00B0F0"/>
                </a:solidFill>
              </a:rPr>
              <a:t>FLAT BONES </a:t>
            </a:r>
            <a:r>
              <a:rPr lang="en-GB" sz="2400" dirty="0" smtClean="0">
                <a:solidFill>
                  <a:srgbClr val="00B050"/>
                </a:solidFill>
              </a:rPr>
              <a:t>(CRANIUM + RIBS) </a:t>
            </a:r>
          </a:p>
          <a:p>
            <a:pPr marL="0" indent="0">
              <a:buNone/>
            </a:pPr>
            <a:r>
              <a:rPr lang="en-GB" sz="2000" dirty="0" smtClean="0"/>
              <a:t>These are flat and are often found forming a protective surface.</a:t>
            </a:r>
          </a:p>
          <a:p>
            <a:pPr marL="0" indent="0">
              <a:buNone/>
            </a:pPr>
            <a:r>
              <a:rPr lang="en-GB" sz="2400" dirty="0" smtClean="0">
                <a:solidFill>
                  <a:srgbClr val="00B0F0"/>
                </a:solidFill>
              </a:rPr>
              <a:t>IRREGULAR BONES </a:t>
            </a:r>
            <a:r>
              <a:rPr lang="en-GB" sz="2400" dirty="0" smtClean="0">
                <a:solidFill>
                  <a:srgbClr val="00B050"/>
                </a:solidFill>
              </a:rPr>
              <a:t>(VERTERBRAE + FACE)</a:t>
            </a:r>
            <a:br>
              <a:rPr lang="en-GB" sz="2400" dirty="0" smtClean="0">
                <a:solidFill>
                  <a:srgbClr val="00B050"/>
                </a:solidFill>
              </a:rPr>
            </a:br>
            <a:r>
              <a:rPr lang="en-GB" sz="2000" dirty="0" smtClean="0"/>
              <a:t>These are irregular in shape and have a specific function.  </a:t>
            </a:r>
            <a:endParaRPr lang="en-GB" sz="2400" dirty="0" smtClean="0">
              <a:solidFill>
                <a:srgbClr val="00B0F0"/>
              </a:solidFill>
            </a:endParaRPr>
          </a:p>
          <a:p>
            <a:pPr marL="0" indent="0">
              <a:buNone/>
            </a:pPr>
            <a:endParaRPr lang="en-GB" sz="1800" dirty="0"/>
          </a:p>
        </p:txBody>
      </p:sp>
    </p:spTree>
    <p:extLst>
      <p:ext uri="{BB962C8B-B14F-4D97-AF65-F5344CB8AC3E}">
        <p14:creationId xmlns:p14="http://schemas.microsoft.com/office/powerpoint/2010/main" xmlns="" val="406281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BONES </a:t>
            </a:r>
            <a:endParaRPr lang="en-GB" dirty="0"/>
          </a:p>
        </p:txBody>
      </p:sp>
      <p:sp>
        <p:nvSpPr>
          <p:cNvPr id="3" name="Content Placeholder 2"/>
          <p:cNvSpPr>
            <a:spLocks noGrp="1"/>
          </p:cNvSpPr>
          <p:nvPr>
            <p:ph idx="1"/>
          </p:nvPr>
        </p:nvSpPr>
        <p:spPr>
          <a:xfrm>
            <a:off x="107504" y="1196752"/>
            <a:ext cx="8928992" cy="5328592"/>
          </a:xfrm>
        </p:spPr>
        <p:txBody>
          <a:bodyPr>
            <a:normAutofit/>
          </a:bodyPr>
          <a:lstStyle/>
          <a:p>
            <a:r>
              <a:rPr lang="en-GB" dirty="0" smtClean="0"/>
              <a:t>Bones start to grow inside the</a:t>
            </a:r>
            <a:r>
              <a:rPr lang="en-GB" dirty="0" smtClean="0">
                <a:solidFill>
                  <a:srgbClr val="FF0000"/>
                </a:solidFill>
              </a:rPr>
              <a:t> womb</a:t>
            </a:r>
            <a:r>
              <a:rPr lang="en-GB" dirty="0" smtClean="0"/>
              <a:t>, where they begin as </a:t>
            </a:r>
            <a:r>
              <a:rPr lang="en-GB" dirty="0" smtClean="0">
                <a:solidFill>
                  <a:srgbClr val="FF0000"/>
                </a:solidFill>
              </a:rPr>
              <a:t>cartilage</a:t>
            </a:r>
            <a:r>
              <a:rPr lang="en-GB" dirty="0" smtClean="0"/>
              <a:t> </a:t>
            </a:r>
          </a:p>
          <a:p>
            <a:r>
              <a:rPr lang="en-GB" dirty="0" smtClean="0"/>
              <a:t>As you get older this turns into hard bone by a process called ‘</a:t>
            </a:r>
            <a:r>
              <a:rPr lang="en-GB" b="1" dirty="0" smtClean="0">
                <a:solidFill>
                  <a:srgbClr val="00B050"/>
                </a:solidFill>
              </a:rPr>
              <a:t>ossification</a:t>
            </a:r>
            <a:r>
              <a:rPr lang="en-GB" dirty="0" smtClean="0"/>
              <a:t>’ </a:t>
            </a:r>
          </a:p>
          <a:p>
            <a:r>
              <a:rPr lang="en-GB" dirty="0" smtClean="0"/>
              <a:t>Bones will only grow properly as long as certain </a:t>
            </a:r>
            <a:r>
              <a:rPr lang="en-GB" dirty="0" smtClean="0">
                <a:solidFill>
                  <a:srgbClr val="FF0000"/>
                </a:solidFill>
              </a:rPr>
              <a:t>minerals</a:t>
            </a:r>
            <a:r>
              <a:rPr lang="en-GB" dirty="0" smtClean="0"/>
              <a:t> and </a:t>
            </a:r>
            <a:r>
              <a:rPr lang="en-GB" dirty="0" smtClean="0">
                <a:solidFill>
                  <a:srgbClr val="FF0000"/>
                </a:solidFill>
              </a:rPr>
              <a:t>vitamins</a:t>
            </a:r>
            <a:r>
              <a:rPr lang="en-GB" dirty="0" smtClean="0"/>
              <a:t> are eaten:</a:t>
            </a:r>
            <a:br>
              <a:rPr lang="en-GB" dirty="0" smtClean="0"/>
            </a:br>
            <a:r>
              <a:rPr lang="en-GB" dirty="0" smtClean="0"/>
              <a:t>-</a:t>
            </a:r>
            <a:r>
              <a:rPr lang="en-GB" dirty="0" smtClean="0">
                <a:solidFill>
                  <a:srgbClr val="00B0F0"/>
                </a:solidFill>
              </a:rPr>
              <a:t>Vitamin D </a:t>
            </a:r>
            <a:r>
              <a:rPr lang="en-GB" dirty="0" smtClean="0"/>
              <a:t>helps build bones</a:t>
            </a:r>
            <a:br>
              <a:rPr lang="en-GB" dirty="0" smtClean="0"/>
            </a:br>
            <a:r>
              <a:rPr lang="en-GB" dirty="0" smtClean="0"/>
              <a:t>-</a:t>
            </a:r>
            <a:r>
              <a:rPr lang="en-GB" dirty="0" smtClean="0">
                <a:solidFill>
                  <a:srgbClr val="00B0F0"/>
                </a:solidFill>
              </a:rPr>
              <a:t>Calcium</a:t>
            </a:r>
            <a:r>
              <a:rPr lang="en-GB" dirty="0" smtClean="0"/>
              <a:t> helps keep bones strong</a:t>
            </a:r>
          </a:p>
          <a:p>
            <a:r>
              <a:rPr lang="en-GB" dirty="0" smtClean="0"/>
              <a:t>A </a:t>
            </a:r>
            <a:r>
              <a:rPr lang="en-GB" dirty="0"/>
              <a:t>poor diet will result in </a:t>
            </a:r>
            <a:r>
              <a:rPr lang="en-GB" dirty="0">
                <a:solidFill>
                  <a:srgbClr val="FF0000"/>
                </a:solidFill>
              </a:rPr>
              <a:t>soft bones</a:t>
            </a:r>
            <a:r>
              <a:rPr lang="en-GB" dirty="0"/>
              <a:t>, whilst a balanced diet and exercise will make bones </a:t>
            </a:r>
            <a:r>
              <a:rPr lang="en-GB" dirty="0">
                <a:solidFill>
                  <a:srgbClr val="FF0000"/>
                </a:solidFill>
              </a:rPr>
              <a:t>harder</a:t>
            </a:r>
          </a:p>
          <a:p>
            <a:pPr marL="457200" lvl="1" indent="0">
              <a:buNone/>
            </a:pPr>
            <a:endParaRPr lang="en-GB" dirty="0" smtClean="0"/>
          </a:p>
          <a:p>
            <a:pPr marL="457200" lvl="1" indent="0">
              <a:buNone/>
            </a:pPr>
            <a:endParaRPr lang="en-GB" dirty="0" smtClean="0"/>
          </a:p>
        </p:txBody>
      </p:sp>
    </p:spTree>
    <p:extLst>
      <p:ext uri="{BB962C8B-B14F-4D97-AF65-F5344CB8AC3E}">
        <p14:creationId xmlns:p14="http://schemas.microsoft.com/office/powerpoint/2010/main" xmlns="" val="94696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JOINTS </a:t>
            </a:r>
            <a:endParaRPr lang="en-GB" dirty="0"/>
          </a:p>
        </p:txBody>
      </p:sp>
      <p:sp>
        <p:nvSpPr>
          <p:cNvPr id="3" name="Content Placeholder 2"/>
          <p:cNvSpPr>
            <a:spLocks noGrp="1"/>
          </p:cNvSpPr>
          <p:nvPr>
            <p:ph idx="1"/>
          </p:nvPr>
        </p:nvSpPr>
        <p:spPr>
          <a:xfrm>
            <a:off x="457200" y="1600201"/>
            <a:ext cx="8229600" cy="2116832"/>
          </a:xfrm>
        </p:spPr>
        <p:txBody>
          <a:bodyPr/>
          <a:lstStyle/>
          <a:p>
            <a:pPr fontAlgn="base"/>
            <a:r>
              <a:rPr lang="en-GB" sz="2800" b="1" i="1" dirty="0" smtClean="0">
                <a:solidFill>
                  <a:srgbClr val="FF0000"/>
                </a:solidFill>
              </a:rPr>
              <a:t>FIBROUS-</a:t>
            </a:r>
            <a:r>
              <a:rPr lang="en-GB" sz="2800" dirty="0">
                <a:solidFill>
                  <a:srgbClr val="FF0000"/>
                </a:solidFill>
              </a:rPr>
              <a:t> </a:t>
            </a:r>
            <a:r>
              <a:rPr lang="en-GB" sz="2800" dirty="0"/>
              <a:t>Immovable joints, hold bones together</a:t>
            </a:r>
          </a:p>
          <a:p>
            <a:pPr fontAlgn="base"/>
            <a:r>
              <a:rPr lang="en-GB" sz="2800" b="1" i="1" dirty="0" smtClean="0">
                <a:solidFill>
                  <a:srgbClr val="FF0000"/>
                </a:solidFill>
              </a:rPr>
              <a:t>CARTILAGINOUS-</a:t>
            </a:r>
            <a:r>
              <a:rPr lang="en-GB" sz="2800" dirty="0">
                <a:solidFill>
                  <a:srgbClr val="FF0000"/>
                </a:solidFill>
              </a:rPr>
              <a:t> </a:t>
            </a:r>
            <a:r>
              <a:rPr lang="en-GB" sz="2800" dirty="0"/>
              <a:t>Slightly moveable, each of the bones rests on a cushion of </a:t>
            </a:r>
            <a:r>
              <a:rPr lang="en-GB" sz="2800" dirty="0" smtClean="0"/>
              <a:t>cartilage</a:t>
            </a:r>
          </a:p>
          <a:p>
            <a:pPr fontAlgn="base"/>
            <a:r>
              <a:rPr lang="en-GB" sz="2800" b="1" dirty="0">
                <a:solidFill>
                  <a:srgbClr val="FF0000"/>
                </a:solidFill>
              </a:rPr>
              <a:t>SYNOVIAL JOINTS- </a:t>
            </a:r>
            <a:r>
              <a:rPr lang="en-GB" sz="2800" dirty="0" smtClean="0"/>
              <a:t>freely moveable joints</a:t>
            </a:r>
            <a:endParaRPr lang="en-GB" sz="2800" b="1" dirty="0">
              <a:solidFill>
                <a:srgbClr val="92D050"/>
              </a:solidFill>
            </a:endParaRPr>
          </a:p>
          <a:p>
            <a:pPr fontAlgn="base"/>
            <a:endParaRPr lang="en-GB" sz="2800" dirty="0"/>
          </a:p>
          <a:p>
            <a:endParaRPr lang="en-GB" dirty="0">
              <a:solidFill>
                <a:srgbClr val="FF0000"/>
              </a:solidFill>
            </a:endParaRPr>
          </a:p>
        </p:txBody>
      </p:sp>
    </p:spTree>
    <p:extLst>
      <p:ext uri="{BB962C8B-B14F-4D97-AF65-F5344CB8AC3E}">
        <p14:creationId xmlns:p14="http://schemas.microsoft.com/office/powerpoint/2010/main" xmlns="" val="1226614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RELATED FITNESS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solidFill>
                  <a:srgbClr val="FF0000"/>
                </a:solidFill>
              </a:rPr>
              <a:t>C</a:t>
            </a:r>
            <a:r>
              <a:rPr lang="en-GB" dirty="0" smtClean="0"/>
              <a:t>ardiovascular Fitness </a:t>
            </a:r>
            <a:r>
              <a:rPr lang="en-GB" sz="2400" dirty="0" smtClean="0">
                <a:solidFill>
                  <a:schemeClr val="accent3">
                    <a:lumMod val="75000"/>
                  </a:schemeClr>
                </a:solidFill>
              </a:rPr>
              <a:t>(cooper 12minute run/bleep test)</a:t>
            </a:r>
            <a:endParaRPr lang="en-GB" dirty="0" smtClean="0">
              <a:solidFill>
                <a:schemeClr val="accent3">
                  <a:lumMod val="75000"/>
                </a:schemeClr>
              </a:solidFill>
            </a:endParaRPr>
          </a:p>
          <a:p>
            <a:pPr marL="0" indent="0">
              <a:buNone/>
            </a:pPr>
            <a:r>
              <a:rPr lang="en-GB" sz="2000" dirty="0" smtClean="0">
                <a:solidFill>
                  <a:schemeClr val="accent5">
                    <a:lumMod val="75000"/>
                  </a:schemeClr>
                </a:solidFill>
              </a:rPr>
              <a:t>The ability to exercise the entire body for a long period of time </a:t>
            </a:r>
          </a:p>
          <a:p>
            <a:pPr marL="0" indent="0">
              <a:buNone/>
            </a:pPr>
            <a:r>
              <a:rPr lang="en-GB" dirty="0" smtClean="0">
                <a:solidFill>
                  <a:srgbClr val="FF0000"/>
                </a:solidFill>
              </a:rPr>
              <a:t>M</a:t>
            </a:r>
            <a:r>
              <a:rPr lang="en-GB" dirty="0" smtClean="0"/>
              <a:t>uscular Endurance </a:t>
            </a:r>
            <a:r>
              <a:rPr lang="en-GB" sz="2400" dirty="0" smtClean="0">
                <a:solidFill>
                  <a:schemeClr val="accent3">
                    <a:lumMod val="75000"/>
                  </a:schemeClr>
                </a:solidFill>
              </a:rPr>
              <a:t>(abdominal curl test) </a:t>
            </a:r>
            <a:endParaRPr lang="en-GB" dirty="0" smtClean="0">
              <a:solidFill>
                <a:schemeClr val="accent3">
                  <a:lumMod val="75000"/>
                </a:schemeClr>
              </a:solidFill>
            </a:endParaRPr>
          </a:p>
          <a:p>
            <a:pPr marL="0" indent="0">
              <a:buNone/>
            </a:pPr>
            <a:r>
              <a:rPr lang="en-GB" sz="2000" dirty="0" smtClean="0">
                <a:solidFill>
                  <a:schemeClr val="accent5">
                    <a:lumMod val="75000"/>
                  </a:schemeClr>
                </a:solidFill>
              </a:rPr>
              <a:t>The ability to use voluntary muscles many times without tiring </a:t>
            </a:r>
          </a:p>
          <a:p>
            <a:pPr marL="0" indent="0">
              <a:buNone/>
            </a:pPr>
            <a:r>
              <a:rPr lang="en-GB" dirty="0" smtClean="0">
                <a:solidFill>
                  <a:srgbClr val="FF0000"/>
                </a:solidFill>
              </a:rPr>
              <a:t>F</a:t>
            </a:r>
            <a:r>
              <a:rPr lang="en-GB" dirty="0" smtClean="0"/>
              <a:t>lexibility </a:t>
            </a:r>
            <a:r>
              <a:rPr lang="en-GB" sz="2400" dirty="0" smtClean="0">
                <a:solidFill>
                  <a:schemeClr val="accent3">
                    <a:lumMod val="75000"/>
                  </a:schemeClr>
                </a:solidFill>
              </a:rPr>
              <a:t>(sit and reach)</a:t>
            </a:r>
            <a:endParaRPr lang="en-GB" dirty="0" smtClean="0">
              <a:solidFill>
                <a:schemeClr val="accent3">
                  <a:lumMod val="75000"/>
                </a:schemeClr>
              </a:solidFill>
            </a:endParaRPr>
          </a:p>
          <a:p>
            <a:pPr marL="0" indent="0">
              <a:buNone/>
            </a:pPr>
            <a:r>
              <a:rPr lang="en-GB" sz="2000" dirty="0" smtClean="0">
                <a:solidFill>
                  <a:schemeClr val="accent5">
                    <a:lumMod val="75000"/>
                  </a:schemeClr>
                </a:solidFill>
              </a:rPr>
              <a:t>The range of movement possible at a joint </a:t>
            </a:r>
          </a:p>
          <a:p>
            <a:pPr marL="0" indent="0">
              <a:buNone/>
            </a:pPr>
            <a:r>
              <a:rPr lang="en-GB" dirty="0" smtClean="0">
                <a:solidFill>
                  <a:srgbClr val="FF0000"/>
                </a:solidFill>
              </a:rPr>
              <a:t>M</a:t>
            </a:r>
            <a:r>
              <a:rPr lang="en-GB" dirty="0" smtClean="0"/>
              <a:t>uscular Strength </a:t>
            </a:r>
            <a:r>
              <a:rPr lang="en-GB" sz="2400" dirty="0" smtClean="0">
                <a:solidFill>
                  <a:schemeClr val="accent3">
                    <a:lumMod val="75000"/>
                  </a:schemeClr>
                </a:solidFill>
              </a:rPr>
              <a:t>(hand grip test)</a:t>
            </a:r>
            <a:endParaRPr lang="en-GB" dirty="0" smtClean="0">
              <a:solidFill>
                <a:schemeClr val="accent3">
                  <a:lumMod val="75000"/>
                </a:schemeClr>
              </a:solidFill>
            </a:endParaRPr>
          </a:p>
          <a:p>
            <a:pPr marL="0" indent="0">
              <a:buNone/>
            </a:pPr>
            <a:r>
              <a:rPr lang="en-GB" sz="2000" dirty="0" smtClean="0">
                <a:solidFill>
                  <a:schemeClr val="accent5">
                    <a:lumMod val="75000"/>
                  </a:schemeClr>
                </a:solidFill>
              </a:rPr>
              <a:t>The amount of force muscles can exert against a resistance</a:t>
            </a:r>
            <a:r>
              <a:rPr lang="en-GB" dirty="0" smtClean="0"/>
              <a:t> </a:t>
            </a:r>
          </a:p>
          <a:p>
            <a:pPr marL="0" indent="0">
              <a:buNone/>
            </a:pPr>
            <a:r>
              <a:rPr lang="en-GB" dirty="0" smtClean="0">
                <a:solidFill>
                  <a:srgbClr val="FF0000"/>
                </a:solidFill>
              </a:rPr>
              <a:t>B</a:t>
            </a:r>
            <a:r>
              <a:rPr lang="en-GB" dirty="0" smtClean="0"/>
              <a:t>ody Composition </a:t>
            </a:r>
            <a:r>
              <a:rPr lang="en-GB" sz="2400" dirty="0" smtClean="0">
                <a:solidFill>
                  <a:schemeClr val="accent3">
                    <a:lumMod val="75000"/>
                  </a:schemeClr>
                </a:solidFill>
              </a:rPr>
              <a:t>(skin fold test)</a:t>
            </a:r>
            <a:endParaRPr lang="en-GB" dirty="0" smtClean="0">
              <a:solidFill>
                <a:schemeClr val="accent3">
                  <a:lumMod val="75000"/>
                </a:schemeClr>
              </a:solidFill>
            </a:endParaRPr>
          </a:p>
          <a:p>
            <a:pPr marL="0" indent="0">
              <a:buNone/>
            </a:pPr>
            <a:r>
              <a:rPr lang="en-GB" sz="2000" dirty="0" smtClean="0">
                <a:solidFill>
                  <a:schemeClr val="accent5">
                    <a:lumMod val="75000"/>
                  </a:schemeClr>
                </a:solidFill>
              </a:rPr>
              <a:t>Percentage of body made up of fat muscle and bone</a:t>
            </a:r>
            <a:r>
              <a:rPr lang="en-GB" dirty="0" smtClean="0"/>
              <a:t> </a:t>
            </a:r>
            <a:endParaRPr lang="en-GB" dirty="0"/>
          </a:p>
        </p:txBody>
      </p:sp>
    </p:spTree>
    <p:extLst>
      <p:ext uri="{BB962C8B-B14F-4D97-AF65-F5344CB8AC3E}">
        <p14:creationId xmlns:p14="http://schemas.microsoft.com/office/powerpoint/2010/main" xmlns="" val="1371898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147248" cy="850106"/>
          </a:xfrm>
        </p:spPr>
        <p:txBody>
          <a:bodyPr/>
          <a:lstStyle/>
          <a:p>
            <a:r>
              <a:rPr lang="en-GB" dirty="0" smtClean="0"/>
              <a:t>JOINTS</a:t>
            </a:r>
            <a:endParaRPr lang="en-GB" dirty="0"/>
          </a:p>
        </p:txBody>
      </p:sp>
      <p:sp>
        <p:nvSpPr>
          <p:cNvPr id="3" name="Content Placeholder 2"/>
          <p:cNvSpPr>
            <a:spLocks noGrp="1"/>
          </p:cNvSpPr>
          <p:nvPr>
            <p:ph idx="1"/>
          </p:nvPr>
        </p:nvSpPr>
        <p:spPr>
          <a:xfrm>
            <a:off x="0" y="692696"/>
            <a:ext cx="9144000" cy="6165304"/>
          </a:xfrm>
        </p:spPr>
        <p:txBody>
          <a:bodyPr>
            <a:normAutofit/>
          </a:bodyPr>
          <a:lstStyle/>
          <a:p>
            <a:r>
              <a:rPr lang="en-GB" sz="2800" b="1" dirty="0">
                <a:solidFill>
                  <a:srgbClr val="FF0000"/>
                </a:solidFill>
              </a:rPr>
              <a:t>SYNOVIAL </a:t>
            </a:r>
            <a:r>
              <a:rPr lang="en-GB" sz="2800" b="1" dirty="0" smtClean="0">
                <a:solidFill>
                  <a:srgbClr val="FF0000"/>
                </a:solidFill>
              </a:rPr>
              <a:t>JOINTS- </a:t>
            </a:r>
            <a:r>
              <a:rPr lang="en-GB" sz="2800" dirty="0" smtClean="0"/>
              <a:t>FREELY MOVEABLE JOINTS</a:t>
            </a:r>
            <a:endParaRPr lang="en-GB" sz="2800" b="1" dirty="0" smtClean="0">
              <a:solidFill>
                <a:srgbClr val="92D050"/>
              </a:solidFill>
            </a:endParaRPr>
          </a:p>
          <a:p>
            <a:r>
              <a:rPr lang="en-GB" sz="2000" b="1" dirty="0" smtClean="0">
                <a:solidFill>
                  <a:srgbClr val="92D050"/>
                </a:solidFill>
              </a:rPr>
              <a:t>HINGE JOINTS: </a:t>
            </a:r>
            <a:r>
              <a:rPr lang="en-GB" sz="2000" dirty="0" smtClean="0">
                <a:solidFill>
                  <a:srgbClr val="00B050"/>
                </a:solidFill>
              </a:rPr>
              <a:t>e.g. the elbow joint/the knee joint</a:t>
            </a:r>
            <a:r>
              <a:rPr lang="en-GB" sz="2000" dirty="0">
                <a:solidFill>
                  <a:srgbClr val="00B050"/>
                </a:solidFill>
              </a:rPr>
              <a:t/>
            </a:r>
            <a:br>
              <a:rPr lang="en-GB" sz="2000" dirty="0">
                <a:solidFill>
                  <a:srgbClr val="00B050"/>
                </a:solidFill>
              </a:rPr>
            </a:br>
            <a:r>
              <a:rPr lang="en-GB" sz="2000" dirty="0"/>
              <a:t>T</a:t>
            </a:r>
            <a:r>
              <a:rPr lang="en-GB" sz="2000" dirty="0" smtClean="0"/>
              <a:t>he </a:t>
            </a:r>
            <a:r>
              <a:rPr lang="en-GB" sz="2000" dirty="0"/>
              <a:t>joint can go backwards and forwards but not side-to-side</a:t>
            </a:r>
            <a:br>
              <a:rPr lang="en-GB" sz="2000" dirty="0"/>
            </a:br>
            <a:r>
              <a:rPr lang="en-GB" sz="2000" i="1" dirty="0"/>
              <a:t>-this allows flexion and extension </a:t>
            </a:r>
          </a:p>
          <a:p>
            <a:r>
              <a:rPr lang="en-GB" sz="2000" b="1" dirty="0" smtClean="0">
                <a:solidFill>
                  <a:srgbClr val="92D050"/>
                </a:solidFill>
              </a:rPr>
              <a:t>BALL AND SOCKET JOINTS:</a:t>
            </a:r>
            <a:r>
              <a:rPr lang="en-GB" sz="2000" b="1" dirty="0">
                <a:solidFill>
                  <a:srgbClr val="92D050"/>
                </a:solidFill>
              </a:rPr>
              <a:t> </a:t>
            </a:r>
            <a:r>
              <a:rPr lang="en-GB" sz="2000" dirty="0" smtClean="0">
                <a:solidFill>
                  <a:srgbClr val="00B050"/>
                </a:solidFill>
              </a:rPr>
              <a:t>e.g. the shoulder joint</a:t>
            </a:r>
            <a:r>
              <a:rPr lang="en-GB" sz="2000" b="1" dirty="0"/>
              <a:t/>
            </a:r>
            <a:br>
              <a:rPr lang="en-GB" sz="2000" b="1" dirty="0"/>
            </a:br>
            <a:r>
              <a:rPr lang="en-GB" sz="2000" dirty="0"/>
              <a:t>T</a:t>
            </a:r>
            <a:r>
              <a:rPr lang="en-GB" sz="2000" dirty="0" smtClean="0"/>
              <a:t>he </a:t>
            </a:r>
            <a:r>
              <a:rPr lang="en-GB" sz="2000" dirty="0"/>
              <a:t>joint can move in all directions and it can rotate as well </a:t>
            </a:r>
            <a:br>
              <a:rPr lang="en-GB" sz="2000" dirty="0"/>
            </a:br>
            <a:r>
              <a:rPr lang="en-GB" sz="2000" i="1" dirty="0" smtClean="0"/>
              <a:t>-this </a:t>
            </a:r>
            <a:r>
              <a:rPr lang="en-GB" sz="2000" i="1" dirty="0"/>
              <a:t>allows flexion, extension, adduction, abduction and </a:t>
            </a:r>
            <a:r>
              <a:rPr lang="en-GB" sz="2000" i="1" dirty="0" smtClean="0"/>
              <a:t>rotation</a:t>
            </a:r>
          </a:p>
          <a:p>
            <a:r>
              <a:rPr lang="en-GB" sz="2000" b="1" dirty="0" smtClean="0">
                <a:solidFill>
                  <a:srgbClr val="92D050"/>
                </a:solidFill>
              </a:rPr>
              <a:t>CONDYLOID JOINTS: </a:t>
            </a:r>
            <a:r>
              <a:rPr lang="en-GB" sz="2000" dirty="0" smtClean="0">
                <a:solidFill>
                  <a:srgbClr val="00B050"/>
                </a:solidFill>
              </a:rPr>
              <a:t>e.g. the wrist</a:t>
            </a:r>
            <a:r>
              <a:rPr lang="en-GB" sz="2000" b="1" dirty="0" smtClean="0">
                <a:solidFill>
                  <a:srgbClr val="92D050"/>
                </a:solidFill>
              </a:rPr>
              <a:t/>
            </a:r>
            <a:br>
              <a:rPr lang="en-GB" sz="2000" b="1" dirty="0" smtClean="0">
                <a:solidFill>
                  <a:srgbClr val="92D050"/>
                </a:solidFill>
              </a:rPr>
            </a:br>
            <a:r>
              <a:rPr lang="en-GB" sz="2000" dirty="0" smtClean="0"/>
              <a:t>The joint can go forwards</a:t>
            </a:r>
            <a:r>
              <a:rPr lang="en-GB" sz="2000" dirty="0"/>
              <a:t>, backwards and sideways, but not </a:t>
            </a:r>
            <a:r>
              <a:rPr lang="en-GB" sz="2000" dirty="0" smtClean="0"/>
              <a:t>rotation</a:t>
            </a:r>
            <a:r>
              <a:rPr lang="en-GB" sz="2000" b="1" i="1" dirty="0">
                <a:solidFill>
                  <a:srgbClr val="92D050"/>
                </a:solidFill>
              </a:rPr>
              <a:t/>
            </a:r>
            <a:br>
              <a:rPr lang="en-GB" sz="2000" b="1" i="1" dirty="0">
                <a:solidFill>
                  <a:srgbClr val="92D050"/>
                </a:solidFill>
              </a:rPr>
            </a:br>
            <a:r>
              <a:rPr lang="en-GB" sz="2000" i="1" dirty="0" smtClean="0"/>
              <a:t>-this allows </a:t>
            </a:r>
            <a:r>
              <a:rPr lang="en-GB" sz="2000" i="1" dirty="0"/>
              <a:t>flexion, extension, adduction, </a:t>
            </a:r>
            <a:r>
              <a:rPr lang="en-GB" sz="2000" i="1" dirty="0" smtClean="0"/>
              <a:t>abduction</a:t>
            </a:r>
          </a:p>
          <a:p>
            <a:r>
              <a:rPr lang="en-GB" sz="2000" b="1" dirty="0" smtClean="0">
                <a:solidFill>
                  <a:srgbClr val="92D050"/>
                </a:solidFill>
              </a:rPr>
              <a:t>GLIDING JOINT: </a:t>
            </a:r>
            <a:r>
              <a:rPr lang="en-GB" sz="2000" dirty="0" smtClean="0">
                <a:solidFill>
                  <a:srgbClr val="00B050"/>
                </a:solidFill>
              </a:rPr>
              <a:t>e.g. </a:t>
            </a:r>
            <a:r>
              <a:rPr lang="en-GB" sz="2000" dirty="0">
                <a:solidFill>
                  <a:srgbClr val="00B050"/>
                </a:solidFill>
              </a:rPr>
              <a:t>between the tarsals or </a:t>
            </a:r>
            <a:r>
              <a:rPr lang="en-GB" sz="2000" dirty="0" smtClean="0">
                <a:solidFill>
                  <a:srgbClr val="00B050"/>
                </a:solidFill>
              </a:rPr>
              <a:t>carpals</a:t>
            </a:r>
            <a:br>
              <a:rPr lang="en-GB" sz="2000" dirty="0" smtClean="0">
                <a:solidFill>
                  <a:srgbClr val="00B050"/>
                </a:solidFill>
              </a:rPr>
            </a:br>
            <a:r>
              <a:rPr lang="en-GB" sz="2000" dirty="0" smtClean="0"/>
              <a:t>Bones </a:t>
            </a:r>
            <a:r>
              <a:rPr lang="en-GB" sz="2000" dirty="0"/>
              <a:t>move a little bit in all directions by sliding over </a:t>
            </a:r>
            <a:r>
              <a:rPr lang="en-GB" sz="2000" dirty="0" smtClean="0"/>
              <a:t>each other</a:t>
            </a:r>
            <a:br>
              <a:rPr lang="en-GB" sz="2000" dirty="0" smtClean="0"/>
            </a:br>
            <a:r>
              <a:rPr lang="en-GB" sz="2000" i="1" dirty="0" smtClean="0"/>
              <a:t>-this </a:t>
            </a:r>
            <a:r>
              <a:rPr lang="en-GB" sz="2000" i="1" dirty="0"/>
              <a:t>allows flexion, extension, adduction, abduction and rotation</a:t>
            </a:r>
          </a:p>
          <a:p>
            <a:r>
              <a:rPr lang="en-GB" sz="2000" b="1" dirty="0" smtClean="0">
                <a:solidFill>
                  <a:srgbClr val="92D050"/>
                </a:solidFill>
              </a:rPr>
              <a:t>PIVOT JOINT: </a:t>
            </a:r>
            <a:r>
              <a:rPr lang="en-GB" sz="2000" dirty="0" smtClean="0">
                <a:solidFill>
                  <a:srgbClr val="00B050"/>
                </a:solidFill>
              </a:rPr>
              <a:t>e.g. the neck </a:t>
            </a:r>
            <a:br>
              <a:rPr lang="en-GB" sz="2000" dirty="0" smtClean="0">
                <a:solidFill>
                  <a:srgbClr val="00B050"/>
                </a:solidFill>
              </a:rPr>
            </a:br>
            <a:r>
              <a:rPr lang="en-GB" sz="2000" dirty="0" smtClean="0"/>
              <a:t>The joint can only rotate</a:t>
            </a:r>
            <a:br>
              <a:rPr lang="en-GB" sz="2000" dirty="0" smtClean="0"/>
            </a:br>
            <a:r>
              <a:rPr lang="en-GB" sz="2000" i="1" dirty="0" smtClean="0"/>
              <a:t>-this allows rotation</a:t>
            </a:r>
          </a:p>
          <a:p>
            <a:pPr marL="0" indent="0">
              <a:buNone/>
            </a:pPr>
            <a:endParaRPr lang="en-GB" sz="2000" b="1" i="1" dirty="0" smtClean="0"/>
          </a:p>
          <a:p>
            <a:endParaRPr lang="en-GB" sz="2000" b="1" dirty="0" smtClean="0">
              <a:solidFill>
                <a:srgbClr val="92D050"/>
              </a:solidFill>
            </a:endParaRPr>
          </a:p>
          <a:p>
            <a:endParaRPr lang="en-GB" sz="2400" dirty="0" smtClean="0"/>
          </a:p>
        </p:txBody>
      </p:sp>
    </p:spTree>
    <p:extLst>
      <p:ext uri="{BB962C8B-B14F-4D97-AF65-F5344CB8AC3E}">
        <p14:creationId xmlns:p14="http://schemas.microsoft.com/office/powerpoint/2010/main" xmlns="" val="1002559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JOINTS</a:t>
            </a:r>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19188"/>
            <a:ext cx="6630273" cy="5478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7305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JOINTS AND MOVEMENT</a:t>
            </a:r>
            <a:endParaRPr lang="en-GB" dirty="0"/>
          </a:p>
        </p:txBody>
      </p:sp>
      <p:sp>
        <p:nvSpPr>
          <p:cNvPr id="3" name="Content Placeholder 2"/>
          <p:cNvSpPr>
            <a:spLocks noGrp="1"/>
          </p:cNvSpPr>
          <p:nvPr>
            <p:ph idx="1"/>
          </p:nvPr>
        </p:nvSpPr>
        <p:spPr>
          <a:xfrm>
            <a:off x="0" y="1196752"/>
            <a:ext cx="9144000" cy="5661248"/>
          </a:xfrm>
        </p:spPr>
        <p:txBody>
          <a:bodyPr>
            <a:normAutofit/>
          </a:bodyPr>
          <a:lstStyle/>
          <a:p>
            <a:pPr marL="0" indent="0">
              <a:buNone/>
            </a:pPr>
            <a:r>
              <a:rPr lang="en-GB" sz="2400" dirty="0" smtClean="0"/>
              <a:t>A </a:t>
            </a:r>
            <a:r>
              <a:rPr lang="en-GB" sz="2400" dirty="0"/>
              <a:t>joint is a place where two or more bones </a:t>
            </a:r>
            <a:r>
              <a:rPr lang="en-GB" sz="2400" dirty="0" smtClean="0"/>
              <a:t>meet. In </a:t>
            </a:r>
            <a:r>
              <a:rPr lang="en-GB" sz="2400" dirty="0"/>
              <a:t>order to prevent pain through the friction which might be caused by the bones rubbing together, the ends of the bones in a synovial joint are covered with a layer of thick cartilage known as </a:t>
            </a:r>
            <a:r>
              <a:rPr lang="en-GB" sz="2400" b="1" dirty="0"/>
              <a:t>hyaline </a:t>
            </a:r>
            <a:r>
              <a:rPr lang="en-GB" sz="2400" b="1" dirty="0" smtClean="0"/>
              <a:t>cartilage</a:t>
            </a:r>
            <a:r>
              <a:rPr lang="en-GB" sz="2400" dirty="0" smtClean="0"/>
              <a:t>.</a:t>
            </a:r>
            <a:r>
              <a:rPr lang="en-GB" sz="2400" b="1" dirty="0"/>
              <a:t> </a:t>
            </a:r>
            <a:endParaRPr lang="en-GB" sz="2400" dirty="0"/>
          </a:p>
          <a:p>
            <a:pPr marL="0" indent="0">
              <a:buNone/>
            </a:pPr>
            <a:endParaRPr lang="en-GB" sz="2400" b="1" dirty="0"/>
          </a:p>
          <a:p>
            <a:r>
              <a:rPr lang="en-GB" sz="2400" b="1" dirty="0" smtClean="0"/>
              <a:t>Movements </a:t>
            </a:r>
            <a:r>
              <a:rPr lang="en-GB" sz="2400" b="1" dirty="0"/>
              <a:t>at joints: </a:t>
            </a:r>
            <a:r>
              <a:rPr lang="en-GB" sz="2800" b="1" dirty="0"/>
              <a:t/>
            </a:r>
            <a:br>
              <a:rPr lang="en-GB" sz="2800" b="1" dirty="0"/>
            </a:br>
            <a:r>
              <a:rPr lang="en-GB" sz="2000" dirty="0"/>
              <a:t>all joins allow movements but the extent and freedom varies from joint to </a:t>
            </a:r>
            <a:r>
              <a:rPr lang="en-GB" sz="2000" dirty="0" smtClean="0"/>
              <a:t>joint, there </a:t>
            </a:r>
            <a:r>
              <a:rPr lang="en-GB" sz="2000" dirty="0"/>
              <a:t>are five to learn: </a:t>
            </a:r>
            <a:r>
              <a:rPr lang="en-GB" sz="2000" b="1" dirty="0">
                <a:solidFill>
                  <a:srgbClr val="FF0000"/>
                </a:solidFill>
              </a:rPr>
              <a:t>flexion</a:t>
            </a:r>
            <a:r>
              <a:rPr lang="en-GB" sz="2000" dirty="0"/>
              <a:t>,</a:t>
            </a:r>
            <a:r>
              <a:rPr lang="en-GB" sz="2000" b="1" dirty="0"/>
              <a:t> </a:t>
            </a:r>
            <a:r>
              <a:rPr lang="en-GB" sz="2000" b="1" dirty="0">
                <a:solidFill>
                  <a:srgbClr val="FF0000"/>
                </a:solidFill>
              </a:rPr>
              <a:t>extension</a:t>
            </a:r>
            <a:r>
              <a:rPr lang="en-GB" sz="2000" dirty="0"/>
              <a:t>,</a:t>
            </a:r>
            <a:r>
              <a:rPr lang="en-GB" sz="2000" b="1" dirty="0"/>
              <a:t> </a:t>
            </a:r>
            <a:r>
              <a:rPr lang="en-GB" sz="2000" b="1" dirty="0">
                <a:solidFill>
                  <a:srgbClr val="FF0000"/>
                </a:solidFill>
              </a:rPr>
              <a:t>adduction</a:t>
            </a:r>
            <a:r>
              <a:rPr lang="en-GB" sz="2000" dirty="0"/>
              <a:t>,</a:t>
            </a:r>
            <a:r>
              <a:rPr lang="en-GB" sz="2000" b="1" dirty="0"/>
              <a:t> </a:t>
            </a:r>
            <a:r>
              <a:rPr lang="en-GB" sz="2000" b="1" dirty="0">
                <a:solidFill>
                  <a:srgbClr val="FF0000"/>
                </a:solidFill>
              </a:rPr>
              <a:t>abduction </a:t>
            </a:r>
            <a:r>
              <a:rPr lang="en-GB" sz="2000" dirty="0"/>
              <a:t>and</a:t>
            </a:r>
            <a:r>
              <a:rPr lang="en-GB" sz="2000" b="1" dirty="0"/>
              <a:t> </a:t>
            </a:r>
            <a:r>
              <a:rPr lang="en-GB" sz="2000" b="1" dirty="0" smtClean="0">
                <a:solidFill>
                  <a:srgbClr val="FF0000"/>
                </a:solidFill>
              </a:rPr>
              <a:t>rotation</a:t>
            </a:r>
            <a:r>
              <a:rPr lang="en-GB" sz="2000" dirty="0" smtClean="0"/>
              <a:t>.</a:t>
            </a:r>
            <a:endParaRPr lang="en-GB" sz="2000" dirty="0"/>
          </a:p>
          <a:p>
            <a:pPr marL="0" indent="0">
              <a:buNone/>
            </a:pPr>
            <a:endParaRPr lang="en-GB" sz="2000" dirty="0" smtClean="0"/>
          </a:p>
          <a:p>
            <a:pPr marL="0" indent="0">
              <a:buNone/>
            </a:pPr>
            <a:r>
              <a:rPr lang="en-GB" sz="2000" dirty="0" smtClean="0"/>
              <a:t>1</a:t>
            </a:r>
            <a:r>
              <a:rPr lang="en-GB" sz="2000" dirty="0"/>
              <a:t>. if the angle of the joint is getting smaller then the movement is </a:t>
            </a:r>
            <a:r>
              <a:rPr lang="en-GB" sz="2400" b="1" dirty="0">
                <a:solidFill>
                  <a:srgbClr val="FF0000"/>
                </a:solidFill>
              </a:rPr>
              <a:t>flexion</a:t>
            </a:r>
            <a:endParaRPr lang="en-GB" sz="2400" dirty="0">
              <a:solidFill>
                <a:srgbClr val="FF0000"/>
              </a:solidFill>
            </a:endParaRPr>
          </a:p>
          <a:p>
            <a:pPr marL="0" indent="0">
              <a:buNone/>
            </a:pPr>
            <a:r>
              <a:rPr lang="en-GB" sz="2000" dirty="0"/>
              <a:t>2. if the angle at the joint is getting bigger then the movement is </a:t>
            </a:r>
            <a:r>
              <a:rPr lang="en-GB" sz="2400" b="1" dirty="0">
                <a:solidFill>
                  <a:srgbClr val="FF0000"/>
                </a:solidFill>
              </a:rPr>
              <a:t>extension </a:t>
            </a:r>
            <a:endParaRPr lang="en-GB" sz="2400" dirty="0">
              <a:solidFill>
                <a:srgbClr val="FF0000"/>
              </a:solidFill>
            </a:endParaRPr>
          </a:p>
          <a:p>
            <a:pPr marL="0" indent="0">
              <a:buNone/>
            </a:pPr>
            <a:r>
              <a:rPr lang="en-GB" sz="2000" dirty="0"/>
              <a:t>3. if the movement is taking away from the body then the movement is </a:t>
            </a:r>
            <a:r>
              <a:rPr lang="en-GB" sz="2400" b="1" dirty="0">
                <a:solidFill>
                  <a:srgbClr val="FF0000"/>
                </a:solidFill>
              </a:rPr>
              <a:t>abduction</a:t>
            </a:r>
            <a:r>
              <a:rPr lang="en-GB" sz="2000" b="1" dirty="0"/>
              <a:t> </a:t>
            </a:r>
            <a:endParaRPr lang="en-GB" sz="2000" dirty="0"/>
          </a:p>
          <a:p>
            <a:pPr marL="0" indent="0">
              <a:buNone/>
            </a:pPr>
            <a:r>
              <a:rPr lang="en-GB" sz="2000" dirty="0"/>
              <a:t>4. if the action is adding to the body then the movement is </a:t>
            </a:r>
            <a:r>
              <a:rPr lang="en-GB" sz="2400" b="1" dirty="0">
                <a:solidFill>
                  <a:srgbClr val="FF0000"/>
                </a:solidFill>
              </a:rPr>
              <a:t>adduction </a:t>
            </a:r>
            <a:endParaRPr lang="en-GB" sz="2400" dirty="0">
              <a:solidFill>
                <a:srgbClr val="FF0000"/>
              </a:solidFill>
            </a:endParaRPr>
          </a:p>
          <a:p>
            <a:pPr marL="0" indent="0">
              <a:buNone/>
            </a:pPr>
            <a:r>
              <a:rPr lang="en-GB" sz="2000" dirty="0"/>
              <a:t>5. if the movement is around then the movement is </a:t>
            </a:r>
            <a:r>
              <a:rPr lang="en-GB" sz="2400" b="1" dirty="0">
                <a:solidFill>
                  <a:srgbClr val="FF0000"/>
                </a:solidFill>
              </a:rPr>
              <a:t>rotation </a:t>
            </a:r>
            <a:r>
              <a:rPr lang="en-GB" sz="2400" dirty="0">
                <a:solidFill>
                  <a:srgbClr val="FF0000"/>
                </a:solidFill>
              </a:rPr>
              <a:t> </a:t>
            </a:r>
          </a:p>
          <a:p>
            <a:endParaRPr lang="en-GB" dirty="0"/>
          </a:p>
        </p:txBody>
      </p:sp>
    </p:spTree>
    <p:extLst>
      <p:ext uri="{BB962C8B-B14F-4D97-AF65-F5344CB8AC3E}">
        <p14:creationId xmlns:p14="http://schemas.microsoft.com/office/powerpoint/2010/main" xmlns="" val="2158768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smtClean="0"/>
              <a:t>MUSCLES </a:t>
            </a:r>
            <a:endParaRPr lang="en-GB" dirty="0"/>
          </a:p>
        </p:txBody>
      </p:sp>
      <p:sp>
        <p:nvSpPr>
          <p:cNvPr id="3" name="Content Placeholder 2"/>
          <p:cNvSpPr>
            <a:spLocks noGrp="1"/>
          </p:cNvSpPr>
          <p:nvPr>
            <p:ph idx="1"/>
          </p:nvPr>
        </p:nvSpPr>
        <p:spPr>
          <a:xfrm>
            <a:off x="0" y="1052736"/>
            <a:ext cx="8964488" cy="5544616"/>
          </a:xfrm>
        </p:spPr>
        <p:txBody>
          <a:bodyPr>
            <a:normAutofit lnSpcReduction="10000"/>
          </a:bodyPr>
          <a:lstStyle/>
          <a:p>
            <a:r>
              <a:rPr lang="en-GB" sz="2800" dirty="0" smtClean="0"/>
              <a:t>The </a:t>
            </a:r>
            <a:r>
              <a:rPr lang="en-GB" sz="2800" dirty="0"/>
              <a:t>body's </a:t>
            </a:r>
            <a:r>
              <a:rPr lang="en-GB" sz="2800" b="1" dirty="0">
                <a:solidFill>
                  <a:srgbClr val="002060"/>
                </a:solidFill>
              </a:rPr>
              <a:t>involuntary</a:t>
            </a:r>
            <a:r>
              <a:rPr lang="en-GB" sz="2800" dirty="0"/>
              <a:t> muscles work our internal organs. They are </a:t>
            </a:r>
            <a:r>
              <a:rPr lang="en-GB" sz="2800" dirty="0" smtClean="0"/>
              <a:t>outside </a:t>
            </a:r>
            <a:r>
              <a:rPr lang="en-GB" sz="2800" dirty="0"/>
              <a:t>our control</a:t>
            </a:r>
            <a:r>
              <a:rPr lang="en-GB" sz="2800" dirty="0" smtClean="0"/>
              <a:t>. (e.g. digestion)</a:t>
            </a:r>
            <a:endParaRPr lang="en-GB" sz="2800" dirty="0"/>
          </a:p>
          <a:p>
            <a:r>
              <a:rPr lang="en-GB" sz="2800" dirty="0" smtClean="0"/>
              <a:t>The body’s </a:t>
            </a:r>
            <a:r>
              <a:rPr lang="en-GB" sz="2800" b="1" dirty="0">
                <a:solidFill>
                  <a:srgbClr val="002060"/>
                </a:solidFill>
              </a:rPr>
              <a:t>v</a:t>
            </a:r>
            <a:r>
              <a:rPr lang="en-GB" sz="2800" b="1" dirty="0" smtClean="0">
                <a:solidFill>
                  <a:srgbClr val="002060"/>
                </a:solidFill>
              </a:rPr>
              <a:t>oluntary</a:t>
            </a:r>
            <a:r>
              <a:rPr lang="en-GB" sz="2800" dirty="0"/>
              <a:t> muscles make the body move. They are attached to the skeleton and can be controlled.</a:t>
            </a:r>
          </a:p>
          <a:p>
            <a:r>
              <a:rPr lang="en-GB" sz="2800" dirty="0" smtClean="0"/>
              <a:t>The </a:t>
            </a:r>
            <a:r>
              <a:rPr lang="en-GB" sz="2800" b="1" dirty="0" err="1" smtClean="0">
                <a:solidFill>
                  <a:srgbClr val="002060"/>
                </a:solidFill>
              </a:rPr>
              <a:t>cardic</a:t>
            </a:r>
            <a:r>
              <a:rPr lang="en-GB" sz="2800" b="1" dirty="0" smtClean="0">
                <a:solidFill>
                  <a:srgbClr val="002060"/>
                </a:solidFill>
              </a:rPr>
              <a:t> muscle </a:t>
            </a:r>
            <a:r>
              <a:rPr lang="en-GB" sz="2800" dirty="0" smtClean="0"/>
              <a:t> contracts automatically at regular intervals.</a:t>
            </a:r>
          </a:p>
          <a:p>
            <a:pPr marL="0" indent="0">
              <a:buNone/>
            </a:pPr>
            <a:endParaRPr lang="en-GB" sz="2400" dirty="0" smtClean="0"/>
          </a:p>
          <a:p>
            <a:pPr marL="0" indent="0">
              <a:buNone/>
            </a:pPr>
            <a:r>
              <a:rPr lang="en-GB" sz="2400" dirty="0" smtClean="0"/>
              <a:t>MUSCLE SPEED</a:t>
            </a:r>
            <a:r>
              <a:rPr lang="en-GB" sz="2400" dirty="0"/>
              <a:t/>
            </a:r>
            <a:br>
              <a:rPr lang="en-GB" sz="2400" dirty="0"/>
            </a:br>
            <a:r>
              <a:rPr lang="en-GB" sz="2000" dirty="0" smtClean="0"/>
              <a:t>Voluntary muscles have either fast or slow twitch fibres: </a:t>
            </a:r>
          </a:p>
          <a:p>
            <a:pPr marL="0" indent="0">
              <a:buNone/>
            </a:pPr>
            <a:r>
              <a:rPr lang="en-GB" sz="2400" b="1" dirty="0" smtClean="0">
                <a:solidFill>
                  <a:srgbClr val="0070C0"/>
                </a:solidFill>
              </a:rPr>
              <a:t>FAST TWITCH 				SLOW TWITCH 	</a:t>
            </a:r>
          </a:p>
          <a:p>
            <a:pPr marL="0" indent="0">
              <a:buNone/>
            </a:pPr>
            <a:r>
              <a:rPr lang="en-GB" sz="2000" dirty="0" smtClean="0">
                <a:solidFill>
                  <a:srgbClr val="FFC000"/>
                </a:solidFill>
              </a:rPr>
              <a:t>Contraction strength…</a:t>
            </a:r>
            <a:r>
              <a:rPr lang="en-GB" sz="2000" dirty="0" smtClean="0">
                <a:solidFill>
                  <a:srgbClr val="FF0000"/>
                </a:solidFill>
              </a:rPr>
              <a:t> very powerful		</a:t>
            </a:r>
            <a:r>
              <a:rPr lang="en-GB" sz="2000" dirty="0" smtClean="0">
                <a:solidFill>
                  <a:srgbClr val="FFC000"/>
                </a:solidFill>
              </a:rPr>
              <a:t>Contraction </a:t>
            </a:r>
            <a:r>
              <a:rPr lang="en-GB" sz="2000" dirty="0">
                <a:solidFill>
                  <a:srgbClr val="FFC000"/>
                </a:solidFill>
              </a:rPr>
              <a:t>strength…</a:t>
            </a:r>
            <a:r>
              <a:rPr lang="en-GB" sz="2000" dirty="0">
                <a:solidFill>
                  <a:srgbClr val="FF0000"/>
                </a:solidFill>
              </a:rPr>
              <a:t> </a:t>
            </a:r>
            <a:r>
              <a:rPr lang="en-GB" sz="2000" dirty="0" smtClean="0">
                <a:solidFill>
                  <a:srgbClr val="FF0000"/>
                </a:solidFill>
              </a:rPr>
              <a:t>weaker </a:t>
            </a:r>
            <a:r>
              <a:rPr lang="en-GB" sz="2000" dirty="0" smtClean="0">
                <a:solidFill>
                  <a:srgbClr val="FFC000"/>
                </a:solidFill>
              </a:rPr>
              <a:t/>
            </a:r>
            <a:br>
              <a:rPr lang="en-GB" sz="2000" dirty="0" smtClean="0">
                <a:solidFill>
                  <a:srgbClr val="FFC000"/>
                </a:solidFill>
              </a:rPr>
            </a:br>
            <a:r>
              <a:rPr lang="en-GB" sz="2000" dirty="0" smtClean="0">
                <a:solidFill>
                  <a:srgbClr val="FFC000"/>
                </a:solidFill>
              </a:rPr>
              <a:t>Energy production… </a:t>
            </a:r>
            <a:r>
              <a:rPr lang="en-GB" sz="2000" dirty="0" smtClean="0">
                <a:solidFill>
                  <a:srgbClr val="FF0000"/>
                </a:solidFill>
              </a:rPr>
              <a:t>anaerobic respiration 	</a:t>
            </a:r>
            <a:r>
              <a:rPr lang="en-GB" sz="2000" dirty="0" smtClean="0">
                <a:solidFill>
                  <a:srgbClr val="FFC000"/>
                </a:solidFill>
              </a:rPr>
              <a:t>Energy </a:t>
            </a:r>
            <a:r>
              <a:rPr lang="en-GB" sz="2000" dirty="0">
                <a:solidFill>
                  <a:srgbClr val="FFC000"/>
                </a:solidFill>
              </a:rPr>
              <a:t>production… </a:t>
            </a:r>
            <a:r>
              <a:rPr lang="en-GB" sz="2000" dirty="0" smtClean="0">
                <a:solidFill>
                  <a:srgbClr val="FFC000"/>
                </a:solidFill>
              </a:rPr>
              <a:t> </a:t>
            </a:r>
            <a:r>
              <a:rPr lang="en-GB" sz="2000" dirty="0" smtClean="0">
                <a:solidFill>
                  <a:srgbClr val="FF0000"/>
                </a:solidFill>
              </a:rPr>
              <a:t>aerobic respiration </a:t>
            </a:r>
          </a:p>
          <a:p>
            <a:pPr marL="0" indent="0">
              <a:buNone/>
            </a:pPr>
            <a:r>
              <a:rPr lang="en-GB" sz="2000" dirty="0" smtClean="0">
                <a:solidFill>
                  <a:srgbClr val="FFC000"/>
                </a:solidFill>
              </a:rPr>
              <a:t>Endurance… </a:t>
            </a:r>
            <a:r>
              <a:rPr lang="en-GB" sz="2000" dirty="0" smtClean="0">
                <a:solidFill>
                  <a:srgbClr val="FF0000"/>
                </a:solidFill>
              </a:rPr>
              <a:t>short periods of time 		</a:t>
            </a:r>
            <a:r>
              <a:rPr lang="en-GB" sz="2000" dirty="0" smtClean="0">
                <a:solidFill>
                  <a:srgbClr val="FFC000"/>
                </a:solidFill>
              </a:rPr>
              <a:t>Endurance</a:t>
            </a:r>
            <a:r>
              <a:rPr lang="en-GB" sz="2000" dirty="0">
                <a:solidFill>
                  <a:srgbClr val="FFC000"/>
                </a:solidFill>
              </a:rPr>
              <a:t>… </a:t>
            </a:r>
            <a:r>
              <a:rPr lang="en-GB" sz="2000" dirty="0" smtClean="0">
                <a:solidFill>
                  <a:srgbClr val="FF0000"/>
                </a:solidFill>
              </a:rPr>
              <a:t>long periods of time </a:t>
            </a:r>
          </a:p>
          <a:p>
            <a:pPr marL="0" indent="0">
              <a:buNone/>
            </a:pPr>
            <a:r>
              <a:rPr lang="en-GB" sz="2000" dirty="0" smtClean="0">
                <a:solidFill>
                  <a:srgbClr val="FFC000"/>
                </a:solidFill>
              </a:rPr>
              <a:t>For who?... </a:t>
            </a:r>
            <a:r>
              <a:rPr lang="en-GB" sz="2000" dirty="0">
                <a:solidFill>
                  <a:srgbClr val="FF0000"/>
                </a:solidFill>
              </a:rPr>
              <a:t>s</a:t>
            </a:r>
            <a:r>
              <a:rPr lang="en-GB" sz="2000" dirty="0" smtClean="0">
                <a:solidFill>
                  <a:srgbClr val="FF0000"/>
                </a:solidFill>
              </a:rPr>
              <a:t>printers/discus throwers 		</a:t>
            </a:r>
            <a:r>
              <a:rPr lang="en-GB" sz="2000" dirty="0" smtClean="0">
                <a:solidFill>
                  <a:srgbClr val="FFC000"/>
                </a:solidFill>
              </a:rPr>
              <a:t>For </a:t>
            </a:r>
            <a:r>
              <a:rPr lang="en-GB" sz="2000" dirty="0">
                <a:solidFill>
                  <a:srgbClr val="FFC000"/>
                </a:solidFill>
              </a:rPr>
              <a:t>who?... </a:t>
            </a:r>
            <a:r>
              <a:rPr lang="en-GB" sz="2000" dirty="0">
                <a:solidFill>
                  <a:srgbClr val="FF0000"/>
                </a:solidFill>
              </a:rPr>
              <a:t>m</a:t>
            </a:r>
            <a:r>
              <a:rPr lang="en-GB" sz="2000" dirty="0" smtClean="0">
                <a:solidFill>
                  <a:srgbClr val="FF0000"/>
                </a:solidFill>
              </a:rPr>
              <a:t>arathon runners </a:t>
            </a:r>
            <a:endParaRPr lang="en-GB" sz="2000" dirty="0">
              <a:solidFill>
                <a:srgbClr val="FF0000"/>
              </a:solidFill>
            </a:endParaRPr>
          </a:p>
        </p:txBody>
      </p:sp>
    </p:spTree>
    <p:extLst>
      <p:ext uri="{BB962C8B-B14F-4D97-AF65-F5344CB8AC3E}">
        <p14:creationId xmlns:p14="http://schemas.microsoft.com/office/powerpoint/2010/main" xmlns="" val="3640985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MUSCLES </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3147" y="1228110"/>
            <a:ext cx="7113044" cy="5331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461251" y="6190333"/>
            <a:ext cx="2682749" cy="369332"/>
          </a:xfrm>
          <a:prstGeom prst="rect">
            <a:avLst/>
          </a:prstGeom>
          <a:noFill/>
        </p:spPr>
        <p:txBody>
          <a:bodyPr wrap="square" rtlCol="0">
            <a:spAutoFit/>
          </a:bodyPr>
          <a:lstStyle/>
          <a:p>
            <a:r>
              <a:rPr lang="en-GB" b="1" dirty="0" smtClean="0"/>
              <a:t>INVOLUNTARY MUSCLES </a:t>
            </a:r>
            <a:endParaRPr lang="en-GB" b="1" dirty="0"/>
          </a:p>
        </p:txBody>
      </p:sp>
    </p:spTree>
    <p:extLst>
      <p:ext uri="{BB962C8B-B14F-4D97-AF65-F5344CB8AC3E}">
        <p14:creationId xmlns:p14="http://schemas.microsoft.com/office/powerpoint/2010/main" xmlns="" val="989455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03232" cy="706090"/>
          </a:xfrm>
        </p:spPr>
        <p:txBody>
          <a:bodyPr>
            <a:normAutofit fontScale="90000"/>
          </a:bodyPr>
          <a:lstStyle/>
          <a:p>
            <a:r>
              <a:rPr lang="en-GB" dirty="0" smtClean="0"/>
              <a:t>MUSCLES </a:t>
            </a:r>
            <a:endParaRPr lang="en-GB" dirty="0"/>
          </a:p>
        </p:txBody>
      </p:sp>
      <p:sp>
        <p:nvSpPr>
          <p:cNvPr id="5" name="Rectangle 1"/>
          <p:cNvSpPr>
            <a:spLocks noChangeArrowheads="1"/>
          </p:cNvSpPr>
          <p:nvPr/>
        </p:nvSpPr>
        <p:spPr bwMode="auto">
          <a:xfrm>
            <a:off x="2162175" y="1516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88872" rIns="0"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02676455"/>
              </p:ext>
            </p:extLst>
          </p:nvPr>
        </p:nvGraphicFramePr>
        <p:xfrm>
          <a:off x="1691680" y="1124744"/>
          <a:ext cx="6096000" cy="3505200"/>
        </p:xfrm>
        <a:graphic>
          <a:graphicData uri="http://schemas.openxmlformats.org/drawingml/2006/table">
            <a:tbl>
              <a:tblPr firstRow="1" bandRow="1">
                <a:tableStyleId>{5C22544A-7EE6-4342-B048-85BDC9FD1C3A}</a:tableStyleId>
              </a:tblPr>
              <a:tblGrid>
                <a:gridCol w="1800200"/>
                <a:gridCol w="4295800"/>
              </a:tblGrid>
              <a:tr h="139040">
                <a:tc>
                  <a:txBody>
                    <a:bodyPr/>
                    <a:lstStyle/>
                    <a:p>
                      <a:r>
                        <a:rPr lang="en-GB" dirty="0" smtClean="0"/>
                        <a:t>NAME</a:t>
                      </a:r>
                      <a:r>
                        <a:rPr lang="en-GB" baseline="0" dirty="0" smtClean="0"/>
                        <a:t> OF MUSCLE </a:t>
                      </a:r>
                      <a:endParaRPr lang="en-GB" dirty="0"/>
                    </a:p>
                  </a:txBody>
                  <a:tcPr/>
                </a:tc>
                <a:tc>
                  <a:txBody>
                    <a:bodyPr/>
                    <a:lstStyle/>
                    <a:p>
                      <a:r>
                        <a:rPr lang="en-GB" dirty="0" smtClean="0"/>
                        <a:t>FUNCTION </a:t>
                      </a:r>
                      <a:endParaRPr lang="en-GB" dirty="0"/>
                    </a:p>
                  </a:txBody>
                  <a:tcPr/>
                </a:tc>
              </a:tr>
              <a:tr h="370840">
                <a:tc>
                  <a:txBody>
                    <a:bodyPr/>
                    <a:lstStyle/>
                    <a:p>
                      <a:r>
                        <a:rPr lang="en-GB" dirty="0" smtClean="0"/>
                        <a:t>TRICEPS </a:t>
                      </a:r>
                      <a:endParaRPr lang="en-GB" dirty="0"/>
                    </a:p>
                  </a:txBody>
                  <a:tcPr/>
                </a:tc>
                <a:tc>
                  <a:txBody>
                    <a:bodyPr/>
                    <a:lstStyle/>
                    <a:p>
                      <a:r>
                        <a:rPr lang="en-GB" dirty="0" smtClean="0"/>
                        <a:t>Extend the arm at the elbow</a:t>
                      </a:r>
                      <a:endParaRPr lang="en-GB" dirty="0"/>
                    </a:p>
                  </a:txBody>
                  <a:tcPr/>
                </a:tc>
              </a:tr>
              <a:tr h="370840">
                <a:tc>
                  <a:txBody>
                    <a:bodyPr/>
                    <a:lstStyle/>
                    <a:p>
                      <a:r>
                        <a:rPr lang="en-GB" dirty="0" smtClean="0"/>
                        <a:t>BICEPS</a:t>
                      </a:r>
                      <a:endParaRPr lang="en-GB" dirty="0"/>
                    </a:p>
                  </a:txBody>
                  <a:tcPr/>
                </a:tc>
                <a:tc>
                  <a:txBody>
                    <a:bodyPr/>
                    <a:lstStyle/>
                    <a:p>
                      <a:r>
                        <a:rPr lang="en-GB" dirty="0" smtClean="0"/>
                        <a:t>Flex the arm at</a:t>
                      </a:r>
                      <a:r>
                        <a:rPr lang="en-GB" baseline="0" dirty="0" smtClean="0"/>
                        <a:t> the shoulder</a:t>
                      </a:r>
                      <a:endParaRPr lang="en-GB" dirty="0"/>
                    </a:p>
                  </a:txBody>
                  <a:tcPr/>
                </a:tc>
              </a:tr>
              <a:tr h="370840">
                <a:tc>
                  <a:txBody>
                    <a:bodyPr/>
                    <a:lstStyle/>
                    <a:p>
                      <a:r>
                        <a:rPr lang="en-GB" dirty="0" smtClean="0"/>
                        <a:t>DELTOIDS </a:t>
                      </a:r>
                      <a:endParaRPr lang="en-GB" dirty="0"/>
                    </a:p>
                  </a:txBody>
                  <a:tcPr/>
                </a:tc>
                <a:tc>
                  <a:txBody>
                    <a:bodyPr/>
                    <a:lstStyle/>
                    <a:p>
                      <a:r>
                        <a:rPr lang="en-GB" dirty="0" smtClean="0"/>
                        <a:t>Move the</a:t>
                      </a:r>
                      <a:r>
                        <a:rPr lang="en-GB" baseline="0" dirty="0" smtClean="0"/>
                        <a:t> arm in all directions at the elbow </a:t>
                      </a:r>
                      <a:endParaRPr lang="en-GB" dirty="0"/>
                    </a:p>
                  </a:txBody>
                  <a:tcPr/>
                </a:tc>
              </a:tr>
              <a:tr h="370840">
                <a:tc>
                  <a:txBody>
                    <a:bodyPr/>
                    <a:lstStyle/>
                    <a:p>
                      <a:r>
                        <a:rPr lang="en-GB" dirty="0" smtClean="0"/>
                        <a:t>PECTORALS</a:t>
                      </a:r>
                      <a:r>
                        <a:rPr lang="en-GB" baseline="0" dirty="0" smtClean="0"/>
                        <a:t> </a:t>
                      </a:r>
                      <a:endParaRPr lang="en-GB" dirty="0"/>
                    </a:p>
                  </a:txBody>
                  <a:tcPr/>
                </a:tc>
                <a:tc>
                  <a:txBody>
                    <a:bodyPr/>
                    <a:lstStyle/>
                    <a:p>
                      <a:r>
                        <a:rPr lang="en-GB" dirty="0" smtClean="0"/>
                        <a:t>Adduct</a:t>
                      </a:r>
                      <a:r>
                        <a:rPr lang="en-GB" baseline="0" dirty="0" smtClean="0"/>
                        <a:t> the arm at the shoulder </a:t>
                      </a:r>
                      <a:endParaRPr lang="en-GB" dirty="0"/>
                    </a:p>
                  </a:txBody>
                  <a:tcPr/>
                </a:tc>
              </a:tr>
              <a:tr h="370840">
                <a:tc>
                  <a:txBody>
                    <a:bodyPr/>
                    <a:lstStyle/>
                    <a:p>
                      <a:r>
                        <a:rPr lang="en-GB" dirty="0" smtClean="0"/>
                        <a:t>TRAPEZIUS</a:t>
                      </a:r>
                      <a:r>
                        <a:rPr lang="en-GB" baseline="0" dirty="0" smtClean="0"/>
                        <a:t>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Hold the shoulder in place</a:t>
                      </a:r>
                      <a:r>
                        <a:rPr lang="en-GB" baseline="0" dirty="0" smtClean="0"/>
                        <a:t> and move head back and sideways </a:t>
                      </a:r>
                      <a:endParaRPr lang="en-GB" dirty="0" smtClean="0"/>
                    </a:p>
                  </a:txBody>
                  <a:tcPr/>
                </a:tc>
              </a:tr>
              <a:tr h="370840">
                <a:tc>
                  <a:txBody>
                    <a:bodyPr/>
                    <a:lstStyle/>
                    <a:p>
                      <a:r>
                        <a:rPr lang="en-GB" dirty="0" smtClean="0"/>
                        <a:t>GLUTEALS</a:t>
                      </a:r>
                      <a:r>
                        <a:rPr lang="en-GB" baseline="0" dirty="0" smtClean="0"/>
                        <a:t> </a:t>
                      </a:r>
                      <a:endParaRPr lang="en-GB" dirty="0"/>
                    </a:p>
                  </a:txBody>
                  <a:tcPr/>
                </a:tc>
                <a:tc>
                  <a:txBody>
                    <a:bodyPr/>
                    <a:lstStyle/>
                    <a:p>
                      <a:r>
                        <a:rPr lang="en-GB" dirty="0" smtClean="0"/>
                        <a:t>Adduct and extend leg at the hips</a:t>
                      </a:r>
                      <a:r>
                        <a:rPr lang="en-GB" baseline="0" dirty="0" smtClean="0"/>
                        <a:t> </a:t>
                      </a:r>
                      <a:endParaRPr lang="en-GB" dirty="0"/>
                    </a:p>
                  </a:txBody>
                  <a:tcPr/>
                </a:tc>
              </a:tr>
              <a:tr h="370840">
                <a:tc>
                  <a:txBody>
                    <a:bodyPr/>
                    <a:lstStyle/>
                    <a:p>
                      <a:r>
                        <a:rPr lang="en-GB" dirty="0" smtClean="0"/>
                        <a:t>QUADRICEPS </a:t>
                      </a:r>
                      <a:endParaRPr lang="en-GB" dirty="0"/>
                    </a:p>
                  </a:txBody>
                  <a:tcPr>
                    <a:lnB w="12700" cap="flat" cmpd="sng" algn="ctr">
                      <a:solidFill>
                        <a:schemeClr val="tx1"/>
                      </a:solidFill>
                      <a:prstDash val="solid"/>
                      <a:round/>
                      <a:headEnd type="none" w="med" len="med"/>
                      <a:tailEnd type="none" w="med" len="med"/>
                    </a:lnB>
                  </a:tcPr>
                </a:tc>
                <a:tc>
                  <a:txBody>
                    <a:bodyPr/>
                    <a:lstStyle/>
                    <a:p>
                      <a:r>
                        <a:rPr lang="en-GB" dirty="0" smtClean="0"/>
                        <a:t>Extend the leg at the knee </a:t>
                      </a:r>
                      <a:endParaRPr lang="en-GB" dirty="0"/>
                    </a:p>
                  </a:txBody>
                  <a:tcPr>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295711398"/>
              </p:ext>
            </p:extLst>
          </p:nvPr>
        </p:nvGraphicFramePr>
        <p:xfrm>
          <a:off x="1691680" y="4581128"/>
          <a:ext cx="6096000" cy="1478280"/>
        </p:xfrm>
        <a:graphic>
          <a:graphicData uri="http://schemas.openxmlformats.org/drawingml/2006/table">
            <a:tbl>
              <a:tblPr firstRow="1" bandRow="1">
                <a:tableStyleId>{5C22544A-7EE6-4342-B048-85BDC9FD1C3A}</a:tableStyleId>
              </a:tblPr>
              <a:tblGrid>
                <a:gridCol w="1800200"/>
                <a:gridCol w="4295800"/>
              </a:tblGrid>
              <a:tr h="360039">
                <a:tc>
                  <a:txBody>
                    <a:bodyPr/>
                    <a:lstStyle/>
                    <a:p>
                      <a:pPr algn="l" fontAlgn="t"/>
                      <a:r>
                        <a:rPr lang="en-GB" sz="1800" b="0" i="0" dirty="0" smtClean="0">
                          <a:solidFill>
                            <a:schemeClr val="tx1"/>
                          </a:solidFill>
                          <a:effectLst/>
                        </a:rPr>
                        <a:t>HAMSTRINGS</a:t>
                      </a:r>
                      <a:endParaRPr lang="en-GB" sz="1800" b="0" dirty="0">
                        <a:solidFill>
                          <a:schemeClr val="tx1"/>
                        </a:solidFill>
                        <a:effectLst/>
                      </a:endParaRPr>
                    </a:p>
                  </a:txBody>
                  <a:tcPr marL="44635" marR="27897" marT="44635" marB="11159">
                    <a:solidFill>
                      <a:srgbClr val="E9EDF4"/>
                    </a:solidFill>
                  </a:tcPr>
                </a:tc>
                <a:tc>
                  <a:txBody>
                    <a:bodyPr/>
                    <a:lstStyle/>
                    <a:p>
                      <a:r>
                        <a:rPr lang="en-GB" b="0" dirty="0" smtClean="0">
                          <a:solidFill>
                            <a:schemeClr val="tx1"/>
                          </a:solidFill>
                        </a:rPr>
                        <a:t>Flex</a:t>
                      </a:r>
                      <a:r>
                        <a:rPr lang="en-GB" b="0" baseline="0" dirty="0" smtClean="0">
                          <a:solidFill>
                            <a:schemeClr val="tx1"/>
                          </a:solidFill>
                        </a:rPr>
                        <a:t> the leg at the knee</a:t>
                      </a:r>
                      <a:endParaRPr lang="en-GB" b="0" dirty="0">
                        <a:solidFill>
                          <a:schemeClr val="tx1"/>
                        </a:solidFill>
                      </a:endParaRPr>
                    </a:p>
                  </a:txBody>
                  <a:tcPr>
                    <a:solidFill>
                      <a:srgbClr val="E9EDF4"/>
                    </a:solidFill>
                  </a:tcPr>
                </a:tc>
              </a:tr>
              <a:tr h="370840">
                <a:tc>
                  <a:txBody>
                    <a:bodyPr/>
                    <a:lstStyle/>
                    <a:p>
                      <a:r>
                        <a:rPr lang="en-GB" dirty="0" smtClean="0"/>
                        <a:t>GASTROCNEMIUS</a:t>
                      </a:r>
                      <a:endParaRPr lang="en-GB" dirty="0"/>
                    </a:p>
                  </a:txBody>
                  <a:tcPr marL="44635" marR="27897" marT="44635" marB="11159"/>
                </a:tc>
                <a:tc>
                  <a:txBody>
                    <a:bodyPr/>
                    <a:lstStyle/>
                    <a:p>
                      <a:r>
                        <a:rPr lang="en-GB" dirty="0" smtClean="0"/>
                        <a:t>Pointing the toes,</a:t>
                      </a:r>
                      <a:r>
                        <a:rPr lang="en-GB" baseline="0" dirty="0" smtClean="0"/>
                        <a:t> help to flex the knee </a:t>
                      </a:r>
                      <a:r>
                        <a:rPr lang="en-GB" dirty="0" smtClean="0"/>
                        <a:t> </a:t>
                      </a:r>
                      <a:endParaRPr lang="en-GB" dirty="0"/>
                    </a:p>
                  </a:txBody>
                  <a:tcPr/>
                </a:tc>
              </a:tr>
              <a:tr h="370840">
                <a:tc>
                  <a:txBody>
                    <a:bodyPr/>
                    <a:lstStyle/>
                    <a:p>
                      <a:r>
                        <a:rPr lang="en-GB" dirty="0" smtClean="0"/>
                        <a:t>LATISSIMUS</a:t>
                      </a:r>
                      <a:r>
                        <a:rPr lang="en-GB" baseline="0" dirty="0" smtClean="0"/>
                        <a:t> DORSI </a:t>
                      </a:r>
                      <a:endParaRPr lang="en-GB" dirty="0"/>
                    </a:p>
                  </a:txBody>
                  <a:tcPr marL="44635" marR="27897" marT="44635" marB="11159">
                    <a:solidFill>
                      <a:srgbClr val="E9EDF4"/>
                    </a:solidFill>
                  </a:tcPr>
                </a:tc>
                <a:tc>
                  <a:txBody>
                    <a:bodyPr/>
                    <a:lstStyle/>
                    <a:p>
                      <a:r>
                        <a:rPr lang="en-GB" dirty="0" smtClean="0"/>
                        <a:t>Adduct and</a:t>
                      </a:r>
                      <a:r>
                        <a:rPr lang="en-GB" baseline="0" dirty="0" smtClean="0"/>
                        <a:t> extend the arm at the shoulder </a:t>
                      </a:r>
                      <a:endParaRPr lang="en-GB" dirty="0"/>
                    </a:p>
                  </a:txBody>
                  <a:tcPr/>
                </a:tc>
              </a:tr>
              <a:tr h="370840">
                <a:tc>
                  <a:txBody>
                    <a:bodyPr/>
                    <a:lstStyle/>
                    <a:p>
                      <a:r>
                        <a:rPr lang="en-GB" dirty="0" smtClean="0"/>
                        <a:t>ABDOMINALS </a:t>
                      </a:r>
                      <a:endParaRPr lang="en-GB" dirty="0"/>
                    </a:p>
                  </a:txBody>
                  <a:tcPr marL="44635" marR="27897" marT="44635" marB="11159"/>
                </a:tc>
                <a:tc>
                  <a:txBody>
                    <a:bodyPr/>
                    <a:lstStyle/>
                    <a:p>
                      <a:r>
                        <a:rPr lang="en-GB" dirty="0" smtClean="0"/>
                        <a:t>Flex the trunk</a:t>
                      </a:r>
                      <a:r>
                        <a:rPr lang="en-GB" baseline="0" dirty="0" smtClean="0"/>
                        <a:t> across the stomach </a:t>
                      </a:r>
                      <a:endParaRPr lang="en-GB" dirty="0"/>
                    </a:p>
                  </a:txBody>
                  <a:tcPr/>
                </a:tc>
              </a:tr>
            </a:tbl>
          </a:graphicData>
        </a:graphic>
      </p:graphicFrame>
    </p:spTree>
    <p:extLst>
      <p:ext uri="{BB962C8B-B14F-4D97-AF65-F5344CB8AC3E}">
        <p14:creationId xmlns:p14="http://schemas.microsoft.com/office/powerpoint/2010/main" xmlns="" val="2311355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MUSCLES </a:t>
            </a:r>
            <a:endParaRPr lang="en-GB" dirty="0"/>
          </a:p>
        </p:txBody>
      </p:sp>
      <p:sp>
        <p:nvSpPr>
          <p:cNvPr id="3" name="Content Placeholder 2"/>
          <p:cNvSpPr>
            <a:spLocks noGrp="1"/>
          </p:cNvSpPr>
          <p:nvPr>
            <p:ph idx="1"/>
          </p:nvPr>
        </p:nvSpPr>
        <p:spPr>
          <a:xfrm>
            <a:off x="0" y="1052736"/>
            <a:ext cx="9144000" cy="1944216"/>
          </a:xfrm>
        </p:spPr>
        <p:txBody>
          <a:bodyPr/>
          <a:lstStyle/>
          <a:p>
            <a:pPr marL="0" indent="0">
              <a:buNone/>
            </a:pPr>
            <a:r>
              <a:rPr lang="en-GB" b="1" dirty="0">
                <a:solidFill>
                  <a:schemeClr val="accent3">
                    <a:lumMod val="75000"/>
                  </a:schemeClr>
                </a:solidFill>
              </a:rPr>
              <a:t>	</a:t>
            </a:r>
            <a:r>
              <a:rPr lang="en-GB" sz="2000" b="1" dirty="0" smtClean="0">
                <a:solidFill>
                  <a:schemeClr val="accent3">
                    <a:lumMod val="75000"/>
                  </a:schemeClr>
                </a:solidFill>
              </a:rPr>
              <a:t>ANTAGONISTIC MUSCLES </a:t>
            </a:r>
          </a:p>
          <a:p>
            <a:r>
              <a:rPr lang="en-GB" sz="1600" dirty="0" smtClean="0"/>
              <a:t>Skeletal muscles work across a joint and are attached to the bones by strong cords known as </a:t>
            </a:r>
            <a:r>
              <a:rPr lang="en-GB" sz="1600" b="1" dirty="0" smtClean="0">
                <a:solidFill>
                  <a:srgbClr val="FF0000"/>
                </a:solidFill>
              </a:rPr>
              <a:t>tendons</a:t>
            </a:r>
            <a:r>
              <a:rPr lang="en-GB" sz="1600" dirty="0" smtClean="0"/>
              <a:t>.</a:t>
            </a:r>
            <a:endParaRPr lang="en-GB" sz="1600" b="1" dirty="0" smtClean="0">
              <a:solidFill>
                <a:srgbClr val="FF0000"/>
              </a:solidFill>
            </a:endParaRPr>
          </a:p>
          <a:p>
            <a:r>
              <a:rPr lang="en-GB" sz="1600" b="1" dirty="0" smtClean="0">
                <a:solidFill>
                  <a:srgbClr val="FF0000"/>
                </a:solidFill>
              </a:rPr>
              <a:t>Antagonistic</a:t>
            </a:r>
            <a:r>
              <a:rPr lang="en-GB" sz="1600" dirty="0"/>
              <a:t> pairs of muscles create movement when one (the </a:t>
            </a:r>
            <a:r>
              <a:rPr lang="en-GB" sz="1600" b="1" dirty="0">
                <a:solidFill>
                  <a:srgbClr val="FF0000"/>
                </a:solidFill>
              </a:rPr>
              <a:t>prime </a:t>
            </a:r>
            <a:r>
              <a:rPr lang="en-GB" sz="1600" b="1" dirty="0" smtClean="0">
                <a:solidFill>
                  <a:srgbClr val="FF0000"/>
                </a:solidFill>
              </a:rPr>
              <a:t>mover </a:t>
            </a:r>
            <a:r>
              <a:rPr lang="en-GB" sz="1600" dirty="0" smtClean="0"/>
              <a:t>or</a:t>
            </a:r>
            <a:r>
              <a:rPr lang="en-GB" sz="1600" b="1" dirty="0" smtClean="0">
                <a:solidFill>
                  <a:srgbClr val="FF0000"/>
                </a:solidFill>
              </a:rPr>
              <a:t> agonist</a:t>
            </a:r>
            <a:r>
              <a:rPr lang="en-GB" sz="1600" dirty="0" smtClean="0"/>
              <a:t>) </a:t>
            </a:r>
            <a:r>
              <a:rPr lang="en-GB" sz="1600" dirty="0"/>
              <a:t>contracts and the other (the </a:t>
            </a:r>
            <a:r>
              <a:rPr lang="en-GB" sz="1600" b="1" dirty="0">
                <a:solidFill>
                  <a:srgbClr val="FF0000"/>
                </a:solidFill>
              </a:rPr>
              <a:t>antagonist</a:t>
            </a:r>
            <a:r>
              <a:rPr lang="en-GB" sz="1600" dirty="0"/>
              <a:t>) relaxes. Examples of antagonistic pairs working are:</a:t>
            </a:r>
          </a:p>
          <a:p>
            <a:pPr lvl="1"/>
            <a:r>
              <a:rPr lang="en-GB" sz="1400" dirty="0"/>
              <a:t>the quadriceps and hamstrings in the leg</a:t>
            </a:r>
          </a:p>
          <a:p>
            <a:pPr lvl="1"/>
            <a:r>
              <a:rPr lang="en-GB" sz="1400" dirty="0"/>
              <a:t>the biceps and triceps in the arm</a:t>
            </a:r>
          </a:p>
          <a:p>
            <a:pPr marL="0" indent="0">
              <a:buNone/>
            </a:pPr>
            <a:endParaRPr lang="en-GB" sz="2400" b="1" dirty="0" smtClean="0">
              <a:solidFill>
                <a:schemeClr val="accent3">
                  <a:lumMod val="75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5" y="2997992"/>
            <a:ext cx="3724275" cy="265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3651" y="2708921"/>
            <a:ext cx="3481310"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08221" y="3140968"/>
            <a:ext cx="1512168" cy="253916"/>
          </a:xfrm>
          <a:prstGeom prst="rect">
            <a:avLst/>
          </a:prstGeom>
          <a:noFill/>
        </p:spPr>
        <p:txBody>
          <a:bodyPr wrap="square" rtlCol="0">
            <a:spAutoFit/>
          </a:bodyPr>
          <a:lstStyle/>
          <a:p>
            <a:r>
              <a:rPr lang="en-GB" sz="1000" dirty="0" smtClean="0"/>
              <a:t>Prime mover/agonist</a:t>
            </a:r>
            <a:endParaRPr lang="en-GB" sz="1000" dirty="0"/>
          </a:p>
        </p:txBody>
      </p:sp>
      <p:sp>
        <p:nvSpPr>
          <p:cNvPr id="5" name="TextBox 4"/>
          <p:cNvSpPr txBox="1"/>
          <p:nvPr/>
        </p:nvSpPr>
        <p:spPr>
          <a:xfrm>
            <a:off x="2850767" y="4361971"/>
            <a:ext cx="1152128" cy="246221"/>
          </a:xfrm>
          <a:prstGeom prst="rect">
            <a:avLst/>
          </a:prstGeom>
          <a:noFill/>
        </p:spPr>
        <p:txBody>
          <a:bodyPr wrap="square" rtlCol="0">
            <a:spAutoFit/>
          </a:bodyPr>
          <a:lstStyle/>
          <a:p>
            <a:r>
              <a:rPr lang="en-GB" sz="1000" dirty="0" smtClean="0"/>
              <a:t>Antagonist </a:t>
            </a:r>
            <a:endParaRPr lang="en-GB" sz="1100" dirty="0"/>
          </a:p>
        </p:txBody>
      </p:sp>
      <p:sp>
        <p:nvSpPr>
          <p:cNvPr id="8" name="TextBox 7"/>
          <p:cNvSpPr txBox="1"/>
          <p:nvPr/>
        </p:nvSpPr>
        <p:spPr>
          <a:xfrm>
            <a:off x="4716016" y="4090218"/>
            <a:ext cx="1152128" cy="246221"/>
          </a:xfrm>
          <a:prstGeom prst="rect">
            <a:avLst/>
          </a:prstGeom>
          <a:noFill/>
        </p:spPr>
        <p:txBody>
          <a:bodyPr wrap="square" rtlCol="0">
            <a:spAutoFit/>
          </a:bodyPr>
          <a:lstStyle/>
          <a:p>
            <a:r>
              <a:rPr lang="en-GB" sz="1000" dirty="0" smtClean="0"/>
              <a:t>Antagonist </a:t>
            </a:r>
            <a:endParaRPr lang="en-GB" sz="1100" dirty="0"/>
          </a:p>
        </p:txBody>
      </p:sp>
      <p:sp>
        <p:nvSpPr>
          <p:cNvPr id="9" name="TextBox 8"/>
          <p:cNvSpPr txBox="1"/>
          <p:nvPr/>
        </p:nvSpPr>
        <p:spPr>
          <a:xfrm>
            <a:off x="6657116" y="4072813"/>
            <a:ext cx="1512168" cy="253916"/>
          </a:xfrm>
          <a:prstGeom prst="rect">
            <a:avLst/>
          </a:prstGeom>
          <a:noFill/>
        </p:spPr>
        <p:txBody>
          <a:bodyPr wrap="square" rtlCol="0">
            <a:spAutoFit/>
          </a:bodyPr>
          <a:lstStyle/>
          <a:p>
            <a:r>
              <a:rPr lang="en-GB" sz="1000" dirty="0" smtClean="0"/>
              <a:t>Prime mover/agonist</a:t>
            </a:r>
            <a:endParaRPr lang="en-GB" sz="1000" dirty="0"/>
          </a:p>
        </p:txBody>
      </p:sp>
      <p:sp>
        <p:nvSpPr>
          <p:cNvPr id="6" name="TextBox 5"/>
          <p:cNvSpPr txBox="1"/>
          <p:nvPr/>
        </p:nvSpPr>
        <p:spPr>
          <a:xfrm>
            <a:off x="6732240" y="2703333"/>
            <a:ext cx="2101869" cy="830997"/>
          </a:xfrm>
          <a:prstGeom prst="rect">
            <a:avLst/>
          </a:prstGeom>
          <a:noFill/>
        </p:spPr>
        <p:txBody>
          <a:bodyPr wrap="square" rtlCol="0">
            <a:spAutoFit/>
          </a:bodyPr>
          <a:lstStyle/>
          <a:p>
            <a:r>
              <a:rPr lang="en-GB" sz="1600" b="1" dirty="0" smtClean="0">
                <a:solidFill>
                  <a:srgbClr val="7030A0"/>
                </a:solidFill>
              </a:rPr>
              <a:t>SYNERGIST-</a:t>
            </a:r>
            <a:r>
              <a:rPr lang="en-GB" sz="1600" dirty="0" smtClean="0"/>
              <a:t> other muscles supporting the prime mover </a:t>
            </a:r>
            <a:endParaRPr lang="en-GB" sz="1600" dirty="0"/>
          </a:p>
        </p:txBody>
      </p:sp>
      <p:sp>
        <p:nvSpPr>
          <p:cNvPr id="7" name="TextBox 6"/>
          <p:cNvSpPr txBox="1"/>
          <p:nvPr/>
        </p:nvSpPr>
        <p:spPr>
          <a:xfrm>
            <a:off x="179512" y="5641091"/>
            <a:ext cx="9161520" cy="830997"/>
          </a:xfrm>
          <a:prstGeom prst="rect">
            <a:avLst/>
          </a:prstGeom>
          <a:noFill/>
        </p:spPr>
        <p:txBody>
          <a:bodyPr wrap="square" rtlCol="0">
            <a:spAutoFit/>
          </a:bodyPr>
          <a:lstStyle/>
          <a:p>
            <a:r>
              <a:rPr lang="en-GB" sz="1600" dirty="0" smtClean="0"/>
              <a:t>The points at which the tendons are attached to the bone are known as the </a:t>
            </a:r>
            <a:r>
              <a:rPr lang="en-GB" sz="1600" b="1" dirty="0" smtClean="0">
                <a:solidFill>
                  <a:srgbClr val="D42CB4"/>
                </a:solidFill>
              </a:rPr>
              <a:t>origin </a:t>
            </a:r>
            <a:r>
              <a:rPr lang="en-GB" sz="1600" dirty="0" smtClean="0"/>
              <a:t>and </a:t>
            </a:r>
            <a:r>
              <a:rPr lang="en-GB" sz="1600" b="1" dirty="0" smtClean="0">
                <a:solidFill>
                  <a:srgbClr val="D42CB4"/>
                </a:solidFill>
              </a:rPr>
              <a:t>insertion</a:t>
            </a:r>
            <a:r>
              <a:rPr lang="en-GB" sz="1600" dirty="0" smtClean="0"/>
              <a:t>. </a:t>
            </a:r>
          </a:p>
          <a:p>
            <a:r>
              <a:rPr lang="en-GB" sz="1600" dirty="0" smtClean="0"/>
              <a:t>The </a:t>
            </a:r>
            <a:r>
              <a:rPr lang="en-GB" sz="1600" b="1" dirty="0" smtClean="0"/>
              <a:t>origin</a:t>
            </a:r>
            <a:r>
              <a:rPr lang="en-GB" sz="1600" dirty="0" smtClean="0"/>
              <a:t> is where the tendon of the muscle joins the </a:t>
            </a:r>
            <a:r>
              <a:rPr lang="en-GB" sz="1600" b="1" dirty="0" smtClean="0">
                <a:solidFill>
                  <a:srgbClr val="D42CB4"/>
                </a:solidFill>
              </a:rPr>
              <a:t>stationary</a:t>
            </a:r>
            <a:r>
              <a:rPr lang="en-GB" sz="1600" dirty="0" smtClean="0"/>
              <a:t> bone(s).</a:t>
            </a:r>
          </a:p>
          <a:p>
            <a:r>
              <a:rPr lang="en-GB" sz="1600" dirty="0" smtClean="0"/>
              <a:t>The </a:t>
            </a:r>
            <a:r>
              <a:rPr lang="en-GB" sz="1600" b="1" dirty="0" smtClean="0"/>
              <a:t>insertion</a:t>
            </a:r>
            <a:r>
              <a:rPr lang="en-GB" sz="1600" dirty="0" smtClean="0"/>
              <a:t> is where the tendons of the muscles joins the </a:t>
            </a:r>
            <a:r>
              <a:rPr lang="en-GB" sz="1600" b="1" dirty="0" smtClean="0">
                <a:solidFill>
                  <a:srgbClr val="D42CB4"/>
                </a:solidFill>
              </a:rPr>
              <a:t>moving </a:t>
            </a:r>
            <a:r>
              <a:rPr lang="en-GB" sz="1600" dirty="0" smtClean="0"/>
              <a:t>bone(s). </a:t>
            </a:r>
            <a:endParaRPr lang="en-GB" sz="1600" dirty="0"/>
          </a:p>
        </p:txBody>
      </p:sp>
    </p:spTree>
    <p:extLst>
      <p:ext uri="{BB962C8B-B14F-4D97-AF65-F5344CB8AC3E}">
        <p14:creationId xmlns:p14="http://schemas.microsoft.com/office/powerpoint/2010/main" xmlns="" val="3228794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MUSCLE </a:t>
            </a:r>
            <a:endParaRPr lang="en-GB" dirty="0"/>
          </a:p>
        </p:txBody>
      </p:sp>
      <p:sp>
        <p:nvSpPr>
          <p:cNvPr id="3" name="Content Placeholder 2"/>
          <p:cNvSpPr>
            <a:spLocks noGrp="1"/>
          </p:cNvSpPr>
          <p:nvPr>
            <p:ph idx="1"/>
          </p:nvPr>
        </p:nvSpPr>
        <p:spPr>
          <a:xfrm>
            <a:off x="0" y="1196752"/>
            <a:ext cx="9144000" cy="5661248"/>
          </a:xfrm>
        </p:spPr>
        <p:txBody>
          <a:bodyPr/>
          <a:lstStyle/>
          <a:p>
            <a:pPr marL="0" indent="0">
              <a:buNone/>
            </a:pPr>
            <a:r>
              <a:rPr lang="en-GB" sz="2800" b="1" dirty="0" smtClean="0">
                <a:solidFill>
                  <a:srgbClr val="92D050"/>
                </a:solidFill>
              </a:rPr>
              <a:t>TYPES OF MUSCLE CONTRACTION </a:t>
            </a:r>
            <a:br>
              <a:rPr lang="en-GB" sz="2800" b="1" dirty="0" smtClean="0">
                <a:solidFill>
                  <a:srgbClr val="92D050"/>
                </a:solidFill>
              </a:rPr>
            </a:br>
            <a:r>
              <a:rPr lang="en-GB" sz="2000" dirty="0" smtClean="0"/>
              <a:t>When a muscle contracts it does so in two main ways: </a:t>
            </a:r>
            <a:br>
              <a:rPr lang="en-GB" sz="2000" dirty="0" smtClean="0"/>
            </a:br>
            <a:r>
              <a:rPr lang="en-GB" sz="2000" dirty="0" smtClean="0">
                <a:solidFill>
                  <a:srgbClr val="00B050"/>
                </a:solidFill>
              </a:rPr>
              <a:t>isometric contraction </a:t>
            </a:r>
            <a:r>
              <a:rPr lang="en-GB" sz="2000" dirty="0" smtClean="0"/>
              <a:t>or </a:t>
            </a:r>
            <a:r>
              <a:rPr lang="en-GB" sz="2000" dirty="0" smtClean="0">
                <a:solidFill>
                  <a:srgbClr val="00B050"/>
                </a:solidFill>
              </a:rPr>
              <a:t>isotonic contraction</a:t>
            </a:r>
          </a:p>
          <a:p>
            <a:pPr marL="0" indent="0">
              <a:buNone/>
            </a:pPr>
            <a:r>
              <a:rPr lang="en-GB" sz="2800" b="1" dirty="0" smtClean="0">
                <a:solidFill>
                  <a:srgbClr val="00B050"/>
                </a:solidFill>
              </a:rPr>
              <a:t>ISOMETRICS CONTRACTION </a:t>
            </a:r>
          </a:p>
          <a:p>
            <a:r>
              <a:rPr lang="en-GB" sz="1600" dirty="0" smtClean="0"/>
              <a:t>the muscle stays the same length as it works</a:t>
            </a:r>
          </a:p>
          <a:p>
            <a:r>
              <a:rPr lang="en-GB" sz="1600" dirty="0"/>
              <a:t>t</a:t>
            </a:r>
            <a:r>
              <a:rPr lang="en-GB" sz="1600" dirty="0" smtClean="0"/>
              <a:t>here is no movemen</a:t>
            </a:r>
            <a:r>
              <a:rPr lang="en-GB" sz="1600" dirty="0"/>
              <a:t>t</a:t>
            </a:r>
            <a:r>
              <a:rPr lang="en-GB" sz="1600" dirty="0" smtClean="0"/>
              <a:t> </a:t>
            </a:r>
          </a:p>
          <a:p>
            <a:pPr marL="0" indent="0">
              <a:buNone/>
            </a:pPr>
            <a:r>
              <a:rPr lang="en-GB" sz="2800" b="1" dirty="0" smtClean="0">
                <a:solidFill>
                  <a:srgbClr val="00B050"/>
                </a:solidFill>
              </a:rPr>
              <a:t>ISOTONIC CONTRACTION </a:t>
            </a:r>
          </a:p>
          <a:p>
            <a:r>
              <a:rPr lang="en-GB" sz="1600" dirty="0"/>
              <a:t>t</a:t>
            </a:r>
            <a:r>
              <a:rPr lang="en-GB" sz="1600" dirty="0" smtClean="0"/>
              <a:t>he muscle changes length as it works either lengthening or shortening </a:t>
            </a:r>
          </a:p>
          <a:p>
            <a:r>
              <a:rPr lang="en-GB" sz="1600" dirty="0"/>
              <a:t>s</a:t>
            </a:r>
            <a:r>
              <a:rPr lang="en-GB" sz="1600" dirty="0" smtClean="0"/>
              <a:t>hortening is called a </a:t>
            </a:r>
            <a:r>
              <a:rPr lang="en-GB" sz="1600" b="1" dirty="0" smtClean="0"/>
              <a:t>concentric contraction </a:t>
            </a:r>
          </a:p>
          <a:p>
            <a:r>
              <a:rPr lang="en-GB" sz="1600" dirty="0"/>
              <a:t>l</a:t>
            </a:r>
            <a:r>
              <a:rPr lang="en-GB" sz="1600" dirty="0" smtClean="0"/>
              <a:t>engthening is called an </a:t>
            </a:r>
            <a:r>
              <a:rPr lang="en-GB" sz="1600" b="1" dirty="0" smtClean="0"/>
              <a:t>eccentric contraction </a:t>
            </a:r>
            <a:endParaRPr lang="en-GB" sz="2800" b="1" dirty="0">
              <a:solidFill>
                <a:srgbClr val="00B050"/>
              </a:solidFill>
            </a:endParaRPr>
          </a:p>
          <a:p>
            <a:pPr marL="0" indent="0">
              <a:buNone/>
            </a:pPr>
            <a:endParaRPr lang="en-GB" sz="2800" b="1" dirty="0" smtClean="0">
              <a:solidFill>
                <a:schemeClr val="accent2">
                  <a:lumMod val="75000"/>
                </a:schemeClr>
              </a:solidFill>
            </a:endParaRPr>
          </a:p>
          <a:p>
            <a:pPr marL="0" indent="0">
              <a:buNone/>
            </a:pPr>
            <a:r>
              <a:rPr lang="en-GB" sz="2800" b="1" dirty="0" smtClean="0">
                <a:solidFill>
                  <a:schemeClr val="accent2">
                    <a:lumMod val="75000"/>
                  </a:schemeClr>
                </a:solidFill>
              </a:rPr>
              <a:t>MUSCLE TONE </a:t>
            </a:r>
          </a:p>
          <a:p>
            <a:pPr marL="0" indent="0">
              <a:buNone/>
            </a:pPr>
            <a:r>
              <a:rPr lang="en-GB" sz="2000" dirty="0" smtClean="0"/>
              <a:t>Even when muscle is relaxed a small number of its fibres are contracted. This </a:t>
            </a:r>
            <a:r>
              <a:rPr lang="en-GB" sz="2000" dirty="0" err="1" smtClean="0"/>
              <a:t>stae</a:t>
            </a:r>
            <a:r>
              <a:rPr lang="en-GB" sz="2000" dirty="0" smtClean="0"/>
              <a:t> of partial contraction is called </a:t>
            </a:r>
            <a:r>
              <a:rPr lang="en-GB" sz="2000" dirty="0" smtClean="0">
                <a:solidFill>
                  <a:srgbClr val="FF0000"/>
                </a:solidFill>
              </a:rPr>
              <a:t>muscles tone</a:t>
            </a:r>
            <a:r>
              <a:rPr lang="en-GB" sz="2000" dirty="0" smtClean="0"/>
              <a:t>. </a:t>
            </a:r>
          </a:p>
          <a:p>
            <a:pPr marL="0" indent="0">
              <a:buNone/>
            </a:pPr>
            <a:endParaRPr lang="en-GB" sz="2800" b="1" dirty="0" smtClean="0">
              <a:solidFill>
                <a:srgbClr val="00B050"/>
              </a:solidFill>
            </a:endParaRPr>
          </a:p>
          <a:p>
            <a:pPr marL="0" indent="0">
              <a:buNone/>
            </a:pPr>
            <a:endParaRPr lang="en-GB" b="1" dirty="0" smtClean="0">
              <a:solidFill>
                <a:schemeClr val="accent3">
                  <a:lumMod val="50000"/>
                </a:schemeClr>
              </a:solidFill>
            </a:endParaRPr>
          </a:p>
          <a:p>
            <a:pPr marL="0" indent="0" algn="ctr">
              <a:buNone/>
            </a:pPr>
            <a:endParaRPr lang="en-GB" dirty="0"/>
          </a:p>
        </p:txBody>
      </p:sp>
    </p:spTree>
    <p:extLst>
      <p:ext uri="{BB962C8B-B14F-4D97-AF65-F5344CB8AC3E}">
        <p14:creationId xmlns:p14="http://schemas.microsoft.com/office/powerpoint/2010/main" xmlns="" val="54888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LONG-TERM EFFECTS OF EXERCISE (MUSCULAR AND SKELETAL SYSTEM)</a:t>
            </a:r>
            <a:endParaRPr lang="en-GB" dirty="0"/>
          </a:p>
        </p:txBody>
      </p:sp>
      <p:sp>
        <p:nvSpPr>
          <p:cNvPr id="3" name="Content Placeholder 2"/>
          <p:cNvSpPr>
            <a:spLocks noGrp="1"/>
          </p:cNvSpPr>
          <p:nvPr>
            <p:ph idx="1"/>
          </p:nvPr>
        </p:nvSpPr>
        <p:spPr>
          <a:xfrm>
            <a:off x="467544" y="1844824"/>
            <a:ext cx="8229600" cy="4525963"/>
          </a:xfrm>
        </p:spPr>
        <p:txBody>
          <a:bodyPr/>
          <a:lstStyle/>
          <a:p>
            <a:pPr marL="514350" indent="-514350">
              <a:buFont typeface="+mj-lt"/>
              <a:buAutoNum type="arabicPeriod"/>
            </a:pPr>
            <a:r>
              <a:rPr lang="en-GB" dirty="0" smtClean="0">
                <a:solidFill>
                  <a:srgbClr val="0070C0"/>
                </a:solidFill>
              </a:rPr>
              <a:t>muscles become thicker and stronger</a:t>
            </a:r>
          </a:p>
          <a:p>
            <a:pPr marL="514350" indent="-514350">
              <a:buFont typeface="+mj-lt"/>
              <a:buAutoNum type="arabicPeriod"/>
            </a:pPr>
            <a:r>
              <a:rPr lang="en-GB" dirty="0">
                <a:solidFill>
                  <a:srgbClr val="0070C0"/>
                </a:solidFill>
              </a:rPr>
              <a:t>b</a:t>
            </a:r>
            <a:r>
              <a:rPr lang="en-GB" dirty="0" smtClean="0">
                <a:solidFill>
                  <a:srgbClr val="0070C0"/>
                </a:solidFill>
              </a:rPr>
              <a:t>ones become stronger </a:t>
            </a:r>
          </a:p>
          <a:p>
            <a:pPr marL="514350" indent="-514350">
              <a:buFont typeface="+mj-lt"/>
              <a:buAutoNum type="arabicPeriod"/>
            </a:pPr>
            <a:r>
              <a:rPr lang="en-GB" dirty="0" smtClean="0">
                <a:solidFill>
                  <a:srgbClr val="0070C0"/>
                </a:solidFill>
              </a:rPr>
              <a:t> ligaments and tendons get stronger </a:t>
            </a:r>
          </a:p>
          <a:p>
            <a:pPr marL="514350" indent="-514350">
              <a:buFont typeface="+mj-lt"/>
              <a:buAutoNum type="arabicPeriod"/>
            </a:pPr>
            <a:r>
              <a:rPr lang="en-GB" dirty="0" smtClean="0">
                <a:solidFill>
                  <a:srgbClr val="0070C0"/>
                </a:solidFill>
              </a:rPr>
              <a:t>Joints are more supple </a:t>
            </a:r>
          </a:p>
          <a:p>
            <a:pPr marL="514350" indent="-514350">
              <a:buFont typeface="+mj-lt"/>
              <a:buAutoNum type="arabicPeriod"/>
            </a:pPr>
            <a:r>
              <a:rPr lang="en-GB" dirty="0" smtClean="0">
                <a:solidFill>
                  <a:srgbClr val="0070C0"/>
                </a:solidFill>
              </a:rPr>
              <a:t>Cartilage </a:t>
            </a:r>
            <a:r>
              <a:rPr lang="en-GB" dirty="0" err="1" smtClean="0">
                <a:solidFill>
                  <a:srgbClr val="0070C0"/>
                </a:solidFill>
              </a:rPr>
              <a:t>thinkens</a:t>
            </a:r>
            <a:r>
              <a:rPr lang="en-GB" dirty="0" smtClean="0">
                <a:solidFill>
                  <a:srgbClr val="0070C0"/>
                </a:solidFill>
              </a:rPr>
              <a:t> </a:t>
            </a:r>
            <a:endParaRPr lang="en-GB" dirty="0">
              <a:solidFill>
                <a:srgbClr val="0070C0"/>
              </a:solidFill>
            </a:endParaRPr>
          </a:p>
        </p:txBody>
      </p:sp>
    </p:spTree>
    <p:extLst>
      <p:ext uri="{BB962C8B-B14F-4D97-AF65-F5344CB8AC3E}">
        <p14:creationId xmlns:p14="http://schemas.microsoft.com/office/powerpoint/2010/main" xmlns="" val="2333425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IMMEDIATE EFFECTS OF EXERCISE</a:t>
            </a:r>
            <a:endParaRPr lang="en-GB" dirty="0"/>
          </a:p>
        </p:txBody>
      </p:sp>
      <p:sp>
        <p:nvSpPr>
          <p:cNvPr id="3" name="TextBox 2"/>
          <p:cNvSpPr txBox="1"/>
          <p:nvPr/>
        </p:nvSpPr>
        <p:spPr>
          <a:xfrm>
            <a:off x="980875" y="1628800"/>
            <a:ext cx="7632848" cy="3323987"/>
          </a:xfrm>
          <a:prstGeom prst="rect">
            <a:avLst/>
          </a:prstGeom>
          <a:noFill/>
        </p:spPr>
        <p:txBody>
          <a:bodyPr wrap="square" rtlCol="0">
            <a:spAutoFit/>
          </a:bodyPr>
          <a:lstStyle/>
          <a:p>
            <a:pPr>
              <a:buFont typeface="Arial" pitchFamily="34" charset="0"/>
              <a:buChar char="•"/>
            </a:pPr>
            <a:r>
              <a:rPr lang="en-GB" sz="3200" dirty="0" smtClean="0"/>
              <a:t>Breathing </a:t>
            </a:r>
            <a:r>
              <a:rPr lang="en-GB" sz="3200" dirty="0"/>
              <a:t>rate increases</a:t>
            </a:r>
          </a:p>
          <a:p>
            <a:pPr>
              <a:buFont typeface="Arial" pitchFamily="34" charset="0"/>
              <a:buChar char="•"/>
            </a:pPr>
            <a:r>
              <a:rPr lang="en-GB" sz="3200" dirty="0"/>
              <a:t>Heart rate increases</a:t>
            </a:r>
          </a:p>
          <a:p>
            <a:pPr>
              <a:buFont typeface="Arial" pitchFamily="34" charset="0"/>
              <a:buChar char="•"/>
            </a:pPr>
            <a:r>
              <a:rPr lang="en-GB" sz="3200" dirty="0"/>
              <a:t>Sweat production increases</a:t>
            </a:r>
          </a:p>
          <a:p>
            <a:pPr>
              <a:buFont typeface="Arial" pitchFamily="34" charset="0"/>
              <a:buChar char="•"/>
            </a:pPr>
            <a:r>
              <a:rPr lang="en-GB" sz="3200" dirty="0"/>
              <a:t>Tidal volume increases.</a:t>
            </a:r>
          </a:p>
          <a:p>
            <a:pPr>
              <a:buFont typeface="Arial" pitchFamily="34" charset="0"/>
              <a:buChar char="•"/>
            </a:pPr>
            <a:r>
              <a:rPr lang="en-GB" sz="3200" dirty="0"/>
              <a:t>Oxygen uptake increases.</a:t>
            </a:r>
          </a:p>
          <a:p>
            <a:pPr>
              <a:buFont typeface="Arial" pitchFamily="34" charset="0"/>
              <a:buChar char="•"/>
            </a:pPr>
            <a:r>
              <a:rPr lang="en-GB" sz="3200" dirty="0"/>
              <a:t>Stroke volume increases.</a:t>
            </a:r>
          </a:p>
          <a:p>
            <a:endParaRPr lang="en-GB" dirty="0"/>
          </a:p>
        </p:txBody>
      </p:sp>
    </p:spTree>
    <p:extLst>
      <p:ext uri="{BB962C8B-B14F-4D97-AF65-F5344CB8AC3E}">
        <p14:creationId xmlns:p14="http://schemas.microsoft.com/office/powerpoint/2010/main" xmlns="" val="3780462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 RELATED FITNESS </a:t>
            </a:r>
            <a:endParaRPr lang="en-GB" dirty="0"/>
          </a:p>
        </p:txBody>
      </p:sp>
      <p:sp>
        <p:nvSpPr>
          <p:cNvPr id="3" name="Content Placeholder 2"/>
          <p:cNvSpPr>
            <a:spLocks noGrp="1"/>
          </p:cNvSpPr>
          <p:nvPr>
            <p:ph idx="1"/>
          </p:nvPr>
        </p:nvSpPr>
        <p:spPr>
          <a:xfrm>
            <a:off x="395536" y="1412776"/>
            <a:ext cx="8291264" cy="5069160"/>
          </a:xfrm>
        </p:spPr>
        <p:txBody>
          <a:bodyPr>
            <a:normAutofit fontScale="47500" lnSpcReduction="20000"/>
          </a:bodyPr>
          <a:lstStyle/>
          <a:p>
            <a:pPr marL="0" indent="0">
              <a:buNone/>
            </a:pPr>
            <a:r>
              <a:rPr lang="en-GB" sz="6300" dirty="0" smtClean="0">
                <a:solidFill>
                  <a:srgbClr val="FF0000"/>
                </a:solidFill>
              </a:rPr>
              <a:t>A</a:t>
            </a:r>
            <a:r>
              <a:rPr lang="en-GB" sz="6300" dirty="0" smtClean="0"/>
              <a:t>gility </a:t>
            </a:r>
            <a:r>
              <a:rPr lang="en-GB" sz="4600" dirty="0" smtClean="0">
                <a:solidFill>
                  <a:schemeClr val="accent3">
                    <a:lumMod val="75000"/>
                  </a:schemeClr>
                </a:solidFill>
              </a:rPr>
              <a:t>(Illinois agility run)</a:t>
            </a:r>
          </a:p>
          <a:p>
            <a:pPr marL="0" indent="0">
              <a:buNone/>
            </a:pPr>
            <a:r>
              <a:rPr lang="en-GB" sz="4200" dirty="0" smtClean="0">
                <a:solidFill>
                  <a:schemeClr val="accent5">
                    <a:lumMod val="75000"/>
                  </a:schemeClr>
                </a:solidFill>
              </a:rPr>
              <a:t>The ability to change the position of the body quickly and with control</a:t>
            </a:r>
          </a:p>
          <a:p>
            <a:pPr marL="0" indent="0">
              <a:buNone/>
            </a:pPr>
            <a:r>
              <a:rPr lang="en-GB" sz="6300" dirty="0" smtClean="0">
                <a:solidFill>
                  <a:srgbClr val="FF0000"/>
                </a:solidFill>
              </a:rPr>
              <a:t>B</a:t>
            </a:r>
            <a:r>
              <a:rPr lang="en-GB" sz="6300" dirty="0" smtClean="0"/>
              <a:t>alance</a:t>
            </a:r>
            <a:r>
              <a:rPr lang="en-GB" sz="7500" dirty="0" smtClean="0"/>
              <a:t> </a:t>
            </a:r>
            <a:r>
              <a:rPr lang="en-GB" sz="4600" dirty="0" smtClean="0">
                <a:solidFill>
                  <a:schemeClr val="accent3">
                    <a:lumMod val="75000"/>
                  </a:schemeClr>
                </a:solidFill>
              </a:rPr>
              <a:t>(stalk stand)</a:t>
            </a:r>
          </a:p>
          <a:p>
            <a:pPr marL="0" indent="0">
              <a:buNone/>
            </a:pPr>
            <a:r>
              <a:rPr lang="en-GB" sz="4200" dirty="0" smtClean="0">
                <a:solidFill>
                  <a:schemeClr val="accent5">
                    <a:lumMod val="75000"/>
                  </a:schemeClr>
                </a:solidFill>
              </a:rPr>
              <a:t>The ability to maintain the body’s centre of mass above the bass of support </a:t>
            </a:r>
          </a:p>
          <a:p>
            <a:pPr marL="0" indent="0">
              <a:buNone/>
            </a:pPr>
            <a:r>
              <a:rPr lang="en-GB" sz="6300" dirty="0" smtClean="0">
                <a:solidFill>
                  <a:srgbClr val="FF0000"/>
                </a:solidFill>
              </a:rPr>
              <a:t>C</a:t>
            </a:r>
            <a:r>
              <a:rPr lang="en-GB" sz="6300" dirty="0" smtClean="0"/>
              <a:t>oordination </a:t>
            </a:r>
            <a:r>
              <a:rPr lang="en-GB" sz="4600" dirty="0" smtClean="0">
                <a:solidFill>
                  <a:schemeClr val="accent3">
                    <a:lumMod val="75000"/>
                  </a:schemeClr>
                </a:solidFill>
              </a:rPr>
              <a:t>(alternate ball toss)</a:t>
            </a:r>
          </a:p>
          <a:p>
            <a:pPr marL="0" indent="0">
              <a:buNone/>
            </a:pPr>
            <a:r>
              <a:rPr lang="en-GB" sz="4200" dirty="0" smtClean="0">
                <a:solidFill>
                  <a:schemeClr val="accent5">
                    <a:lumMod val="75000"/>
                  </a:schemeClr>
                </a:solidFill>
              </a:rPr>
              <a:t>The ability to use two or more body parts together </a:t>
            </a:r>
          </a:p>
          <a:p>
            <a:pPr marL="0" indent="0">
              <a:buNone/>
            </a:pPr>
            <a:r>
              <a:rPr lang="en-GB" sz="6300" dirty="0" smtClean="0">
                <a:solidFill>
                  <a:srgbClr val="FF0000"/>
                </a:solidFill>
              </a:rPr>
              <a:t>P</a:t>
            </a:r>
            <a:r>
              <a:rPr lang="en-GB" sz="6300" dirty="0" smtClean="0"/>
              <a:t>ower </a:t>
            </a:r>
            <a:r>
              <a:rPr lang="en-GB" sz="4600" dirty="0" smtClean="0">
                <a:solidFill>
                  <a:schemeClr val="accent3">
                    <a:lumMod val="75000"/>
                  </a:schemeClr>
                </a:solidFill>
              </a:rPr>
              <a:t>(standing vertical jump/standing broad jump)</a:t>
            </a:r>
          </a:p>
          <a:p>
            <a:pPr marL="0" indent="0">
              <a:buNone/>
            </a:pPr>
            <a:r>
              <a:rPr lang="en-GB" sz="4200" dirty="0" smtClean="0">
                <a:solidFill>
                  <a:schemeClr val="accent5">
                    <a:lumMod val="75000"/>
                  </a:schemeClr>
                </a:solidFill>
              </a:rPr>
              <a:t>The ability to execute strength performances quickly </a:t>
            </a:r>
          </a:p>
          <a:p>
            <a:pPr marL="0" indent="0">
              <a:buNone/>
            </a:pPr>
            <a:r>
              <a:rPr lang="en-GB" sz="6300" dirty="0" smtClean="0">
                <a:solidFill>
                  <a:srgbClr val="FF0000"/>
                </a:solidFill>
              </a:rPr>
              <a:t>R</a:t>
            </a:r>
            <a:r>
              <a:rPr lang="en-GB" sz="6300" dirty="0" smtClean="0"/>
              <a:t>eaction Time </a:t>
            </a:r>
            <a:r>
              <a:rPr lang="en-GB" sz="4600" dirty="0" smtClean="0">
                <a:solidFill>
                  <a:schemeClr val="accent3">
                    <a:lumMod val="75000"/>
                  </a:schemeClr>
                </a:solidFill>
              </a:rPr>
              <a:t>(the ruler drop)</a:t>
            </a:r>
          </a:p>
          <a:p>
            <a:pPr marL="0" indent="0">
              <a:buNone/>
            </a:pPr>
            <a:r>
              <a:rPr lang="en-GB" sz="4200" dirty="0" smtClean="0">
                <a:solidFill>
                  <a:schemeClr val="accent5">
                    <a:lumMod val="75000"/>
                  </a:schemeClr>
                </a:solidFill>
              </a:rPr>
              <a:t>The time between the onset of a stimulus and the onset of a movement </a:t>
            </a:r>
          </a:p>
          <a:p>
            <a:pPr marL="0" indent="0">
              <a:buNone/>
            </a:pPr>
            <a:r>
              <a:rPr lang="en-GB" sz="6300" dirty="0" smtClean="0">
                <a:solidFill>
                  <a:srgbClr val="FF0000"/>
                </a:solidFill>
              </a:rPr>
              <a:t>S</a:t>
            </a:r>
            <a:r>
              <a:rPr lang="en-GB" sz="6300" dirty="0" smtClean="0"/>
              <a:t>peed </a:t>
            </a:r>
            <a:r>
              <a:rPr lang="en-GB" sz="4600" dirty="0" smtClean="0">
                <a:solidFill>
                  <a:schemeClr val="accent3">
                    <a:lumMod val="75000"/>
                  </a:schemeClr>
                </a:solidFill>
              </a:rPr>
              <a:t>(30m sprint)</a:t>
            </a:r>
          </a:p>
          <a:p>
            <a:pPr marL="0" indent="0">
              <a:buNone/>
            </a:pPr>
            <a:r>
              <a:rPr lang="en-GB" sz="4200" dirty="0" smtClean="0">
                <a:solidFill>
                  <a:schemeClr val="accent5">
                    <a:lumMod val="75000"/>
                  </a:schemeClr>
                </a:solidFill>
              </a:rPr>
              <a:t>The differential rate at which an individual is able to perform a movement or cover a distance in a period of time </a:t>
            </a:r>
          </a:p>
        </p:txBody>
      </p:sp>
    </p:spTree>
    <p:extLst>
      <p:ext uri="{BB962C8B-B14F-4D97-AF65-F5344CB8AC3E}">
        <p14:creationId xmlns:p14="http://schemas.microsoft.com/office/powerpoint/2010/main" xmlns="" val="2469134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LONG-TERM EFFECTS OF EXERCISE</a:t>
            </a:r>
            <a:endParaRPr lang="en-GB" dirty="0"/>
          </a:p>
        </p:txBody>
      </p:sp>
      <p:sp>
        <p:nvSpPr>
          <p:cNvPr id="3" name="TextBox 2"/>
          <p:cNvSpPr txBox="1"/>
          <p:nvPr/>
        </p:nvSpPr>
        <p:spPr>
          <a:xfrm>
            <a:off x="971600" y="1556792"/>
            <a:ext cx="7200800" cy="2554545"/>
          </a:xfrm>
          <a:prstGeom prst="rect">
            <a:avLst/>
          </a:prstGeom>
          <a:noFill/>
        </p:spPr>
        <p:txBody>
          <a:bodyPr wrap="square" rtlCol="0">
            <a:spAutoFit/>
          </a:bodyPr>
          <a:lstStyle/>
          <a:p>
            <a:pPr>
              <a:buFont typeface="Arial" pitchFamily="34" charset="0"/>
              <a:buChar char="•"/>
            </a:pPr>
            <a:r>
              <a:rPr lang="en-GB" sz="3200" dirty="0" smtClean="0"/>
              <a:t>Resting </a:t>
            </a:r>
            <a:r>
              <a:rPr lang="en-GB" sz="3200" dirty="0"/>
              <a:t>heart rate is lowered.</a:t>
            </a:r>
          </a:p>
          <a:p>
            <a:pPr>
              <a:buFont typeface="Arial" pitchFamily="34" charset="0"/>
              <a:buChar char="•"/>
            </a:pPr>
            <a:r>
              <a:rPr lang="en-GB" sz="3200" dirty="0"/>
              <a:t>Cardiac output increases.</a:t>
            </a:r>
          </a:p>
          <a:p>
            <a:pPr>
              <a:buFont typeface="Arial" pitchFamily="34" charset="0"/>
              <a:buChar char="•"/>
            </a:pPr>
            <a:r>
              <a:rPr lang="en-GB" sz="3200" dirty="0"/>
              <a:t>General fitness improves.</a:t>
            </a:r>
          </a:p>
          <a:p>
            <a:pPr>
              <a:buFont typeface="Arial" pitchFamily="34" charset="0"/>
              <a:buChar char="•"/>
            </a:pPr>
            <a:r>
              <a:rPr lang="en-GB" sz="3200" dirty="0"/>
              <a:t>Muscles hypertrophy.</a:t>
            </a:r>
          </a:p>
          <a:p>
            <a:pPr>
              <a:buFont typeface="Arial" pitchFamily="34" charset="0"/>
              <a:buChar char="•"/>
            </a:pPr>
            <a:r>
              <a:rPr lang="en-GB" sz="3200" dirty="0"/>
              <a:t>Recovery rate decreases.</a:t>
            </a:r>
          </a:p>
        </p:txBody>
      </p:sp>
    </p:spTree>
    <p:extLst>
      <p:ext uri="{BB962C8B-B14F-4D97-AF65-F5344CB8AC3E}">
        <p14:creationId xmlns:p14="http://schemas.microsoft.com/office/powerpoint/2010/main" xmlns="" val="388508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RESPIRATORY SYSTEM </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The purpose of the respiratory system is to: ‘</a:t>
            </a:r>
            <a:r>
              <a:rPr lang="en-GB" sz="2400" i="1" dirty="0" smtClean="0">
                <a:solidFill>
                  <a:srgbClr val="FF0000"/>
                </a:solidFill>
              </a:rPr>
              <a:t>bring the air we breathe into close contact with the blood so that oxygen can be absorbed and carbon dioxide removed</a:t>
            </a:r>
            <a:r>
              <a:rPr lang="en-GB" sz="2400" dirty="0" smtClean="0"/>
              <a:t>’. </a:t>
            </a:r>
          </a:p>
          <a:p>
            <a:pPr marL="0" indent="0">
              <a:buNone/>
            </a:pPr>
            <a:r>
              <a:rPr lang="en-GB" sz="2400" dirty="0" smtClean="0"/>
              <a:t>It consists of: </a:t>
            </a:r>
          </a:p>
          <a:p>
            <a:r>
              <a:rPr lang="en-GB" sz="2400" dirty="0" smtClean="0"/>
              <a:t> a pair of </a:t>
            </a:r>
            <a:r>
              <a:rPr lang="en-GB" sz="2400" dirty="0" smtClean="0">
                <a:solidFill>
                  <a:srgbClr val="00B050"/>
                </a:solidFill>
              </a:rPr>
              <a:t>lungs</a:t>
            </a:r>
            <a:r>
              <a:rPr lang="en-GB" sz="2400" dirty="0" smtClean="0"/>
              <a:t> connected to the mouth via the </a:t>
            </a:r>
            <a:r>
              <a:rPr lang="en-GB" sz="2400" dirty="0" smtClean="0">
                <a:solidFill>
                  <a:srgbClr val="00B050"/>
                </a:solidFill>
              </a:rPr>
              <a:t>trachea</a:t>
            </a:r>
            <a:r>
              <a:rPr lang="en-GB" sz="2400" dirty="0" smtClean="0"/>
              <a:t> and </a:t>
            </a:r>
            <a:r>
              <a:rPr lang="en-GB" sz="2400" dirty="0" smtClean="0">
                <a:solidFill>
                  <a:srgbClr val="00B050"/>
                </a:solidFill>
              </a:rPr>
              <a:t>bronchi </a:t>
            </a:r>
          </a:p>
          <a:p>
            <a:r>
              <a:rPr lang="en-GB" sz="2400" dirty="0"/>
              <a:t>t</a:t>
            </a:r>
            <a:r>
              <a:rPr lang="en-GB" sz="2400" dirty="0" smtClean="0"/>
              <a:t>he </a:t>
            </a:r>
            <a:r>
              <a:rPr lang="en-GB" sz="2400" dirty="0" smtClean="0">
                <a:solidFill>
                  <a:srgbClr val="00B050"/>
                </a:solidFill>
              </a:rPr>
              <a:t>ribs </a:t>
            </a:r>
            <a:r>
              <a:rPr lang="en-GB" sz="2400" dirty="0" smtClean="0"/>
              <a:t>and </a:t>
            </a:r>
            <a:r>
              <a:rPr lang="en-GB" sz="2400" dirty="0" smtClean="0">
                <a:solidFill>
                  <a:srgbClr val="00B050"/>
                </a:solidFill>
              </a:rPr>
              <a:t>intercostal muscles </a:t>
            </a:r>
            <a:r>
              <a:rPr lang="en-GB" sz="2400" dirty="0" smtClean="0"/>
              <a:t>of the chest which protect the lungs, trachea and bronchi </a:t>
            </a:r>
            <a:endParaRPr lang="en-GB" sz="2400" dirty="0"/>
          </a:p>
        </p:txBody>
      </p:sp>
    </p:spTree>
    <p:extLst>
      <p:ext uri="{BB962C8B-B14F-4D97-AF65-F5344CB8AC3E}">
        <p14:creationId xmlns:p14="http://schemas.microsoft.com/office/powerpoint/2010/main" xmlns="" val="2379114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RESPIRATORY SYSTEM </a:t>
            </a: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844824"/>
            <a:ext cx="7920383" cy="4146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660232" y="2276872"/>
            <a:ext cx="2483768" cy="769441"/>
          </a:xfrm>
          <a:prstGeom prst="rect">
            <a:avLst/>
          </a:prstGeom>
          <a:noFill/>
        </p:spPr>
        <p:txBody>
          <a:bodyPr wrap="square" rtlCol="0">
            <a:spAutoFit/>
          </a:bodyPr>
          <a:lstStyle/>
          <a:p>
            <a:r>
              <a:rPr lang="en-GB" sz="1100" dirty="0" smtClean="0"/>
              <a:t>The trachea or windpipe is about 10cm long and is supported by c-shaped rings of cartilage to prevent the tube from collapsing during breathing </a:t>
            </a:r>
            <a:endParaRPr lang="en-GB" sz="1100" dirty="0"/>
          </a:p>
        </p:txBody>
      </p:sp>
      <p:sp>
        <p:nvSpPr>
          <p:cNvPr id="5" name="TextBox 4"/>
          <p:cNvSpPr txBox="1"/>
          <p:nvPr/>
        </p:nvSpPr>
        <p:spPr>
          <a:xfrm>
            <a:off x="52534" y="1401743"/>
            <a:ext cx="3655370" cy="430887"/>
          </a:xfrm>
          <a:prstGeom prst="rect">
            <a:avLst/>
          </a:prstGeom>
          <a:noFill/>
        </p:spPr>
        <p:txBody>
          <a:bodyPr wrap="square" rtlCol="0">
            <a:spAutoFit/>
          </a:bodyPr>
          <a:lstStyle/>
          <a:p>
            <a:r>
              <a:rPr lang="en-GB" sz="1100" dirty="0" smtClean="0"/>
              <a:t>Air enters the body through the nasal passage and mouth, and passes via the pharynx and larynx to the trachea</a:t>
            </a:r>
            <a:endParaRPr lang="en-GB" sz="1100" dirty="0"/>
          </a:p>
        </p:txBody>
      </p:sp>
      <p:sp>
        <p:nvSpPr>
          <p:cNvPr id="6" name="TextBox 5"/>
          <p:cNvSpPr txBox="1"/>
          <p:nvPr/>
        </p:nvSpPr>
        <p:spPr>
          <a:xfrm>
            <a:off x="7020271" y="5097172"/>
            <a:ext cx="2232247" cy="600164"/>
          </a:xfrm>
          <a:prstGeom prst="rect">
            <a:avLst/>
          </a:prstGeom>
          <a:noFill/>
        </p:spPr>
        <p:txBody>
          <a:bodyPr wrap="square" rtlCol="0">
            <a:spAutoFit/>
          </a:bodyPr>
          <a:lstStyle/>
          <a:p>
            <a:r>
              <a:rPr lang="en-GB" sz="1100" dirty="0" smtClean="0"/>
              <a:t>Air is delivered to the alveoli as the trachea branches into bronchi and bronchioles </a:t>
            </a:r>
            <a:endParaRPr lang="en-GB" sz="1100" dirty="0"/>
          </a:p>
        </p:txBody>
      </p:sp>
      <p:sp>
        <p:nvSpPr>
          <p:cNvPr id="7" name="TextBox 6"/>
          <p:cNvSpPr txBox="1"/>
          <p:nvPr/>
        </p:nvSpPr>
        <p:spPr>
          <a:xfrm>
            <a:off x="52534" y="3356992"/>
            <a:ext cx="1495130" cy="938719"/>
          </a:xfrm>
          <a:prstGeom prst="rect">
            <a:avLst/>
          </a:prstGeom>
          <a:noFill/>
        </p:spPr>
        <p:txBody>
          <a:bodyPr wrap="square" rtlCol="0">
            <a:spAutoFit/>
          </a:bodyPr>
          <a:lstStyle/>
          <a:p>
            <a:r>
              <a:rPr lang="en-GB" sz="1100" dirty="0" smtClean="0"/>
              <a:t>The trachea subdivides into the left and right bronchus. The bronchi are also strengthened by cartilage </a:t>
            </a:r>
            <a:endParaRPr lang="en-GB" sz="1100" dirty="0"/>
          </a:p>
        </p:txBody>
      </p:sp>
      <p:sp>
        <p:nvSpPr>
          <p:cNvPr id="8" name="TextBox 7"/>
          <p:cNvSpPr txBox="1"/>
          <p:nvPr/>
        </p:nvSpPr>
        <p:spPr>
          <a:xfrm>
            <a:off x="251520" y="5990873"/>
            <a:ext cx="3024336" cy="600164"/>
          </a:xfrm>
          <a:prstGeom prst="rect">
            <a:avLst/>
          </a:prstGeom>
          <a:noFill/>
        </p:spPr>
        <p:txBody>
          <a:bodyPr wrap="square" rtlCol="0">
            <a:spAutoFit/>
          </a:bodyPr>
          <a:lstStyle/>
          <a:p>
            <a:r>
              <a:rPr lang="en-GB" sz="1100" dirty="0" smtClean="0"/>
              <a:t>The two bronchi subdivides to form an extensive network of bronchioles that deliver air to the gas exchange surfaces the alveoli</a:t>
            </a:r>
            <a:endParaRPr lang="en-GB" sz="1100" dirty="0"/>
          </a:p>
        </p:txBody>
      </p:sp>
    </p:spTree>
    <p:extLst>
      <p:ext uri="{BB962C8B-B14F-4D97-AF65-F5344CB8AC3E}">
        <p14:creationId xmlns:p14="http://schemas.microsoft.com/office/powerpoint/2010/main" xmlns="" val="445215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RESPIRATORY SYSTEM </a:t>
            </a:r>
          </a:p>
        </p:txBody>
      </p:sp>
      <p:sp>
        <p:nvSpPr>
          <p:cNvPr id="3" name="Content Placeholder 2"/>
          <p:cNvSpPr>
            <a:spLocks noGrp="1"/>
          </p:cNvSpPr>
          <p:nvPr>
            <p:ph idx="1"/>
          </p:nvPr>
        </p:nvSpPr>
        <p:spPr>
          <a:xfrm>
            <a:off x="179512" y="1600200"/>
            <a:ext cx="8507288" cy="5069160"/>
          </a:xfrm>
        </p:spPr>
        <p:txBody>
          <a:bodyPr>
            <a:normAutofit fontScale="92500" lnSpcReduction="10000"/>
          </a:bodyPr>
          <a:lstStyle/>
          <a:p>
            <a:r>
              <a:rPr lang="en-GB" dirty="0" smtClean="0"/>
              <a:t>The lungs are in the thoracic cavity and are also protected by </a:t>
            </a:r>
            <a:r>
              <a:rPr lang="en-GB" dirty="0" smtClean="0">
                <a:solidFill>
                  <a:srgbClr val="7030A0"/>
                </a:solidFill>
              </a:rPr>
              <a:t>12 pairs of ribs </a:t>
            </a:r>
            <a:r>
              <a:rPr lang="en-GB" dirty="0" smtClean="0"/>
              <a:t>that join with the </a:t>
            </a:r>
            <a:r>
              <a:rPr lang="en-GB" dirty="0" smtClean="0">
                <a:solidFill>
                  <a:srgbClr val="7030A0"/>
                </a:solidFill>
              </a:rPr>
              <a:t>vertebrae </a:t>
            </a:r>
            <a:r>
              <a:rPr lang="en-GB" dirty="0" smtClean="0"/>
              <a:t>towards the back of the body. The </a:t>
            </a:r>
            <a:r>
              <a:rPr lang="en-GB" dirty="0" smtClean="0">
                <a:solidFill>
                  <a:srgbClr val="7030A0"/>
                </a:solidFill>
              </a:rPr>
              <a:t>sternum</a:t>
            </a:r>
            <a:r>
              <a:rPr lang="en-GB" dirty="0" smtClean="0"/>
              <a:t> (breastbone) is at the front of the ribcage. </a:t>
            </a:r>
          </a:p>
          <a:p>
            <a:r>
              <a:rPr lang="en-GB" dirty="0" smtClean="0"/>
              <a:t>The portions of the ribs that join with the breastbone are made of </a:t>
            </a:r>
            <a:r>
              <a:rPr lang="en-GB" dirty="0" smtClean="0">
                <a:solidFill>
                  <a:srgbClr val="7030A0"/>
                </a:solidFill>
              </a:rPr>
              <a:t>cartilage </a:t>
            </a:r>
            <a:r>
              <a:rPr lang="en-GB" dirty="0" smtClean="0"/>
              <a:t>rather than bone.</a:t>
            </a:r>
          </a:p>
          <a:p>
            <a:r>
              <a:rPr lang="en-GB" dirty="0" smtClean="0">
                <a:solidFill>
                  <a:srgbClr val="7030A0"/>
                </a:solidFill>
              </a:rPr>
              <a:t>Cartilage</a:t>
            </a:r>
            <a:r>
              <a:rPr lang="en-GB" dirty="0" smtClean="0"/>
              <a:t> is softer and more</a:t>
            </a:r>
            <a:r>
              <a:rPr lang="en-GB" dirty="0" smtClean="0">
                <a:solidFill>
                  <a:srgbClr val="7030A0"/>
                </a:solidFill>
              </a:rPr>
              <a:t> pliable </a:t>
            </a:r>
            <a:r>
              <a:rPr lang="en-GB" dirty="0" smtClean="0"/>
              <a:t>than bone and this helps the movement of the ribcage during breathing. </a:t>
            </a:r>
          </a:p>
          <a:p>
            <a:r>
              <a:rPr lang="en-GB" dirty="0" smtClean="0"/>
              <a:t>Sets of </a:t>
            </a:r>
            <a:r>
              <a:rPr lang="en-GB" dirty="0">
                <a:solidFill>
                  <a:srgbClr val="7030A0"/>
                </a:solidFill>
              </a:rPr>
              <a:t>a</a:t>
            </a:r>
            <a:r>
              <a:rPr lang="en-GB" dirty="0" smtClean="0">
                <a:solidFill>
                  <a:srgbClr val="7030A0"/>
                </a:solidFill>
              </a:rPr>
              <a:t>ntagonistic</a:t>
            </a:r>
            <a:r>
              <a:rPr lang="en-GB" dirty="0" smtClean="0"/>
              <a:t> muscles are found between the </a:t>
            </a:r>
            <a:r>
              <a:rPr lang="en-GB" dirty="0" smtClean="0">
                <a:solidFill>
                  <a:srgbClr val="7030A0"/>
                </a:solidFill>
              </a:rPr>
              <a:t>ribs</a:t>
            </a:r>
            <a:r>
              <a:rPr lang="en-GB" dirty="0" smtClean="0"/>
              <a:t>- the </a:t>
            </a:r>
            <a:r>
              <a:rPr lang="en-GB" dirty="0" smtClean="0">
                <a:solidFill>
                  <a:srgbClr val="7030A0"/>
                </a:solidFill>
              </a:rPr>
              <a:t>intercostal muscle </a:t>
            </a:r>
          </a:p>
        </p:txBody>
      </p:sp>
    </p:spTree>
    <p:extLst>
      <p:ext uri="{BB962C8B-B14F-4D97-AF65-F5344CB8AC3E}">
        <p14:creationId xmlns:p14="http://schemas.microsoft.com/office/powerpoint/2010/main" xmlns="" val="6301153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a:t>THE RESPIRATORY SYSTEM </a:t>
            </a:r>
          </a:p>
        </p:txBody>
      </p:sp>
      <p:sp>
        <p:nvSpPr>
          <p:cNvPr id="3" name="Content Placeholder 2"/>
          <p:cNvSpPr>
            <a:spLocks noGrp="1"/>
          </p:cNvSpPr>
          <p:nvPr>
            <p:ph idx="1"/>
          </p:nvPr>
        </p:nvSpPr>
        <p:spPr>
          <a:xfrm>
            <a:off x="0" y="1124744"/>
            <a:ext cx="9144000" cy="5733256"/>
          </a:xfrm>
        </p:spPr>
        <p:txBody>
          <a:bodyPr>
            <a:normAutofit/>
          </a:bodyPr>
          <a:lstStyle/>
          <a:p>
            <a:pPr marL="0" indent="0">
              <a:buNone/>
            </a:pPr>
            <a:r>
              <a:rPr lang="en-GB" dirty="0" smtClean="0">
                <a:solidFill>
                  <a:srgbClr val="00B050"/>
                </a:solidFill>
              </a:rPr>
              <a:t>	INHALING AND EXHALING</a:t>
            </a:r>
            <a:r>
              <a:rPr lang="en-GB" dirty="0" smtClean="0"/>
              <a:t> </a:t>
            </a:r>
            <a:br>
              <a:rPr lang="en-GB" dirty="0" smtClean="0"/>
            </a:br>
            <a:r>
              <a:rPr lang="en-GB" sz="2400" dirty="0" smtClean="0"/>
              <a:t>When inhaling… </a:t>
            </a:r>
            <a:endParaRPr lang="en-GB" sz="2400" dirty="0"/>
          </a:p>
          <a:p>
            <a:r>
              <a:rPr lang="en-GB" sz="2400" dirty="0" smtClean="0"/>
              <a:t>the</a:t>
            </a:r>
            <a:r>
              <a:rPr lang="en-GB" sz="2400" dirty="0"/>
              <a:t> </a:t>
            </a:r>
            <a:r>
              <a:rPr lang="en-GB" sz="2400" b="1" dirty="0">
                <a:solidFill>
                  <a:srgbClr val="D42CB4"/>
                </a:solidFill>
              </a:rPr>
              <a:t>intercostal muscles</a:t>
            </a:r>
            <a:r>
              <a:rPr lang="en-GB" sz="2400" dirty="0"/>
              <a:t> contract, expanding </a:t>
            </a:r>
            <a:r>
              <a:rPr lang="en-GB" sz="2400" dirty="0" smtClean="0"/>
              <a:t>the ribcage. </a:t>
            </a:r>
          </a:p>
          <a:p>
            <a:r>
              <a:rPr lang="en-GB" sz="2400" dirty="0"/>
              <a:t>t</a:t>
            </a:r>
            <a:r>
              <a:rPr lang="en-GB" sz="2400" dirty="0" smtClean="0"/>
              <a:t>he</a:t>
            </a:r>
            <a:r>
              <a:rPr lang="en-GB" sz="2400" dirty="0"/>
              <a:t> </a:t>
            </a:r>
            <a:r>
              <a:rPr lang="en-GB" sz="2400" b="1" dirty="0">
                <a:solidFill>
                  <a:srgbClr val="D42CB4"/>
                </a:solidFill>
              </a:rPr>
              <a:t>diaphragm</a:t>
            </a:r>
            <a:r>
              <a:rPr lang="en-GB" sz="2400" dirty="0"/>
              <a:t> contracts, pulling downwards to increase the volume of the </a:t>
            </a:r>
            <a:r>
              <a:rPr lang="en-GB" sz="2400" dirty="0" smtClean="0"/>
              <a:t>chest.</a:t>
            </a:r>
          </a:p>
          <a:p>
            <a:r>
              <a:rPr lang="en-GB" sz="2400" dirty="0" smtClean="0"/>
              <a:t>pressure </a:t>
            </a:r>
            <a:r>
              <a:rPr lang="en-GB" sz="2400" dirty="0"/>
              <a:t>inside the </a:t>
            </a:r>
            <a:r>
              <a:rPr lang="en-GB" sz="2400" dirty="0" smtClean="0"/>
              <a:t>chest </a:t>
            </a:r>
            <a:r>
              <a:rPr lang="en-GB" sz="2400" dirty="0"/>
              <a:t>is lowered and air is sucked into the lungs</a:t>
            </a:r>
            <a:r>
              <a:rPr lang="en-GB" sz="2400" dirty="0" smtClean="0"/>
              <a:t>.</a:t>
            </a:r>
          </a:p>
          <a:p>
            <a:endParaRPr lang="en-GB" sz="2400" dirty="0"/>
          </a:p>
          <a:p>
            <a:pPr marL="0" indent="0">
              <a:buNone/>
            </a:pPr>
            <a:r>
              <a:rPr lang="en-GB" sz="2400" dirty="0" smtClean="0"/>
              <a:t>When exhaling…</a:t>
            </a:r>
          </a:p>
          <a:p>
            <a:r>
              <a:rPr lang="en-GB" sz="2400" dirty="0" smtClean="0"/>
              <a:t>the</a:t>
            </a:r>
            <a:r>
              <a:rPr lang="en-GB" sz="2400" dirty="0"/>
              <a:t> </a:t>
            </a:r>
            <a:r>
              <a:rPr lang="en-GB" sz="2400" b="1" dirty="0">
                <a:solidFill>
                  <a:srgbClr val="D42CB4"/>
                </a:solidFill>
              </a:rPr>
              <a:t>intercostal muscles</a:t>
            </a:r>
            <a:r>
              <a:rPr lang="en-GB" sz="2400" dirty="0"/>
              <a:t> relax, the ribcage drops inwards and downwards</a:t>
            </a:r>
          </a:p>
          <a:p>
            <a:r>
              <a:rPr lang="en-GB" sz="2400" dirty="0"/>
              <a:t>the</a:t>
            </a:r>
            <a:r>
              <a:rPr lang="en-GB" sz="2400" b="1" dirty="0">
                <a:solidFill>
                  <a:srgbClr val="D42CB4"/>
                </a:solidFill>
              </a:rPr>
              <a:t> diaphragm</a:t>
            </a:r>
            <a:r>
              <a:rPr lang="en-GB" sz="2400" dirty="0"/>
              <a:t> relaxes, moving back upwards, decreasing the volume of the chest.</a:t>
            </a:r>
          </a:p>
          <a:p>
            <a:r>
              <a:rPr lang="en-GB" sz="2400" dirty="0"/>
              <a:t>pressure inside the chest increases and air is forced out.</a:t>
            </a:r>
          </a:p>
          <a:p>
            <a:pPr marL="0" indent="0">
              <a:buNone/>
            </a:pPr>
            <a:endParaRPr lang="en-GB" sz="2400" dirty="0" smtClean="0"/>
          </a:p>
          <a:p>
            <a:endParaRPr lang="en-GB" sz="2400" dirty="0" smtClean="0"/>
          </a:p>
        </p:txBody>
      </p:sp>
    </p:spTree>
    <p:extLst>
      <p:ext uri="{BB962C8B-B14F-4D97-AF65-F5344CB8AC3E}">
        <p14:creationId xmlns:p14="http://schemas.microsoft.com/office/powerpoint/2010/main" xmlns="" val="954897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REPIRATORY SYSTEM </a:t>
            </a:r>
            <a:endParaRPr lang="en-GB" dirty="0"/>
          </a:p>
        </p:txBody>
      </p:sp>
      <p:sp>
        <p:nvSpPr>
          <p:cNvPr id="5" name="Rectangle 1"/>
          <p:cNvSpPr>
            <a:spLocks noChangeArrowheads="1"/>
          </p:cNvSpPr>
          <p:nvPr/>
        </p:nvSpPr>
        <p:spPr bwMode="auto">
          <a:xfrm>
            <a:off x="179512" y="1340768"/>
            <a:ext cx="8814026" cy="3027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88872" rIns="0"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i="1" dirty="0" smtClean="0">
                <a:latin typeface="Verdana" pitchFamily="34" charset="0"/>
                <a:cs typeface="Times New Roman" pitchFamily="18" charset="0"/>
              </a:rPr>
              <a:t>Inhaled</a:t>
            </a:r>
            <a:r>
              <a:rPr lang="en-US" i="1" dirty="0" smtClean="0">
                <a:latin typeface="Verdana" pitchFamily="34" charset="0"/>
                <a:cs typeface="Times New Roman" pitchFamily="18" charset="0"/>
              </a:rPr>
              <a:t> </a:t>
            </a:r>
            <a:r>
              <a:rPr kumimoji="0" lang="en-US" b="0" i="0" u="none" strike="noStrike" cap="none" normalizeH="0" baseline="0" dirty="0" smtClean="0">
                <a:ln>
                  <a:noFill/>
                </a:ln>
                <a:solidFill>
                  <a:srgbClr val="333333"/>
                </a:solidFill>
                <a:effectLst/>
                <a:latin typeface="Verdana" pitchFamily="34" charset="0"/>
                <a:cs typeface="Times New Roman" pitchFamily="18" charset="0"/>
              </a:rPr>
              <a:t>air contains: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333333"/>
                </a:solidFill>
                <a:effectLst/>
                <a:latin typeface="Verdana" pitchFamily="34" charset="0"/>
                <a:cs typeface="Times New Roman" pitchFamily="18" charset="0"/>
              </a:rPr>
              <a:t>more oxygen used to create energy</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333333"/>
                </a:solidFill>
                <a:effectLst/>
                <a:latin typeface="Verdana" pitchFamily="34" charset="0"/>
                <a:cs typeface="Times New Roman" pitchFamily="18" charset="0"/>
              </a:rPr>
              <a:t>less carbon dioxide than…</a:t>
            </a:r>
          </a:p>
          <a:p>
            <a:pPr marL="0" marR="0" lvl="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333333"/>
                </a:solidFill>
                <a:effectLst/>
                <a:latin typeface="Verdana" pitchFamily="34" charset="0"/>
                <a:cs typeface="Times New Roman" pitchFamily="18" charset="0"/>
              </a:rPr>
              <a:t>Exhaled</a:t>
            </a:r>
            <a:r>
              <a:rPr kumimoji="0" lang="en-US" b="0" i="0" u="none" strike="noStrike" cap="none" normalizeH="0" baseline="0" dirty="0" smtClean="0">
                <a:ln>
                  <a:noFill/>
                </a:ln>
                <a:solidFill>
                  <a:srgbClr val="333333"/>
                </a:solidFill>
                <a:effectLst/>
                <a:latin typeface="Verdana" pitchFamily="34" charset="0"/>
                <a:cs typeface="Times New Roman" pitchFamily="18" charset="0"/>
              </a:rPr>
              <a:t> air which contains: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333333"/>
                </a:solidFill>
                <a:effectLst/>
                <a:latin typeface="Verdana" pitchFamily="34" charset="0"/>
                <a:cs typeface="Times New Roman" pitchFamily="18" charset="0"/>
              </a:rPr>
              <a:t>more carbon dioxide produced as a waste product of energy production</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333333"/>
                </a:solidFill>
                <a:effectLst/>
                <a:latin typeface="Verdana" pitchFamily="34" charset="0"/>
                <a:cs typeface="Times New Roman" pitchFamily="18" charset="0"/>
              </a:rPr>
              <a:t>less oxygen as it has been used in respiration</a:t>
            </a:r>
          </a:p>
          <a:p>
            <a:pPr marL="0" marR="0" lvl="0" indent="0" defTabSz="914400" rtl="0" eaLnBrk="0" fontAlgn="base" latinLnBrk="0" hangingPunct="0">
              <a:lnSpc>
                <a:spcPct val="100000"/>
              </a:lnSpc>
              <a:spcBef>
                <a:spcPct val="0"/>
              </a:spcBef>
              <a:spcAft>
                <a:spcPct val="0"/>
              </a:spcAft>
              <a:buClrTx/>
              <a:buSzTx/>
              <a:buFontTx/>
              <a:buNone/>
              <a:tabLst/>
            </a:pPr>
            <a:endParaRPr kumimoji="0" lang="en-US" b="1" u="none" strike="noStrike" cap="none" normalizeH="0" baseline="0" dirty="0" smtClean="0">
              <a:ln>
                <a:noFill/>
              </a:ln>
              <a:solidFill>
                <a:srgbClr val="00B050"/>
              </a:solidFill>
              <a:effectLst/>
              <a:latin typeface="Verdana"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smtClean="0">
                <a:ln>
                  <a:noFill/>
                </a:ln>
                <a:solidFill>
                  <a:srgbClr val="00B050"/>
                </a:solidFill>
                <a:effectLst/>
                <a:latin typeface="Verdana" pitchFamily="34" charset="0"/>
                <a:cs typeface="Times New Roman" pitchFamily="18" charset="0"/>
              </a:rPr>
              <a:t>Gas exchange</a:t>
            </a:r>
            <a:r>
              <a:rPr kumimoji="0" lang="en-US" b="0" i="0" u="none" strike="noStrike" cap="none" normalizeH="0" baseline="0" dirty="0" smtClean="0">
                <a:ln>
                  <a:noFill/>
                </a:ln>
                <a:solidFill>
                  <a:srgbClr val="333333"/>
                </a:solidFill>
                <a:effectLst/>
                <a:latin typeface="Verdana" pitchFamily="34" charset="0"/>
                <a:cs typeface="Times New Roman" pitchFamily="18" charset="0"/>
              </a:rPr>
              <a:t> takes place by diffusion in the alveoli within the lungs. As a result the composition of inhaled and exhaled air is different.</a:t>
            </a:r>
            <a:endParaRPr kumimoji="0" lang="en-US" sz="3200" b="1" i="0" u="none" strike="noStrike" cap="none" normalizeH="0" baseline="0" dirty="0" smtClean="0">
              <a:ln>
                <a:noFill/>
              </a:ln>
              <a:solidFill>
                <a:srgbClr val="333333"/>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168023407"/>
              </p:ext>
            </p:extLst>
          </p:nvPr>
        </p:nvGraphicFramePr>
        <p:xfrm>
          <a:off x="395536" y="4149081"/>
          <a:ext cx="7920879" cy="2555487"/>
        </p:xfrm>
        <a:graphic>
          <a:graphicData uri="http://schemas.openxmlformats.org/drawingml/2006/table">
            <a:tbl>
              <a:tblPr firstRow="1" bandRow="1">
                <a:tableStyleId>{91EBBBCC-DAD2-459C-BE2E-F6DE35CF9A28}</a:tableStyleId>
              </a:tblPr>
              <a:tblGrid>
                <a:gridCol w="2640293"/>
                <a:gridCol w="2640293"/>
                <a:gridCol w="2640293"/>
              </a:tblGrid>
              <a:tr h="770315">
                <a:tc>
                  <a:txBody>
                    <a:bodyPr/>
                    <a:lstStyle/>
                    <a:p>
                      <a:r>
                        <a:rPr lang="en-GB" dirty="0" smtClean="0"/>
                        <a:t>GAS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IN INHALED</a:t>
                      </a:r>
                      <a:r>
                        <a:rPr lang="en-GB" baseline="0" dirty="0" smtClean="0"/>
                        <a:t> AIR</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IN EXHALED AIR</a:t>
                      </a:r>
                    </a:p>
                    <a:p>
                      <a:endParaRPr lang="en-GB" dirty="0"/>
                    </a:p>
                  </a:txBody>
                  <a:tcPr/>
                </a:tc>
              </a:tr>
              <a:tr h="446293">
                <a:tc>
                  <a:txBody>
                    <a:bodyPr/>
                    <a:lstStyle/>
                    <a:p>
                      <a:r>
                        <a:rPr lang="en-GB" dirty="0" smtClean="0"/>
                        <a:t>OXYGEN </a:t>
                      </a:r>
                      <a:endParaRPr lang="en-GB" dirty="0"/>
                    </a:p>
                  </a:txBody>
                  <a:tcPr/>
                </a:tc>
                <a:tc>
                  <a:txBody>
                    <a:bodyPr/>
                    <a:lstStyle/>
                    <a:p>
                      <a:r>
                        <a:rPr lang="en-GB" dirty="0" smtClean="0"/>
                        <a:t>20.95</a:t>
                      </a:r>
                      <a:endParaRPr lang="en-GB" dirty="0"/>
                    </a:p>
                  </a:txBody>
                  <a:tcPr/>
                </a:tc>
                <a:tc>
                  <a:txBody>
                    <a:bodyPr/>
                    <a:lstStyle/>
                    <a:p>
                      <a:r>
                        <a:rPr lang="en-GB" dirty="0" smtClean="0"/>
                        <a:t>16</a:t>
                      </a:r>
                      <a:endParaRPr lang="en-GB" dirty="0"/>
                    </a:p>
                  </a:txBody>
                  <a:tcPr/>
                </a:tc>
              </a:tr>
              <a:tr h="446293">
                <a:tc>
                  <a:txBody>
                    <a:bodyPr/>
                    <a:lstStyle/>
                    <a:p>
                      <a:r>
                        <a:rPr lang="en-GB" dirty="0" smtClean="0"/>
                        <a:t>CARBON</a:t>
                      </a:r>
                      <a:r>
                        <a:rPr lang="en-GB" baseline="0" dirty="0" smtClean="0"/>
                        <a:t> DIOXIDE </a:t>
                      </a:r>
                      <a:endParaRPr lang="en-GB" dirty="0"/>
                    </a:p>
                  </a:txBody>
                  <a:tcPr/>
                </a:tc>
                <a:tc>
                  <a:txBody>
                    <a:bodyPr/>
                    <a:lstStyle/>
                    <a:p>
                      <a:r>
                        <a:rPr lang="en-GB" dirty="0" smtClean="0"/>
                        <a:t>0.04</a:t>
                      </a:r>
                      <a:endParaRPr lang="en-GB" dirty="0"/>
                    </a:p>
                  </a:txBody>
                  <a:tcPr/>
                </a:tc>
                <a:tc>
                  <a:txBody>
                    <a:bodyPr/>
                    <a:lstStyle/>
                    <a:p>
                      <a:r>
                        <a:rPr lang="en-GB" dirty="0" smtClean="0"/>
                        <a:t>4</a:t>
                      </a:r>
                      <a:endParaRPr lang="en-GB" dirty="0"/>
                    </a:p>
                  </a:txBody>
                  <a:tcPr/>
                </a:tc>
              </a:tr>
              <a:tr h="446293">
                <a:tc>
                  <a:txBody>
                    <a:bodyPr/>
                    <a:lstStyle/>
                    <a:p>
                      <a:r>
                        <a:rPr lang="en-GB" dirty="0" smtClean="0"/>
                        <a:t>NITROGEN </a:t>
                      </a:r>
                      <a:endParaRPr lang="en-GB" dirty="0"/>
                    </a:p>
                  </a:txBody>
                  <a:tcPr/>
                </a:tc>
                <a:tc>
                  <a:txBody>
                    <a:bodyPr/>
                    <a:lstStyle/>
                    <a:p>
                      <a:r>
                        <a:rPr lang="en-GB" dirty="0" smtClean="0"/>
                        <a:t>79</a:t>
                      </a:r>
                      <a:endParaRPr lang="en-GB" dirty="0"/>
                    </a:p>
                  </a:txBody>
                  <a:tcPr/>
                </a:tc>
                <a:tc>
                  <a:txBody>
                    <a:bodyPr/>
                    <a:lstStyle/>
                    <a:p>
                      <a:r>
                        <a:rPr lang="en-GB" dirty="0" smtClean="0"/>
                        <a:t>79</a:t>
                      </a:r>
                      <a:endParaRPr lang="en-GB" dirty="0"/>
                    </a:p>
                  </a:txBody>
                  <a:tcPr/>
                </a:tc>
              </a:tr>
              <a:tr h="446293">
                <a:tc>
                  <a:txBody>
                    <a:bodyPr/>
                    <a:lstStyle/>
                    <a:p>
                      <a:r>
                        <a:rPr lang="en-GB" dirty="0" smtClean="0"/>
                        <a:t>WATER VAPOUR </a:t>
                      </a:r>
                      <a:endParaRPr lang="en-GB" dirty="0"/>
                    </a:p>
                  </a:txBody>
                  <a:tcPr/>
                </a:tc>
                <a:tc>
                  <a:txBody>
                    <a:bodyPr/>
                    <a:lstStyle/>
                    <a:p>
                      <a:r>
                        <a:rPr lang="en-GB" dirty="0" smtClean="0"/>
                        <a:t>0.01</a:t>
                      </a:r>
                      <a:endParaRPr lang="en-GB" dirty="0"/>
                    </a:p>
                  </a:txBody>
                  <a:tcPr/>
                </a:tc>
                <a:tc>
                  <a:txBody>
                    <a:bodyPr/>
                    <a:lstStyle/>
                    <a:p>
                      <a:r>
                        <a:rPr lang="en-GB" dirty="0" smtClean="0"/>
                        <a:t>1</a:t>
                      </a:r>
                      <a:endParaRPr lang="en-GB" dirty="0"/>
                    </a:p>
                  </a:txBody>
                  <a:tcPr/>
                </a:tc>
              </a:tr>
            </a:tbl>
          </a:graphicData>
        </a:graphic>
      </p:graphicFrame>
    </p:spTree>
    <p:extLst>
      <p:ext uri="{BB962C8B-B14F-4D97-AF65-F5344CB8AC3E}">
        <p14:creationId xmlns:p14="http://schemas.microsoft.com/office/powerpoint/2010/main" xmlns="" val="16645479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GB" dirty="0" smtClean="0"/>
              <a:t>THE RESPIRATORY SYSTEM</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smtClean="0"/>
              <a:t>HOW THE ALVEOLI AND CAPILLARIES WORK:</a:t>
            </a:r>
          </a:p>
          <a:p>
            <a:pPr marL="457200" indent="-457200">
              <a:buFont typeface="+mj-lt"/>
              <a:buAutoNum type="arabicPeriod"/>
            </a:pPr>
            <a:r>
              <a:rPr lang="en-GB" sz="2800" dirty="0" smtClean="0">
                <a:solidFill>
                  <a:schemeClr val="accent5">
                    <a:lumMod val="50000"/>
                  </a:schemeClr>
                </a:solidFill>
              </a:rPr>
              <a:t>Air containing oxygen enters the lungs and passes into each alveolus from outside. Oxygen is diffused into the blood from the alveoli, the blood becomes deoxygenated.</a:t>
            </a:r>
          </a:p>
          <a:p>
            <a:pPr marL="457200" indent="-457200">
              <a:buFont typeface="+mj-lt"/>
              <a:buAutoNum type="arabicPeriod"/>
            </a:pPr>
            <a:r>
              <a:rPr lang="en-GB" sz="2800" dirty="0" smtClean="0">
                <a:solidFill>
                  <a:schemeClr val="accent5">
                    <a:lumMod val="75000"/>
                  </a:schemeClr>
                </a:solidFill>
              </a:rPr>
              <a:t>Deoxygenated blood containing carbon dioxide comes from the rest of the body.</a:t>
            </a:r>
          </a:p>
          <a:p>
            <a:pPr marL="457200" indent="-457200">
              <a:buFont typeface="+mj-lt"/>
              <a:buAutoNum type="arabicPeriod"/>
            </a:pPr>
            <a:r>
              <a:rPr lang="en-GB" sz="2800" dirty="0" smtClean="0">
                <a:solidFill>
                  <a:schemeClr val="accent5">
                    <a:lumMod val="60000"/>
                    <a:lumOff val="40000"/>
                  </a:schemeClr>
                </a:solidFill>
              </a:rPr>
              <a:t>Air containing more carbon dioxide leaves the lungs. </a:t>
            </a:r>
          </a:p>
          <a:p>
            <a:pPr marL="457200" indent="-457200">
              <a:buFont typeface="+mj-lt"/>
              <a:buAutoNum type="arabicPeriod"/>
            </a:pPr>
            <a:r>
              <a:rPr lang="en-GB" sz="2800" dirty="0" smtClean="0">
                <a:solidFill>
                  <a:schemeClr val="accent5">
                    <a:lumMod val="40000"/>
                    <a:lumOff val="60000"/>
                  </a:schemeClr>
                </a:solidFill>
              </a:rPr>
              <a:t>The deoxygenated blood leaves the lungs and is transported by the circulatory system for use throughout the body.</a:t>
            </a:r>
          </a:p>
          <a:p>
            <a:pPr marL="457200" indent="-457200">
              <a:buFont typeface="+mj-lt"/>
              <a:buAutoNum type="arabicPeriod"/>
            </a:pPr>
            <a:endParaRPr lang="en-GB" sz="2400" dirty="0">
              <a:solidFill>
                <a:schemeClr val="accent5">
                  <a:lumMod val="75000"/>
                </a:schemeClr>
              </a:solidFill>
            </a:endParaRPr>
          </a:p>
        </p:txBody>
      </p:sp>
    </p:spTree>
    <p:extLst>
      <p:ext uri="{BB962C8B-B14F-4D97-AF65-F5344CB8AC3E}">
        <p14:creationId xmlns:p14="http://schemas.microsoft.com/office/powerpoint/2010/main" xmlns="" val="3778777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RESPIRATORY SYSTEM</a:t>
            </a:r>
          </a:p>
        </p:txBody>
      </p:sp>
      <p:sp>
        <p:nvSpPr>
          <p:cNvPr id="3" name="Content Placeholder 2"/>
          <p:cNvSpPr>
            <a:spLocks noGrp="1"/>
          </p:cNvSpPr>
          <p:nvPr>
            <p:ph idx="1"/>
          </p:nvPr>
        </p:nvSpPr>
        <p:spPr>
          <a:xfrm>
            <a:off x="179512" y="1600200"/>
            <a:ext cx="8712968" cy="5141168"/>
          </a:xfrm>
        </p:spPr>
        <p:txBody>
          <a:bodyPr>
            <a:normAutofit fontScale="85000" lnSpcReduction="20000"/>
          </a:bodyPr>
          <a:lstStyle/>
          <a:p>
            <a:r>
              <a:rPr lang="en-GB" sz="3100" b="1" dirty="0" smtClean="0">
                <a:solidFill>
                  <a:srgbClr val="00B050"/>
                </a:solidFill>
              </a:rPr>
              <a:t>TIDAL VOLUME- </a:t>
            </a:r>
            <a:r>
              <a:rPr lang="en-GB" sz="3100" dirty="0" smtClean="0"/>
              <a:t>the volume of air you breath in and out with each breath </a:t>
            </a:r>
          </a:p>
          <a:p>
            <a:r>
              <a:rPr lang="en-GB" sz="3100" b="1" dirty="0" smtClean="0">
                <a:solidFill>
                  <a:srgbClr val="00B050"/>
                </a:solidFill>
              </a:rPr>
              <a:t>RESPIRATION RATE- </a:t>
            </a:r>
            <a:r>
              <a:rPr lang="en-GB" sz="3100" dirty="0" smtClean="0"/>
              <a:t>the number of times you breath in one minute</a:t>
            </a:r>
          </a:p>
          <a:p>
            <a:r>
              <a:rPr lang="en-GB" sz="3100" b="1" dirty="0" smtClean="0">
                <a:solidFill>
                  <a:srgbClr val="00B050"/>
                </a:solidFill>
              </a:rPr>
              <a:t>MINUTE VOLUME- </a:t>
            </a:r>
            <a:r>
              <a:rPr lang="en-GB" sz="3100" dirty="0" smtClean="0"/>
              <a:t>the total volume of air breathed in and out in one minute </a:t>
            </a:r>
          </a:p>
          <a:p>
            <a:pPr marL="0" indent="0" algn="ctr">
              <a:buNone/>
            </a:pPr>
            <a:r>
              <a:rPr lang="en-GB" sz="2400" dirty="0" smtClean="0">
                <a:solidFill>
                  <a:srgbClr val="FF0000"/>
                </a:solidFill>
              </a:rPr>
              <a:t>RESPIRATION RATE   X   TIDAL VOLUME    =    MINUTE VOLUME</a:t>
            </a:r>
          </a:p>
          <a:p>
            <a:r>
              <a:rPr lang="en-GB" sz="3100" b="1" dirty="0" smtClean="0">
                <a:solidFill>
                  <a:srgbClr val="00B050"/>
                </a:solidFill>
              </a:rPr>
              <a:t>VITAL CAPACITY- </a:t>
            </a:r>
            <a:r>
              <a:rPr lang="en-GB" sz="3100" dirty="0" smtClean="0"/>
              <a:t>the maximum amount of air you can breathe out after breathing in as much as you can</a:t>
            </a:r>
          </a:p>
          <a:p>
            <a:r>
              <a:rPr lang="en-GB" sz="3100" b="1" dirty="0" smtClean="0">
                <a:solidFill>
                  <a:srgbClr val="00B050"/>
                </a:solidFill>
              </a:rPr>
              <a:t>RESIDUAL VOLUME- </a:t>
            </a:r>
            <a:r>
              <a:rPr lang="en-GB" sz="3100" dirty="0" smtClean="0"/>
              <a:t>the air left in the lungs after you have breathed out as hard as possible </a:t>
            </a:r>
          </a:p>
          <a:p>
            <a:r>
              <a:rPr lang="en-GB" sz="3100" b="1" dirty="0" smtClean="0">
                <a:solidFill>
                  <a:srgbClr val="00B050"/>
                </a:solidFill>
              </a:rPr>
              <a:t>VO2 MAX- </a:t>
            </a:r>
            <a:r>
              <a:rPr lang="en-GB" sz="3100" dirty="0" smtClean="0"/>
              <a:t>the amount of oxygen your body can take in and use in one minute</a:t>
            </a:r>
          </a:p>
          <a:p>
            <a:pPr marL="0" indent="0">
              <a:buNone/>
            </a:pPr>
            <a:r>
              <a:rPr lang="en-GB" sz="2000" dirty="0" smtClean="0"/>
              <a:t/>
            </a:r>
            <a:br>
              <a:rPr lang="en-GB" sz="2000" dirty="0" smtClean="0"/>
            </a:br>
            <a:endParaRPr lang="en-GB" sz="2000" dirty="0"/>
          </a:p>
        </p:txBody>
      </p:sp>
    </p:spTree>
    <p:extLst>
      <p:ext uri="{BB962C8B-B14F-4D97-AF65-F5344CB8AC3E}">
        <p14:creationId xmlns:p14="http://schemas.microsoft.com/office/powerpoint/2010/main" xmlns="" val="17396850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SHORT-TERM </a:t>
            </a:r>
            <a:r>
              <a:rPr lang="en-GB" dirty="0"/>
              <a:t>EFFECTS OF EXERCISE (RESPIRATORY SYSTEM)</a:t>
            </a:r>
          </a:p>
        </p:txBody>
      </p:sp>
      <p:sp>
        <p:nvSpPr>
          <p:cNvPr id="3" name="Content Placeholder 2"/>
          <p:cNvSpPr>
            <a:spLocks noGrp="1"/>
          </p:cNvSpPr>
          <p:nvPr>
            <p:ph idx="1"/>
          </p:nvPr>
        </p:nvSpPr>
        <p:spPr/>
        <p:txBody>
          <a:bodyPr/>
          <a:lstStyle/>
          <a:p>
            <a:r>
              <a:rPr lang="en-GB" dirty="0"/>
              <a:t>Breathing is quicker</a:t>
            </a:r>
          </a:p>
          <a:p>
            <a:r>
              <a:rPr lang="en-GB" dirty="0"/>
              <a:t>Breathing get deeper</a:t>
            </a:r>
          </a:p>
          <a:p>
            <a:r>
              <a:rPr lang="en-GB" dirty="0"/>
              <a:t>Diffusion in the lungs increases </a:t>
            </a:r>
          </a:p>
          <a:p>
            <a:r>
              <a:rPr lang="en-GB" dirty="0"/>
              <a:t>Respiration rate goes up </a:t>
            </a:r>
          </a:p>
          <a:p>
            <a:endParaRPr lang="en-GB" dirty="0"/>
          </a:p>
        </p:txBody>
      </p:sp>
    </p:spTree>
    <p:extLst>
      <p:ext uri="{BB962C8B-B14F-4D97-AF65-F5344CB8AC3E}">
        <p14:creationId xmlns:p14="http://schemas.microsoft.com/office/powerpoint/2010/main" xmlns="" val="1576853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LONG-TERM EFFECTS OF EXERCISE (RESPIRATORY SYSTEM)</a:t>
            </a:r>
            <a:endParaRPr lang="en-GB" dirty="0"/>
          </a:p>
        </p:txBody>
      </p:sp>
      <p:sp>
        <p:nvSpPr>
          <p:cNvPr id="3" name="Content Placeholder 2"/>
          <p:cNvSpPr>
            <a:spLocks noGrp="1"/>
          </p:cNvSpPr>
          <p:nvPr>
            <p:ph idx="1"/>
          </p:nvPr>
        </p:nvSpPr>
        <p:spPr/>
        <p:txBody>
          <a:bodyPr/>
          <a:lstStyle/>
          <a:p>
            <a:r>
              <a:rPr lang="en-GB" dirty="0" smtClean="0"/>
              <a:t>Greater </a:t>
            </a:r>
            <a:r>
              <a:rPr lang="en-GB" dirty="0" err="1" smtClean="0"/>
              <a:t>cappiliarisation</a:t>
            </a:r>
            <a:r>
              <a:rPr lang="en-GB" dirty="0" smtClean="0"/>
              <a:t> of the alveoli </a:t>
            </a:r>
          </a:p>
          <a:p>
            <a:r>
              <a:rPr lang="en-GB" dirty="0" smtClean="0"/>
              <a:t>Increased lung capacity</a:t>
            </a:r>
          </a:p>
          <a:p>
            <a:r>
              <a:rPr lang="en-GB" dirty="0" smtClean="0"/>
              <a:t>Can cope better with lactic acid </a:t>
            </a:r>
          </a:p>
          <a:p>
            <a:r>
              <a:rPr lang="en-GB" dirty="0" smtClean="0"/>
              <a:t>Lungs have a greater vital capacity </a:t>
            </a:r>
          </a:p>
          <a:p>
            <a:r>
              <a:rPr lang="en-GB" dirty="0" smtClean="0"/>
              <a:t>More alveoli in the lungs</a:t>
            </a:r>
          </a:p>
          <a:p>
            <a:r>
              <a:rPr lang="en-GB" dirty="0" smtClean="0"/>
              <a:t>Diffusion in the lungs increases </a:t>
            </a:r>
          </a:p>
          <a:p>
            <a:endParaRPr lang="en-GB" dirty="0"/>
          </a:p>
        </p:txBody>
      </p:sp>
    </p:spTree>
    <p:extLst>
      <p:ext uri="{BB962C8B-B14F-4D97-AF65-F5344CB8AC3E}">
        <p14:creationId xmlns:p14="http://schemas.microsoft.com/office/powerpoint/2010/main" xmlns="" val="3290711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TRAINING </a:t>
            </a:r>
            <a:endParaRPr lang="en-GB" dirty="0"/>
          </a:p>
        </p:txBody>
      </p:sp>
      <p:sp>
        <p:nvSpPr>
          <p:cNvPr id="3" name="Content Placeholder 2"/>
          <p:cNvSpPr>
            <a:spLocks noGrp="1"/>
          </p:cNvSpPr>
          <p:nvPr>
            <p:ph idx="1"/>
          </p:nvPr>
        </p:nvSpPr>
        <p:spPr>
          <a:xfrm>
            <a:off x="457200" y="1600201"/>
            <a:ext cx="4474840" cy="3917032"/>
          </a:xfrm>
        </p:spPr>
        <p:txBody>
          <a:bodyPr>
            <a:normAutofit/>
          </a:bodyPr>
          <a:lstStyle/>
          <a:p>
            <a:r>
              <a:rPr lang="en-GB" sz="2000" b="1" dirty="0" smtClean="0">
                <a:solidFill>
                  <a:schemeClr val="accent6">
                    <a:lumMod val="75000"/>
                  </a:schemeClr>
                </a:solidFill>
              </a:rPr>
              <a:t>S</a:t>
            </a:r>
            <a:r>
              <a:rPr lang="en-GB" sz="2000" b="1" dirty="0" smtClean="0"/>
              <a:t>pecificity- </a:t>
            </a:r>
            <a:r>
              <a:rPr lang="en-GB" sz="1400" dirty="0" smtClean="0"/>
              <a:t>matching training to the requirements of an activity </a:t>
            </a:r>
          </a:p>
          <a:p>
            <a:r>
              <a:rPr lang="en-GB" sz="2000" b="1" dirty="0" smtClean="0">
                <a:solidFill>
                  <a:schemeClr val="accent6">
                    <a:lumMod val="75000"/>
                  </a:schemeClr>
                </a:solidFill>
              </a:rPr>
              <a:t>P</a:t>
            </a:r>
            <a:r>
              <a:rPr lang="en-GB" sz="2000" b="1" dirty="0" smtClean="0"/>
              <a:t>rogressive overload- </a:t>
            </a:r>
            <a:r>
              <a:rPr lang="en-GB" sz="1400" dirty="0" smtClean="0"/>
              <a:t>to gradually increase the amount of </a:t>
            </a:r>
            <a:r>
              <a:rPr lang="en-GB" sz="1400" dirty="0"/>
              <a:t>o</a:t>
            </a:r>
            <a:r>
              <a:rPr lang="en-GB" sz="1400" dirty="0" smtClean="0"/>
              <a:t>verload so that fitness gains occurs without potential for injury . ‘overload’- working harder than normal </a:t>
            </a:r>
          </a:p>
          <a:p>
            <a:r>
              <a:rPr lang="en-GB" sz="2000" b="1" dirty="0" smtClean="0">
                <a:solidFill>
                  <a:schemeClr val="accent6">
                    <a:lumMod val="75000"/>
                  </a:schemeClr>
                </a:solidFill>
              </a:rPr>
              <a:t>I</a:t>
            </a:r>
            <a:r>
              <a:rPr lang="en-GB" sz="2000" b="1" dirty="0" smtClean="0"/>
              <a:t>ndividual needs- </a:t>
            </a:r>
            <a:r>
              <a:rPr lang="en-GB" sz="1400" dirty="0" smtClean="0"/>
              <a:t>matching training to the requirements of an individual </a:t>
            </a:r>
            <a:r>
              <a:rPr lang="en-GB" sz="1050" dirty="0" smtClean="0"/>
              <a:t> </a:t>
            </a:r>
            <a:r>
              <a:rPr lang="en-GB" sz="1400" dirty="0" smtClean="0"/>
              <a:t>regarding </a:t>
            </a:r>
            <a:r>
              <a:rPr lang="en-GB" sz="1400" dirty="0"/>
              <a:t> </a:t>
            </a:r>
            <a:r>
              <a:rPr lang="en-GB" sz="1400" dirty="0" smtClean="0"/>
              <a:t>their age/sex/gender/ability/ current fitness</a:t>
            </a:r>
          </a:p>
          <a:p>
            <a:r>
              <a:rPr lang="en-GB" sz="2000" b="1" dirty="0" smtClean="0">
                <a:solidFill>
                  <a:schemeClr val="accent6">
                    <a:lumMod val="75000"/>
                  </a:schemeClr>
                </a:solidFill>
              </a:rPr>
              <a:t>R</a:t>
            </a:r>
            <a:r>
              <a:rPr lang="en-GB" sz="2000" b="1" dirty="0" smtClean="0"/>
              <a:t>est and recovery- </a:t>
            </a:r>
            <a:r>
              <a:rPr lang="en-GB" sz="1400" dirty="0" smtClean="0"/>
              <a:t>REST is the period of time given to recovery, RECOVERY is the time required for the repair of damage to the body caused by training or competition </a:t>
            </a:r>
            <a:endParaRPr lang="en-GB" sz="1200" dirty="0"/>
          </a:p>
        </p:txBody>
      </p:sp>
      <p:sp>
        <p:nvSpPr>
          <p:cNvPr id="4" name="TextBox 3"/>
          <p:cNvSpPr txBox="1"/>
          <p:nvPr/>
        </p:nvSpPr>
        <p:spPr>
          <a:xfrm>
            <a:off x="4932040" y="2267740"/>
            <a:ext cx="2016224" cy="1077218"/>
          </a:xfrm>
          <a:prstGeom prst="rect">
            <a:avLst/>
          </a:prstGeom>
          <a:noFill/>
        </p:spPr>
        <p:txBody>
          <a:bodyPr wrap="square" rtlCol="0">
            <a:spAutoFit/>
          </a:bodyPr>
          <a:lstStyle/>
          <a:p>
            <a:r>
              <a:rPr lang="en-GB" sz="1600" b="1" dirty="0" smtClean="0">
                <a:solidFill>
                  <a:schemeClr val="tx2">
                    <a:lumMod val="75000"/>
                  </a:schemeClr>
                </a:solidFill>
              </a:rPr>
              <a:t>F</a:t>
            </a:r>
            <a:r>
              <a:rPr lang="en-GB" sz="1600" dirty="0" smtClean="0"/>
              <a:t>requency- how often</a:t>
            </a:r>
          </a:p>
          <a:p>
            <a:r>
              <a:rPr lang="en-GB" sz="1600" b="1" dirty="0" smtClean="0">
                <a:solidFill>
                  <a:schemeClr val="tx2">
                    <a:lumMod val="75000"/>
                  </a:schemeClr>
                </a:solidFill>
              </a:rPr>
              <a:t>I</a:t>
            </a:r>
            <a:r>
              <a:rPr lang="en-GB" sz="1600" dirty="0" smtClean="0"/>
              <a:t>ntensity- how hard </a:t>
            </a:r>
          </a:p>
          <a:p>
            <a:r>
              <a:rPr lang="en-GB" sz="1600" b="1" dirty="0" smtClean="0">
                <a:solidFill>
                  <a:schemeClr val="tx2">
                    <a:lumMod val="75000"/>
                  </a:schemeClr>
                </a:solidFill>
              </a:rPr>
              <a:t>T</a:t>
            </a:r>
            <a:r>
              <a:rPr lang="en-GB" sz="1600" dirty="0" smtClean="0"/>
              <a:t>ime- how long</a:t>
            </a:r>
          </a:p>
          <a:p>
            <a:r>
              <a:rPr lang="en-GB" sz="1600" b="1" dirty="0" smtClean="0">
                <a:solidFill>
                  <a:schemeClr val="tx2">
                    <a:lumMod val="75000"/>
                  </a:schemeClr>
                </a:solidFill>
              </a:rPr>
              <a:t>T</a:t>
            </a:r>
            <a:r>
              <a:rPr lang="en-GB" sz="1600" dirty="0" smtClean="0"/>
              <a:t>ype- what </a:t>
            </a:r>
            <a:endParaRPr lang="en-GB" sz="1600" dirty="0"/>
          </a:p>
        </p:txBody>
      </p:sp>
      <p:sp>
        <p:nvSpPr>
          <p:cNvPr id="5" name="TextBox 4"/>
          <p:cNvSpPr txBox="1"/>
          <p:nvPr/>
        </p:nvSpPr>
        <p:spPr>
          <a:xfrm>
            <a:off x="4499992" y="5013176"/>
            <a:ext cx="4392488" cy="1200329"/>
          </a:xfrm>
          <a:prstGeom prst="rect">
            <a:avLst/>
          </a:prstGeom>
          <a:noFill/>
        </p:spPr>
        <p:txBody>
          <a:bodyPr wrap="square" rtlCol="0">
            <a:spAutoFit/>
          </a:bodyPr>
          <a:lstStyle/>
          <a:p>
            <a:r>
              <a:rPr lang="en-GB" b="1" dirty="0" smtClean="0">
                <a:solidFill>
                  <a:srgbClr val="00B050"/>
                </a:solidFill>
              </a:rPr>
              <a:t>Reversibility- </a:t>
            </a:r>
            <a:r>
              <a:rPr lang="en-GB" dirty="0" smtClean="0"/>
              <a:t>any </a:t>
            </a:r>
            <a:r>
              <a:rPr lang="en-GB" dirty="0"/>
              <a:t>adaptation that takes place as a result of training will be reversed when you stop training. If you take a break or don’t train often enough you will lose fitness.</a:t>
            </a:r>
          </a:p>
        </p:txBody>
      </p:sp>
      <p:sp>
        <p:nvSpPr>
          <p:cNvPr id="6" name="TextBox 5"/>
          <p:cNvSpPr txBox="1"/>
          <p:nvPr/>
        </p:nvSpPr>
        <p:spPr>
          <a:xfrm>
            <a:off x="539552" y="5229200"/>
            <a:ext cx="3528392" cy="923330"/>
          </a:xfrm>
          <a:prstGeom prst="rect">
            <a:avLst/>
          </a:prstGeom>
          <a:noFill/>
        </p:spPr>
        <p:txBody>
          <a:bodyPr wrap="square" rtlCol="0">
            <a:spAutoFit/>
          </a:bodyPr>
          <a:lstStyle/>
          <a:p>
            <a:r>
              <a:rPr lang="en-GB" b="1" dirty="0" smtClean="0">
                <a:solidFill>
                  <a:srgbClr val="7030A0"/>
                </a:solidFill>
              </a:rPr>
              <a:t>Par-Q test- </a:t>
            </a:r>
            <a:r>
              <a:rPr lang="en-GB" dirty="0" smtClean="0"/>
              <a:t>a doctors questionnaire to see whether you are able to participate in sport. </a:t>
            </a:r>
            <a:endParaRPr lang="en-GB" dirty="0"/>
          </a:p>
        </p:txBody>
      </p:sp>
    </p:spTree>
    <p:extLst>
      <p:ext uri="{BB962C8B-B14F-4D97-AF65-F5344CB8AC3E}">
        <p14:creationId xmlns:p14="http://schemas.microsoft.com/office/powerpoint/2010/main" xmlns="" val="541457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a:t>THE CIRCULATORY SYSTEM </a:t>
            </a:r>
          </a:p>
        </p:txBody>
      </p:sp>
      <p:sp>
        <p:nvSpPr>
          <p:cNvPr id="3" name="Content Placeholder 2"/>
          <p:cNvSpPr>
            <a:spLocks noGrp="1"/>
          </p:cNvSpPr>
          <p:nvPr>
            <p:ph idx="1"/>
          </p:nvPr>
        </p:nvSpPr>
        <p:spPr>
          <a:xfrm>
            <a:off x="0" y="1124744"/>
            <a:ext cx="9144000" cy="5733256"/>
          </a:xfrm>
        </p:spPr>
        <p:txBody>
          <a:bodyPr>
            <a:normAutofit/>
          </a:bodyPr>
          <a:lstStyle/>
          <a:p>
            <a:pPr marL="0" indent="0">
              <a:buNone/>
            </a:pPr>
            <a:r>
              <a:rPr lang="en-GB" sz="2800" dirty="0" smtClean="0"/>
              <a:t>The circulatory/</a:t>
            </a:r>
            <a:r>
              <a:rPr lang="en-GB" sz="2800" dirty="0" err="1" smtClean="0"/>
              <a:t>cadiovascular</a:t>
            </a:r>
            <a:r>
              <a:rPr lang="en-GB" sz="2800" dirty="0" smtClean="0"/>
              <a:t> system consists of:</a:t>
            </a:r>
          </a:p>
          <a:p>
            <a:r>
              <a:rPr lang="en-GB" sz="2000" dirty="0" smtClean="0">
                <a:solidFill>
                  <a:srgbClr val="FF0000"/>
                </a:solidFill>
              </a:rPr>
              <a:t>BLOOD</a:t>
            </a:r>
          </a:p>
          <a:p>
            <a:r>
              <a:rPr lang="en-GB" sz="2000" dirty="0" smtClean="0">
                <a:solidFill>
                  <a:srgbClr val="FF0000"/>
                </a:solidFill>
              </a:rPr>
              <a:t>BLOOD VESSELS</a:t>
            </a:r>
            <a:r>
              <a:rPr lang="en-GB" sz="2000" dirty="0" smtClean="0"/>
              <a:t/>
            </a:r>
            <a:br>
              <a:rPr lang="en-GB" sz="2000" dirty="0" smtClean="0"/>
            </a:br>
            <a:r>
              <a:rPr lang="en-GB" sz="2000" dirty="0" smtClean="0">
                <a:solidFill>
                  <a:srgbClr val="C00000"/>
                </a:solidFill>
              </a:rPr>
              <a:t>-veins </a:t>
            </a:r>
            <a:r>
              <a:rPr lang="en-GB" sz="2000" dirty="0">
                <a:solidFill>
                  <a:srgbClr val="C00000"/>
                </a:solidFill>
              </a:rPr>
              <a:t/>
            </a:r>
            <a:br>
              <a:rPr lang="en-GB" sz="2000" dirty="0">
                <a:solidFill>
                  <a:srgbClr val="C00000"/>
                </a:solidFill>
              </a:rPr>
            </a:br>
            <a:r>
              <a:rPr lang="en-GB" sz="2000" dirty="0" smtClean="0">
                <a:solidFill>
                  <a:srgbClr val="C00000"/>
                </a:solidFill>
              </a:rPr>
              <a:t>-arteries </a:t>
            </a:r>
            <a:br>
              <a:rPr lang="en-GB" sz="2000" dirty="0" smtClean="0">
                <a:solidFill>
                  <a:srgbClr val="C00000"/>
                </a:solidFill>
              </a:rPr>
            </a:br>
            <a:r>
              <a:rPr lang="en-GB" sz="2000" dirty="0" smtClean="0">
                <a:solidFill>
                  <a:srgbClr val="C00000"/>
                </a:solidFill>
              </a:rPr>
              <a:t>-capillaries </a:t>
            </a:r>
          </a:p>
          <a:p>
            <a:r>
              <a:rPr lang="en-GB" sz="2000" dirty="0" smtClean="0">
                <a:solidFill>
                  <a:srgbClr val="FF0000"/>
                </a:solidFill>
              </a:rPr>
              <a:t>THE HEART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916832"/>
            <a:ext cx="6059473"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3247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CIRCULATORY SYSTEM </a:t>
            </a:r>
          </a:p>
        </p:txBody>
      </p:sp>
      <p:sp>
        <p:nvSpPr>
          <p:cNvPr id="3" name="Content Placeholder 2"/>
          <p:cNvSpPr>
            <a:spLocks noGrp="1"/>
          </p:cNvSpPr>
          <p:nvPr>
            <p:ph idx="1"/>
          </p:nvPr>
        </p:nvSpPr>
        <p:spPr/>
        <p:txBody>
          <a:bodyPr>
            <a:normAutofit lnSpcReduction="10000"/>
          </a:bodyPr>
          <a:lstStyle/>
          <a:p>
            <a:pPr marL="0" indent="0">
              <a:buNone/>
            </a:pPr>
            <a:r>
              <a:rPr lang="en-GB" dirty="0" smtClean="0"/>
              <a:t>	BLOOD VESSELES</a:t>
            </a:r>
          </a:p>
          <a:p>
            <a:pPr marL="0" indent="0" fontAlgn="base">
              <a:buNone/>
            </a:pPr>
            <a:r>
              <a:rPr lang="en-GB" sz="2800" dirty="0" smtClean="0">
                <a:solidFill>
                  <a:srgbClr val="00B050"/>
                </a:solidFill>
              </a:rPr>
              <a:t>ARTERIES:</a:t>
            </a:r>
            <a:br>
              <a:rPr lang="en-GB" sz="2800" dirty="0" smtClean="0">
                <a:solidFill>
                  <a:srgbClr val="00B050"/>
                </a:solidFill>
              </a:rPr>
            </a:br>
            <a:r>
              <a:rPr lang="en-GB" sz="2000" dirty="0" smtClean="0"/>
              <a:t>Arteries carry blood away from the heart and have a thick elastic muscular wall which expands to carry the blood and only carries </a:t>
            </a:r>
            <a:r>
              <a:rPr lang="en-GB" sz="2000" b="1" dirty="0" smtClean="0"/>
              <a:t>oxygenated </a:t>
            </a:r>
            <a:r>
              <a:rPr lang="en-GB" sz="2000" dirty="0" smtClean="0"/>
              <a:t>blood apart from in the pulmonary artery, thick walls, small passageway. </a:t>
            </a:r>
            <a:endParaRPr lang="en-GB" sz="2800" dirty="0" smtClean="0">
              <a:solidFill>
                <a:srgbClr val="00B050"/>
              </a:solidFill>
            </a:endParaRPr>
          </a:p>
          <a:p>
            <a:pPr marL="0" indent="0" fontAlgn="base">
              <a:buNone/>
            </a:pPr>
            <a:r>
              <a:rPr lang="en-GB" sz="2800" dirty="0" smtClean="0">
                <a:solidFill>
                  <a:srgbClr val="00B050"/>
                </a:solidFill>
              </a:rPr>
              <a:t>VEINS: </a:t>
            </a:r>
            <a:br>
              <a:rPr lang="en-GB" sz="2800" dirty="0" smtClean="0">
                <a:solidFill>
                  <a:srgbClr val="00B050"/>
                </a:solidFill>
              </a:rPr>
            </a:br>
            <a:r>
              <a:rPr lang="en-GB" sz="2000" dirty="0" smtClean="0"/>
              <a:t>Thinner walls than arteries but they are wider channelled the blood is under a lower pressure than in the arteries, it also non-elastic and it carries</a:t>
            </a:r>
            <a:r>
              <a:rPr lang="en-GB" sz="2000" dirty="0"/>
              <a:t> </a:t>
            </a:r>
            <a:r>
              <a:rPr lang="en-GB" sz="2000" b="1" dirty="0"/>
              <a:t>deoxygenated</a:t>
            </a:r>
            <a:r>
              <a:rPr lang="en-GB" sz="2000" dirty="0"/>
              <a:t> blood except for </a:t>
            </a:r>
            <a:r>
              <a:rPr lang="en-GB" sz="2000" dirty="0" smtClean="0"/>
              <a:t>the pulmonary vein. </a:t>
            </a:r>
          </a:p>
          <a:p>
            <a:pPr marL="0" indent="0">
              <a:buNone/>
            </a:pPr>
            <a:r>
              <a:rPr lang="en-GB" sz="2800" dirty="0" smtClean="0">
                <a:solidFill>
                  <a:srgbClr val="00B050"/>
                </a:solidFill>
              </a:rPr>
              <a:t>CAPPILLARIES:</a:t>
            </a:r>
          </a:p>
          <a:p>
            <a:pPr marL="0" indent="0">
              <a:buNone/>
            </a:pPr>
            <a:r>
              <a:rPr lang="en-GB" sz="2000" dirty="0" smtClean="0"/>
              <a:t>Capillary walls are one cell thick. Exchange of nutrients and respiratory gases occurs across their surface. </a:t>
            </a:r>
          </a:p>
        </p:txBody>
      </p:sp>
    </p:spTree>
    <p:extLst>
      <p:ext uri="{BB962C8B-B14F-4D97-AF65-F5344CB8AC3E}">
        <p14:creationId xmlns:p14="http://schemas.microsoft.com/office/powerpoint/2010/main" xmlns="" val="123743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CIRCULATORY SYSTEM </a:t>
            </a:r>
          </a:p>
        </p:txBody>
      </p:sp>
      <p:sp>
        <p:nvSpPr>
          <p:cNvPr id="3" name="Content Placeholder 2"/>
          <p:cNvSpPr>
            <a:spLocks noGrp="1"/>
          </p:cNvSpPr>
          <p:nvPr>
            <p:ph idx="1"/>
          </p:nvPr>
        </p:nvSpPr>
        <p:spPr>
          <a:xfrm>
            <a:off x="0" y="1600200"/>
            <a:ext cx="9036496" cy="5069160"/>
          </a:xfrm>
        </p:spPr>
        <p:txBody>
          <a:bodyPr>
            <a:normAutofit/>
          </a:bodyPr>
          <a:lstStyle/>
          <a:p>
            <a:pPr marL="0" indent="0">
              <a:buNone/>
            </a:pPr>
            <a:r>
              <a:rPr lang="en-GB" dirty="0" smtClean="0">
                <a:solidFill>
                  <a:srgbClr val="FF0000"/>
                </a:solidFill>
              </a:rPr>
              <a:t>	Blood consists of… </a:t>
            </a:r>
          </a:p>
          <a:p>
            <a:pPr fontAlgn="base"/>
            <a:r>
              <a:rPr lang="en-US" sz="2400" dirty="0" smtClean="0">
                <a:solidFill>
                  <a:srgbClr val="0070C0"/>
                </a:solidFill>
              </a:rPr>
              <a:t>Red </a:t>
            </a:r>
            <a:r>
              <a:rPr lang="en-US" sz="2400" dirty="0">
                <a:solidFill>
                  <a:srgbClr val="0070C0"/>
                </a:solidFill>
              </a:rPr>
              <a:t>blood cells</a:t>
            </a:r>
            <a:r>
              <a:rPr lang="en-US" sz="2400" b="1" dirty="0">
                <a:solidFill>
                  <a:srgbClr val="0070C0"/>
                </a:solidFill>
              </a:rPr>
              <a:t> </a:t>
            </a:r>
            <a:r>
              <a:rPr lang="en-US" sz="2400" dirty="0">
                <a:solidFill>
                  <a:srgbClr val="0070C0"/>
                </a:solidFill>
              </a:rPr>
              <a:t>- </a:t>
            </a:r>
            <a:r>
              <a:rPr lang="en-US" sz="2400" dirty="0" smtClean="0"/>
              <a:t>gives </a:t>
            </a:r>
            <a:r>
              <a:rPr lang="en-US" sz="2400" dirty="0"/>
              <a:t>blood its </a:t>
            </a:r>
            <a:r>
              <a:rPr lang="en-US" sz="2400" dirty="0" smtClean="0"/>
              <a:t>colour, contains</a:t>
            </a:r>
            <a:r>
              <a:rPr lang="en-US" sz="2400" dirty="0"/>
              <a:t> </a:t>
            </a:r>
            <a:r>
              <a:rPr lang="en-US" sz="2400" dirty="0" smtClean="0"/>
              <a:t>hemoglobin</a:t>
            </a:r>
            <a:r>
              <a:rPr lang="en-US" sz="2400" dirty="0"/>
              <a:t> (which carries O2 from lungs to body</a:t>
            </a:r>
            <a:r>
              <a:rPr lang="en-US" sz="2400" dirty="0" smtClean="0"/>
              <a:t>)</a:t>
            </a:r>
          </a:p>
          <a:p>
            <a:pPr fontAlgn="base"/>
            <a:r>
              <a:rPr lang="en-US" sz="2400" dirty="0">
                <a:solidFill>
                  <a:srgbClr val="0070C0"/>
                </a:solidFill>
              </a:rPr>
              <a:t>White blood cells- </a:t>
            </a:r>
            <a:r>
              <a:rPr lang="en-US" sz="2400" dirty="0"/>
              <a:t>deal with infection and disease by producing antibodies or engulfing germs</a:t>
            </a:r>
          </a:p>
          <a:p>
            <a:pPr fontAlgn="base"/>
            <a:r>
              <a:rPr lang="en-US" sz="2400" dirty="0">
                <a:solidFill>
                  <a:srgbClr val="0070C0"/>
                </a:solidFill>
              </a:rPr>
              <a:t>Platelets - </a:t>
            </a:r>
            <a:r>
              <a:rPr lang="en-US" sz="2400" dirty="0"/>
              <a:t>made in bone marrow, produce clots when a blood vessel is damaged</a:t>
            </a:r>
          </a:p>
          <a:p>
            <a:pPr fontAlgn="base"/>
            <a:r>
              <a:rPr lang="en-US" sz="2400" dirty="0">
                <a:solidFill>
                  <a:srgbClr val="0070C0"/>
                </a:solidFill>
              </a:rPr>
              <a:t>Plasma - </a:t>
            </a:r>
            <a:r>
              <a:rPr lang="en-US" sz="2400" dirty="0" smtClean="0"/>
              <a:t>makes the blood sticky and stops you from bleeding to death</a:t>
            </a:r>
            <a:endParaRPr lang="en-US" sz="2400" dirty="0"/>
          </a:p>
          <a:p>
            <a:pPr marL="0" indent="0">
              <a:buNone/>
            </a:pPr>
            <a:endParaRPr lang="en-GB" dirty="0" smtClean="0">
              <a:solidFill>
                <a:srgbClr val="FF0000"/>
              </a:solidFill>
            </a:endParaRPr>
          </a:p>
          <a:p>
            <a:pPr marL="0" indent="0">
              <a:buNone/>
            </a:pPr>
            <a:endParaRPr lang="en-GB" dirty="0">
              <a:solidFill>
                <a:srgbClr val="FF0000"/>
              </a:solidFill>
            </a:endParaRPr>
          </a:p>
        </p:txBody>
      </p:sp>
    </p:spTree>
    <p:extLst>
      <p:ext uri="{BB962C8B-B14F-4D97-AF65-F5344CB8AC3E}">
        <p14:creationId xmlns:p14="http://schemas.microsoft.com/office/powerpoint/2010/main" xmlns="" val="3255010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CIRCULATORY SYSTEM </a:t>
            </a:r>
          </a:p>
        </p:txBody>
      </p:sp>
      <p:sp>
        <p:nvSpPr>
          <p:cNvPr id="3" name="Content Placeholder 2"/>
          <p:cNvSpPr>
            <a:spLocks noGrp="1"/>
          </p:cNvSpPr>
          <p:nvPr>
            <p:ph idx="1"/>
          </p:nvPr>
        </p:nvSpPr>
        <p:spPr>
          <a:xfrm>
            <a:off x="-108520" y="1268760"/>
            <a:ext cx="9361040" cy="5472608"/>
          </a:xfrm>
        </p:spPr>
        <p:txBody>
          <a:bodyPr>
            <a:normAutofit fontScale="92500" lnSpcReduction="20000"/>
          </a:bodyPr>
          <a:lstStyle/>
          <a:p>
            <a:pPr marL="0" indent="0">
              <a:buNone/>
            </a:pPr>
            <a:r>
              <a:rPr lang="en-GB" dirty="0" smtClean="0"/>
              <a:t>	</a:t>
            </a:r>
            <a:r>
              <a:rPr lang="en-GB" sz="3600" dirty="0" smtClean="0">
                <a:solidFill>
                  <a:srgbClr val="FF0000"/>
                </a:solidFill>
              </a:rPr>
              <a:t>The Blood’s purpose… </a:t>
            </a:r>
            <a:endParaRPr lang="en-GB" sz="3600" dirty="0" smtClean="0"/>
          </a:p>
          <a:p>
            <a:pPr fontAlgn="base"/>
            <a:r>
              <a:rPr lang="en-GB" dirty="0" smtClean="0">
                <a:solidFill>
                  <a:schemeClr val="accent3">
                    <a:lumMod val="75000"/>
                  </a:schemeClr>
                </a:solidFill>
              </a:rPr>
              <a:t>Transportation-</a:t>
            </a:r>
            <a:r>
              <a:rPr lang="en-GB" dirty="0"/>
              <a:t> carries nutrients from digestive system to body cells, </a:t>
            </a:r>
            <a:r>
              <a:rPr lang="en-GB" dirty="0" smtClean="0"/>
              <a:t>takes oxygen to the muscles</a:t>
            </a:r>
            <a:r>
              <a:rPr lang="en-GB" dirty="0"/>
              <a:t>, </a:t>
            </a:r>
            <a:r>
              <a:rPr lang="en-GB" dirty="0" smtClean="0"/>
              <a:t>removes </a:t>
            </a:r>
            <a:r>
              <a:rPr lang="en-GB" dirty="0"/>
              <a:t>waste, carries hormones</a:t>
            </a:r>
          </a:p>
          <a:p>
            <a:pPr fontAlgn="base"/>
            <a:r>
              <a:rPr lang="en-GB" dirty="0" smtClean="0">
                <a:solidFill>
                  <a:schemeClr val="accent3">
                    <a:lumMod val="75000"/>
                  </a:schemeClr>
                </a:solidFill>
              </a:rPr>
              <a:t>Protection-</a:t>
            </a:r>
            <a:r>
              <a:rPr lang="en-GB" dirty="0"/>
              <a:t> carries white blood </a:t>
            </a:r>
            <a:r>
              <a:rPr lang="en-GB" dirty="0" smtClean="0"/>
              <a:t>cells to sites of  </a:t>
            </a:r>
            <a:r>
              <a:rPr lang="en-GB" dirty="0"/>
              <a:t>infection, carries antibodies to destroy germs, carries platelets to damaged areas</a:t>
            </a:r>
          </a:p>
          <a:p>
            <a:pPr fontAlgn="base"/>
            <a:r>
              <a:rPr lang="en-GB" dirty="0">
                <a:solidFill>
                  <a:schemeClr val="accent3">
                    <a:lumMod val="75000"/>
                  </a:schemeClr>
                </a:solidFill>
              </a:rPr>
              <a:t>Temperature </a:t>
            </a:r>
            <a:r>
              <a:rPr lang="en-GB" dirty="0" smtClean="0">
                <a:solidFill>
                  <a:schemeClr val="accent3">
                    <a:lumMod val="75000"/>
                  </a:schemeClr>
                </a:solidFill>
              </a:rPr>
              <a:t>regulation-</a:t>
            </a:r>
            <a:r>
              <a:rPr lang="en-GB" dirty="0">
                <a:solidFill>
                  <a:schemeClr val="accent3">
                    <a:lumMod val="75000"/>
                  </a:schemeClr>
                </a:solidFill>
              </a:rPr>
              <a:t> </a:t>
            </a:r>
            <a:r>
              <a:rPr lang="en-GB" dirty="0"/>
              <a:t>maintains temp within body by carrying heat away from working muscles to skin </a:t>
            </a:r>
            <a:r>
              <a:rPr lang="en-GB" dirty="0" smtClean="0"/>
              <a:t>and carrying </a:t>
            </a:r>
            <a:r>
              <a:rPr lang="en-GB" dirty="0"/>
              <a:t>heat from centre of body to skin</a:t>
            </a:r>
          </a:p>
          <a:p>
            <a:pPr fontAlgn="base"/>
            <a:r>
              <a:rPr lang="en-GB" dirty="0">
                <a:solidFill>
                  <a:schemeClr val="accent3">
                    <a:lumMod val="75000"/>
                  </a:schemeClr>
                </a:solidFill>
              </a:rPr>
              <a:t>Maintains body </a:t>
            </a:r>
            <a:r>
              <a:rPr lang="en-GB" dirty="0" smtClean="0">
                <a:solidFill>
                  <a:schemeClr val="accent3">
                    <a:lumMod val="75000"/>
                  </a:schemeClr>
                </a:solidFill>
              </a:rPr>
              <a:t>balance- </a:t>
            </a:r>
            <a:r>
              <a:rPr lang="en-GB" dirty="0"/>
              <a:t>reduces effect of lactic acid</a:t>
            </a:r>
            <a:r>
              <a:rPr lang="en-GB" dirty="0" smtClean="0"/>
              <a:t>, regulates fluid balance enables hormones and enzymes to work. </a:t>
            </a:r>
            <a:endParaRPr lang="en-GB" dirty="0"/>
          </a:p>
        </p:txBody>
      </p:sp>
    </p:spTree>
    <p:extLst>
      <p:ext uri="{BB962C8B-B14F-4D97-AF65-F5344CB8AC3E}">
        <p14:creationId xmlns:p14="http://schemas.microsoft.com/office/powerpoint/2010/main" xmlns="" val="1483985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CIRCULATORY SYSTEM </a:t>
            </a:r>
          </a:p>
        </p:txBody>
      </p:sp>
      <p:sp>
        <p:nvSpPr>
          <p:cNvPr id="3" name="Content Placeholder 2"/>
          <p:cNvSpPr>
            <a:spLocks noGrp="1"/>
          </p:cNvSpPr>
          <p:nvPr>
            <p:ph idx="1"/>
          </p:nvPr>
        </p:nvSpPr>
        <p:spPr/>
        <p:txBody>
          <a:bodyPr>
            <a:normAutofit fontScale="92500" lnSpcReduction="20000"/>
          </a:bodyPr>
          <a:lstStyle/>
          <a:p>
            <a:pPr marL="0" indent="0" algn="ctr">
              <a:spcBef>
                <a:spcPct val="50000"/>
              </a:spcBef>
              <a:buNone/>
            </a:pPr>
            <a:r>
              <a:rPr lang="en-GB" sz="3000" b="1" dirty="0">
                <a:solidFill>
                  <a:schemeClr val="accent4">
                    <a:lumMod val="75000"/>
                  </a:schemeClr>
                </a:solidFill>
              </a:rPr>
              <a:t>Pulmonary Circuit </a:t>
            </a:r>
          </a:p>
          <a:p>
            <a:pPr marL="0" indent="0">
              <a:spcBef>
                <a:spcPct val="50000"/>
              </a:spcBef>
              <a:buNone/>
            </a:pPr>
            <a:r>
              <a:rPr lang="en-GB" sz="3000" dirty="0"/>
              <a:t>Pulmonary arteries carry deoxygenated blood </a:t>
            </a:r>
            <a:r>
              <a:rPr lang="en-GB" sz="3000" dirty="0" smtClean="0"/>
              <a:t>from </a:t>
            </a:r>
            <a:r>
              <a:rPr lang="en-GB" sz="3000" dirty="0"/>
              <a:t>the heart to the lungs which then sends oxygenated blood along the pulmonary veins back to the heart.</a:t>
            </a:r>
          </a:p>
          <a:p>
            <a:pPr marL="0" indent="0" algn="ctr">
              <a:spcBef>
                <a:spcPct val="50000"/>
              </a:spcBef>
              <a:buNone/>
            </a:pPr>
            <a:r>
              <a:rPr lang="en-GB" sz="3000" b="1" dirty="0">
                <a:solidFill>
                  <a:schemeClr val="accent4">
                    <a:lumMod val="75000"/>
                  </a:schemeClr>
                </a:solidFill>
              </a:rPr>
              <a:t>Systematic Circuit</a:t>
            </a:r>
          </a:p>
          <a:p>
            <a:pPr marL="0" indent="0">
              <a:spcBef>
                <a:spcPct val="50000"/>
              </a:spcBef>
              <a:buNone/>
            </a:pPr>
            <a:r>
              <a:rPr lang="en-GB" sz="3000" dirty="0"/>
              <a:t>Systematic veins send oxygenated blood around the whole body. When the oxygen has been used by body cells, deoxygenated blood is sent back to the heart along the systematic arteries. </a:t>
            </a:r>
            <a:r>
              <a:rPr lang="en-GB" sz="3000" dirty="0" err="1" smtClean="0">
                <a:solidFill>
                  <a:srgbClr val="FF0000"/>
                </a:solidFill>
              </a:rPr>
              <a:t>SYSTEM</a:t>
            </a:r>
            <a:r>
              <a:rPr lang="en-GB" sz="3000" dirty="0" err="1" smtClean="0"/>
              <a:t>atic</a:t>
            </a:r>
            <a:r>
              <a:rPr lang="en-GB" sz="3000" dirty="0" smtClean="0"/>
              <a:t> circuit- whole body, whole </a:t>
            </a:r>
            <a:r>
              <a:rPr lang="en-GB" sz="3000" dirty="0" smtClean="0">
                <a:solidFill>
                  <a:srgbClr val="FF0000"/>
                </a:solidFill>
              </a:rPr>
              <a:t>SYSTEM</a:t>
            </a:r>
            <a:r>
              <a:rPr lang="en-GB" sz="3000" dirty="0" smtClean="0"/>
              <a:t> </a:t>
            </a:r>
            <a:endParaRPr lang="en-GB" sz="3000" dirty="0"/>
          </a:p>
          <a:p>
            <a:pPr marL="0" indent="0">
              <a:buNone/>
            </a:pPr>
            <a:endParaRPr lang="en-GB" dirty="0"/>
          </a:p>
        </p:txBody>
      </p:sp>
    </p:spTree>
    <p:extLst>
      <p:ext uri="{BB962C8B-B14F-4D97-AF65-F5344CB8AC3E}">
        <p14:creationId xmlns:p14="http://schemas.microsoft.com/office/powerpoint/2010/main" xmlns="" val="36007489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CIRCULATORY SYSTEM </a:t>
            </a:r>
          </a:p>
        </p:txBody>
      </p:sp>
      <p:sp>
        <p:nvSpPr>
          <p:cNvPr id="3" name="Content Placeholder 2"/>
          <p:cNvSpPr>
            <a:spLocks noGrp="1"/>
          </p:cNvSpPr>
          <p:nvPr>
            <p:ph idx="1"/>
          </p:nvPr>
        </p:nvSpPr>
        <p:spPr/>
        <p:txBody>
          <a:bodyPr/>
          <a:lstStyle/>
          <a:p>
            <a:pPr marL="0" indent="0">
              <a:buNone/>
            </a:pPr>
            <a:r>
              <a:rPr lang="en-GB" dirty="0" smtClean="0"/>
              <a:t>	</a:t>
            </a:r>
            <a:r>
              <a:rPr lang="en-GB" sz="2800" b="1" dirty="0" smtClean="0">
                <a:solidFill>
                  <a:schemeClr val="accent3">
                    <a:lumMod val="75000"/>
                  </a:schemeClr>
                </a:solidFill>
              </a:rPr>
              <a:t>BLOOD PRESSURE </a:t>
            </a:r>
          </a:p>
          <a:p>
            <a:pPr marL="0" indent="0">
              <a:buNone/>
            </a:pPr>
            <a:r>
              <a:rPr lang="en-GB" sz="2800" dirty="0" smtClean="0">
                <a:solidFill>
                  <a:srgbClr val="C00000"/>
                </a:solidFill>
              </a:rPr>
              <a:t>SYSTOLIC BLOOD PRESSURE</a:t>
            </a:r>
            <a:br>
              <a:rPr lang="en-GB" sz="2800" dirty="0" smtClean="0">
                <a:solidFill>
                  <a:srgbClr val="C00000"/>
                </a:solidFill>
              </a:rPr>
            </a:br>
            <a:r>
              <a:rPr lang="en-GB" sz="2400" dirty="0" smtClean="0"/>
              <a:t>rises during activity as more blood is needed by the body</a:t>
            </a:r>
            <a:r>
              <a:rPr lang="en-GB" dirty="0" smtClean="0">
                <a:solidFill>
                  <a:srgbClr val="C00000"/>
                </a:solidFill>
              </a:rPr>
              <a:t/>
            </a:r>
            <a:br>
              <a:rPr lang="en-GB" dirty="0" smtClean="0">
                <a:solidFill>
                  <a:srgbClr val="C00000"/>
                </a:solidFill>
              </a:rPr>
            </a:br>
            <a:endParaRPr lang="en-GB" dirty="0" smtClean="0">
              <a:solidFill>
                <a:srgbClr val="C00000"/>
              </a:solidFill>
            </a:endParaRPr>
          </a:p>
          <a:p>
            <a:pPr marL="0" indent="0">
              <a:buNone/>
            </a:pPr>
            <a:r>
              <a:rPr lang="en-GB" dirty="0" smtClean="0">
                <a:solidFill>
                  <a:srgbClr val="C00000"/>
                </a:solidFill>
              </a:rPr>
              <a:t>DIASTOLIC BLOOD PRESSURE </a:t>
            </a:r>
            <a:br>
              <a:rPr lang="en-GB" dirty="0" smtClean="0">
                <a:solidFill>
                  <a:srgbClr val="C00000"/>
                </a:solidFill>
              </a:rPr>
            </a:br>
            <a:r>
              <a:rPr lang="en-GB" sz="2400" dirty="0" smtClean="0"/>
              <a:t>blood pressure falls during the diastolic phrase as this is the resting stage, the pressure depends mainly </a:t>
            </a:r>
            <a:r>
              <a:rPr lang="en-GB" sz="2400" dirty="0"/>
              <a:t>u</a:t>
            </a:r>
            <a:r>
              <a:rPr lang="en-GB" sz="2400" dirty="0" smtClean="0"/>
              <a:t>pon the elasticity of the vessels</a:t>
            </a:r>
            <a:endParaRPr lang="en-GB" dirty="0"/>
          </a:p>
        </p:txBody>
      </p:sp>
    </p:spTree>
    <p:extLst>
      <p:ext uri="{BB962C8B-B14F-4D97-AF65-F5344CB8AC3E}">
        <p14:creationId xmlns:p14="http://schemas.microsoft.com/office/powerpoint/2010/main" xmlns="" val="10325262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SHORT-TERM EFFECTS OF EXERCISE</a:t>
            </a:r>
            <a:br>
              <a:rPr lang="en-GB" dirty="0" smtClean="0"/>
            </a:br>
            <a:r>
              <a:rPr lang="en-GB" dirty="0" smtClean="0"/>
              <a:t>(CIRCULATORY SYSTEM) </a:t>
            </a:r>
            <a:endParaRPr lang="en-GB" dirty="0"/>
          </a:p>
        </p:txBody>
      </p:sp>
      <p:sp>
        <p:nvSpPr>
          <p:cNvPr id="3" name="Content Placeholder 2"/>
          <p:cNvSpPr>
            <a:spLocks noGrp="1"/>
          </p:cNvSpPr>
          <p:nvPr>
            <p:ph idx="1"/>
          </p:nvPr>
        </p:nvSpPr>
        <p:spPr/>
        <p:txBody>
          <a:bodyPr/>
          <a:lstStyle/>
          <a:p>
            <a:r>
              <a:rPr lang="en-GB" dirty="0" smtClean="0"/>
              <a:t>Blood pressure increases </a:t>
            </a:r>
          </a:p>
          <a:p>
            <a:r>
              <a:rPr lang="en-GB" dirty="0" smtClean="0"/>
              <a:t>Heart rate goes up </a:t>
            </a:r>
          </a:p>
          <a:p>
            <a:r>
              <a:rPr lang="en-GB" dirty="0" smtClean="0"/>
              <a:t>Breathing rate increases </a:t>
            </a:r>
          </a:p>
          <a:p>
            <a:r>
              <a:rPr lang="en-GB" dirty="0" smtClean="0"/>
              <a:t>Stroke volume increases </a:t>
            </a:r>
            <a:endParaRPr lang="en-GB" dirty="0"/>
          </a:p>
        </p:txBody>
      </p:sp>
    </p:spTree>
    <p:extLst>
      <p:ext uri="{BB962C8B-B14F-4D97-AF65-F5344CB8AC3E}">
        <p14:creationId xmlns:p14="http://schemas.microsoft.com/office/powerpoint/2010/main" xmlns="" val="1207230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LONG-TERM EFFECTS OF EXERCISE (CIRCULATORY SYSTEM) </a:t>
            </a:r>
            <a:endParaRPr lang="en-GB" dirty="0"/>
          </a:p>
        </p:txBody>
      </p:sp>
      <p:sp>
        <p:nvSpPr>
          <p:cNvPr id="3" name="Content Placeholder 2"/>
          <p:cNvSpPr>
            <a:spLocks noGrp="1"/>
          </p:cNvSpPr>
          <p:nvPr>
            <p:ph idx="1"/>
          </p:nvPr>
        </p:nvSpPr>
        <p:spPr/>
        <p:txBody>
          <a:bodyPr/>
          <a:lstStyle/>
          <a:p>
            <a:r>
              <a:rPr lang="en-GB" dirty="0" smtClean="0"/>
              <a:t>Quicker heart rate recovery </a:t>
            </a:r>
          </a:p>
          <a:p>
            <a:r>
              <a:rPr lang="en-GB" dirty="0" smtClean="0"/>
              <a:t>Heart becomes bigger with thicker walls</a:t>
            </a:r>
          </a:p>
          <a:p>
            <a:r>
              <a:rPr lang="en-GB" dirty="0" smtClean="0"/>
              <a:t>Regular exercise reduces blood pressure </a:t>
            </a:r>
          </a:p>
          <a:p>
            <a:r>
              <a:rPr lang="en-GB" dirty="0" smtClean="0"/>
              <a:t>More red blood cells</a:t>
            </a:r>
          </a:p>
          <a:p>
            <a:r>
              <a:rPr lang="en-GB" dirty="0" smtClean="0"/>
              <a:t>Arteries larger and more elastic </a:t>
            </a:r>
          </a:p>
          <a:p>
            <a:r>
              <a:rPr lang="en-GB" dirty="0" err="1" smtClean="0"/>
              <a:t>Capilliarisation</a:t>
            </a:r>
            <a:r>
              <a:rPr lang="en-GB" dirty="0" smtClean="0"/>
              <a:t> of muscle tissue</a:t>
            </a:r>
          </a:p>
          <a:p>
            <a:r>
              <a:rPr lang="en-GB" dirty="0" smtClean="0"/>
              <a:t>Stroke volume increases </a:t>
            </a:r>
          </a:p>
        </p:txBody>
      </p:sp>
    </p:spTree>
    <p:extLst>
      <p:ext uri="{BB962C8B-B14F-4D97-AF65-F5344CB8AC3E}">
        <p14:creationId xmlns:p14="http://schemas.microsoft.com/office/powerpoint/2010/main" xmlns="" val="3676669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LIFESTYLE EFFECTS ON THE CARDIVASCULAR SYSTEM</a:t>
            </a:r>
            <a:endParaRPr lang="en-GB" dirty="0"/>
          </a:p>
        </p:txBody>
      </p:sp>
      <p:sp>
        <p:nvSpPr>
          <p:cNvPr id="3" name="Content Placeholder 2"/>
          <p:cNvSpPr>
            <a:spLocks noGrp="1"/>
          </p:cNvSpPr>
          <p:nvPr>
            <p:ph idx="1"/>
          </p:nvPr>
        </p:nvSpPr>
        <p:spPr/>
        <p:txBody>
          <a:bodyPr/>
          <a:lstStyle/>
          <a:p>
            <a:r>
              <a:rPr lang="en-GB" dirty="0" smtClean="0"/>
              <a:t>Alcohol</a:t>
            </a:r>
          </a:p>
          <a:p>
            <a:r>
              <a:rPr lang="en-GB" dirty="0" smtClean="0"/>
              <a:t>Stress</a:t>
            </a:r>
          </a:p>
          <a:p>
            <a:r>
              <a:rPr lang="en-GB" dirty="0" smtClean="0"/>
              <a:t>Smoking</a:t>
            </a:r>
          </a:p>
          <a:p>
            <a:r>
              <a:rPr lang="en-GB" dirty="0" smtClean="0"/>
              <a:t>Drugs</a:t>
            </a:r>
          </a:p>
          <a:p>
            <a:r>
              <a:rPr lang="en-GB" dirty="0" smtClean="0"/>
              <a:t>Sedentary lifestyle (lack of exercise)</a:t>
            </a:r>
            <a:endParaRPr lang="en-GB" dirty="0"/>
          </a:p>
        </p:txBody>
      </p:sp>
    </p:spTree>
    <p:extLst>
      <p:ext uri="{BB962C8B-B14F-4D97-AF65-F5344CB8AC3E}">
        <p14:creationId xmlns:p14="http://schemas.microsoft.com/office/powerpoint/2010/main" xmlns="" val="837415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INJURIES </a:t>
            </a:r>
            <a:endParaRPr lang="en-GB" dirty="0"/>
          </a:p>
        </p:txBody>
      </p:sp>
      <p:sp>
        <p:nvSpPr>
          <p:cNvPr id="3" name="Content Placeholder 2"/>
          <p:cNvSpPr>
            <a:spLocks noGrp="1"/>
          </p:cNvSpPr>
          <p:nvPr>
            <p:ph idx="1"/>
          </p:nvPr>
        </p:nvSpPr>
        <p:spPr>
          <a:xfrm>
            <a:off x="457200" y="1600201"/>
            <a:ext cx="3682752" cy="2980928"/>
          </a:xfrm>
        </p:spPr>
        <p:txBody>
          <a:bodyPr/>
          <a:lstStyle/>
          <a:p>
            <a:pPr marL="0" indent="0">
              <a:buNone/>
            </a:pPr>
            <a:r>
              <a:rPr lang="en-GB" b="1" dirty="0" smtClean="0">
                <a:solidFill>
                  <a:srgbClr val="7030A0"/>
                </a:solidFill>
              </a:rPr>
              <a:t>COMMON INJURIES </a:t>
            </a:r>
          </a:p>
          <a:p>
            <a:r>
              <a:rPr lang="en-GB" dirty="0"/>
              <a:t>Soft Tissue</a:t>
            </a:r>
          </a:p>
          <a:p>
            <a:r>
              <a:rPr lang="en-GB" dirty="0"/>
              <a:t>Sprains</a:t>
            </a:r>
          </a:p>
          <a:p>
            <a:r>
              <a:rPr lang="en-GB" dirty="0"/>
              <a:t>Strains</a:t>
            </a:r>
          </a:p>
          <a:p>
            <a:r>
              <a:rPr lang="en-GB" dirty="0"/>
              <a:t>Fractures</a:t>
            </a:r>
          </a:p>
          <a:p>
            <a:endParaRPr lang="en-GB" dirty="0" smtClean="0"/>
          </a:p>
          <a:p>
            <a:pPr marL="0" indent="0">
              <a:buNone/>
            </a:pPr>
            <a:endParaRPr lang="en-GB" dirty="0"/>
          </a:p>
        </p:txBody>
      </p:sp>
      <p:sp>
        <p:nvSpPr>
          <p:cNvPr id="4" name="Rectangle 3"/>
          <p:cNvSpPr/>
          <p:nvPr/>
        </p:nvSpPr>
        <p:spPr>
          <a:xfrm>
            <a:off x="3635896" y="3284984"/>
            <a:ext cx="5076056" cy="2062103"/>
          </a:xfrm>
          <a:prstGeom prst="rect">
            <a:avLst/>
          </a:prstGeom>
        </p:spPr>
        <p:txBody>
          <a:bodyPr wrap="square">
            <a:spAutoFit/>
          </a:bodyPr>
          <a:lstStyle/>
          <a:p>
            <a:r>
              <a:rPr lang="en-GB" sz="3200" b="1" dirty="0">
                <a:solidFill>
                  <a:srgbClr val="7030A0"/>
                </a:solidFill>
              </a:rPr>
              <a:t>COMMEN SPORTING ILLNESS </a:t>
            </a:r>
          </a:p>
          <a:p>
            <a:pPr marL="457200" indent="-457200">
              <a:buFont typeface="Arial" pitchFamily="34" charset="0"/>
              <a:buChar char="•"/>
            </a:pPr>
            <a:r>
              <a:rPr lang="en-GB" sz="3200" dirty="0" smtClean="0"/>
              <a:t>Asthma</a:t>
            </a:r>
          </a:p>
          <a:p>
            <a:pPr marL="457200" indent="-457200">
              <a:buFont typeface="Arial" pitchFamily="34" charset="0"/>
              <a:buChar char="•"/>
            </a:pPr>
            <a:r>
              <a:rPr lang="en-GB" sz="3200" dirty="0" smtClean="0"/>
              <a:t>Diabetes</a:t>
            </a:r>
          </a:p>
          <a:p>
            <a:pPr marL="457200" indent="-457200">
              <a:buFont typeface="Arial" pitchFamily="34" charset="0"/>
              <a:buChar char="•"/>
            </a:pPr>
            <a:r>
              <a:rPr lang="en-GB" sz="3200" dirty="0" smtClean="0"/>
              <a:t>Epilepsy</a:t>
            </a:r>
            <a:endParaRPr lang="en-GB" sz="3200" dirty="0"/>
          </a:p>
        </p:txBody>
      </p:sp>
    </p:spTree>
    <p:extLst>
      <p:ext uri="{BB962C8B-B14F-4D97-AF65-F5344CB8AC3E}">
        <p14:creationId xmlns:p14="http://schemas.microsoft.com/office/powerpoint/2010/main" xmlns="" val="374616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AEROBIC AND ANAEROBIC TRAINING  </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solidFill>
                  <a:srgbClr val="00B050"/>
                </a:solidFill>
              </a:rPr>
              <a:t>training will make both systems work harder but the type of training needed for each is different:</a:t>
            </a:r>
          </a:p>
          <a:p>
            <a:pPr marL="0" indent="0">
              <a:buNone/>
            </a:pPr>
            <a:r>
              <a:rPr lang="en-GB" sz="2800" dirty="0" smtClean="0">
                <a:solidFill>
                  <a:srgbClr val="7030A0"/>
                </a:solidFill>
              </a:rPr>
              <a:t>AEROBIC</a:t>
            </a:r>
            <a:r>
              <a:rPr lang="en-GB" sz="2800" dirty="0" smtClean="0"/>
              <a:t>- with oxygen (marathon runner)</a:t>
            </a:r>
            <a:br>
              <a:rPr lang="en-GB" sz="2800" dirty="0" smtClean="0"/>
            </a:br>
            <a:r>
              <a:rPr lang="en-GB" sz="2000" dirty="0" smtClean="0"/>
              <a:t>Aerobic fitness is achieved through prolonged low intensity training which allows ‘recovery’ for the removal of lactic acid. </a:t>
            </a:r>
            <a:r>
              <a:rPr lang="en-GB" sz="2000" dirty="0" smtClean="0">
                <a:solidFill>
                  <a:srgbClr val="0070C0"/>
                </a:solidFill>
              </a:rPr>
              <a:t>AEROBIC FITNESS HELPS DEVELOP STAMINA  </a:t>
            </a:r>
          </a:p>
          <a:p>
            <a:pPr marL="0" indent="0">
              <a:buNone/>
            </a:pPr>
            <a:endParaRPr lang="en-GB" sz="2800" dirty="0">
              <a:solidFill>
                <a:srgbClr val="7030A0"/>
              </a:solidFill>
            </a:endParaRPr>
          </a:p>
          <a:p>
            <a:pPr marL="0" indent="0">
              <a:buNone/>
            </a:pPr>
            <a:r>
              <a:rPr lang="en-GB" sz="2800" dirty="0" smtClean="0">
                <a:solidFill>
                  <a:srgbClr val="7030A0"/>
                </a:solidFill>
              </a:rPr>
              <a:t>ANAEROBIC</a:t>
            </a:r>
            <a:r>
              <a:rPr lang="en-GB" sz="2800" dirty="0" smtClean="0"/>
              <a:t>- without oxygen (sprinter) </a:t>
            </a:r>
            <a:r>
              <a:rPr lang="en-GB" sz="2800" dirty="0"/>
              <a:t/>
            </a:r>
            <a:br>
              <a:rPr lang="en-GB" sz="2800" dirty="0"/>
            </a:br>
            <a:r>
              <a:rPr lang="en-GB" sz="2000" dirty="0" smtClean="0"/>
              <a:t>Anaerobic fitness is achieved through high intensity training which can only be carried out in short bursts of activity. </a:t>
            </a:r>
            <a:br>
              <a:rPr lang="en-GB" sz="2000" dirty="0" smtClean="0"/>
            </a:br>
            <a:r>
              <a:rPr lang="en-GB" sz="2000" dirty="0" smtClean="0">
                <a:solidFill>
                  <a:srgbClr val="0070C0"/>
                </a:solidFill>
              </a:rPr>
              <a:t>ANAEROBIC FITNESS HELPS DEVELOP SPEED </a:t>
            </a:r>
            <a:endParaRPr lang="en-GB" sz="2800" dirty="0" smtClean="0">
              <a:solidFill>
                <a:srgbClr val="0070C0"/>
              </a:solidFill>
            </a:endParaRPr>
          </a:p>
          <a:p>
            <a:pPr marL="0" indent="0">
              <a:buNone/>
            </a:pPr>
            <a:endParaRPr lang="en-GB" dirty="0"/>
          </a:p>
        </p:txBody>
      </p:sp>
    </p:spTree>
    <p:extLst>
      <p:ext uri="{BB962C8B-B14F-4D97-AF65-F5344CB8AC3E}">
        <p14:creationId xmlns:p14="http://schemas.microsoft.com/office/powerpoint/2010/main" xmlns="" val="3483461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
            <a:ext cx="8229600" cy="1143000"/>
          </a:xfrm>
        </p:spPr>
        <p:txBody>
          <a:bodyPr/>
          <a:lstStyle/>
          <a:p>
            <a:r>
              <a:rPr lang="en-GB" dirty="0" smtClean="0"/>
              <a:t>INJURIES </a:t>
            </a:r>
            <a:endParaRPr lang="en-GB" dirty="0"/>
          </a:p>
        </p:txBody>
      </p:sp>
      <p:sp>
        <p:nvSpPr>
          <p:cNvPr id="3" name="Content Placeholder 2"/>
          <p:cNvSpPr>
            <a:spLocks noGrp="1"/>
          </p:cNvSpPr>
          <p:nvPr>
            <p:ph idx="1"/>
          </p:nvPr>
        </p:nvSpPr>
        <p:spPr>
          <a:xfrm>
            <a:off x="0" y="836712"/>
            <a:ext cx="9252520" cy="6120680"/>
          </a:xfrm>
        </p:spPr>
        <p:txBody>
          <a:bodyPr>
            <a:normAutofit fontScale="85000" lnSpcReduction="10000"/>
          </a:bodyPr>
          <a:lstStyle/>
          <a:p>
            <a:pPr marL="0" indent="0">
              <a:buNone/>
            </a:pPr>
            <a:r>
              <a:rPr lang="en-GB" dirty="0"/>
              <a:t>	</a:t>
            </a:r>
            <a:r>
              <a:rPr lang="en-GB" sz="2400" b="1" dirty="0" smtClean="0">
                <a:solidFill>
                  <a:srgbClr val="00B050"/>
                </a:solidFill>
              </a:rPr>
              <a:t>SOFT TISSUE </a:t>
            </a:r>
            <a:br>
              <a:rPr lang="en-GB" sz="2400" b="1" dirty="0" smtClean="0">
                <a:solidFill>
                  <a:srgbClr val="00B050"/>
                </a:solidFill>
              </a:rPr>
            </a:br>
            <a:r>
              <a:rPr lang="en-GB" sz="2400" dirty="0" smtClean="0"/>
              <a:t>Soft </a:t>
            </a:r>
            <a:r>
              <a:rPr lang="en-GB" sz="2400" dirty="0"/>
              <a:t>tissue is tissue that connects, supports, or surrounds other structures and organs of the body</a:t>
            </a:r>
            <a:r>
              <a:rPr lang="en-GB" sz="2400" dirty="0" smtClean="0"/>
              <a:t>. </a:t>
            </a:r>
            <a:r>
              <a:rPr lang="en-GB" sz="2400" dirty="0"/>
              <a:t>If the soft tissue injury appears to be in any way serious you must treat it like a fracture.</a:t>
            </a:r>
            <a:endParaRPr lang="en-GB" sz="2400" dirty="0" smtClean="0"/>
          </a:p>
          <a:p>
            <a:pPr marL="0" indent="0">
              <a:buNone/>
            </a:pPr>
            <a:r>
              <a:rPr lang="en-GB" sz="2400" dirty="0" smtClean="0"/>
              <a:t>	</a:t>
            </a:r>
            <a:r>
              <a:rPr lang="en-GB" sz="2400" b="1" dirty="0" smtClean="0">
                <a:solidFill>
                  <a:srgbClr val="FFC000"/>
                </a:solidFill>
              </a:rPr>
              <a:t>STRAINS </a:t>
            </a:r>
            <a:br>
              <a:rPr lang="en-GB" sz="2400" b="1" dirty="0" smtClean="0">
                <a:solidFill>
                  <a:srgbClr val="FFC000"/>
                </a:solidFill>
              </a:rPr>
            </a:br>
            <a:r>
              <a:rPr lang="en-GB" sz="2400" dirty="0" smtClean="0"/>
              <a:t>A </a:t>
            </a:r>
            <a:r>
              <a:rPr lang="en-GB" sz="2400" dirty="0"/>
              <a:t>Strain occurs following a sudden twist or fall and is the result of excessive movement at a </a:t>
            </a:r>
            <a:r>
              <a:rPr lang="en-GB" sz="2400" dirty="0" smtClean="0"/>
              <a:t>joint. The </a:t>
            </a:r>
            <a:r>
              <a:rPr lang="en-GB" sz="2400" dirty="0"/>
              <a:t>ligaments at the joints have probably been stretched and the result is a Painful, Swollen and Bruised joint with small losses of movement</a:t>
            </a:r>
            <a:r>
              <a:rPr lang="en-GB" sz="2400" dirty="0" smtClean="0"/>
              <a:t>.</a:t>
            </a:r>
          </a:p>
          <a:p>
            <a:pPr marL="0" indent="0">
              <a:buNone/>
            </a:pPr>
            <a:r>
              <a:rPr lang="en-GB" sz="2400" dirty="0"/>
              <a:t>	</a:t>
            </a:r>
            <a:r>
              <a:rPr lang="en-GB" sz="2400" b="1" dirty="0" smtClean="0">
                <a:solidFill>
                  <a:srgbClr val="0070C0"/>
                </a:solidFill>
              </a:rPr>
              <a:t>SPRAINS </a:t>
            </a:r>
          </a:p>
          <a:p>
            <a:pPr marL="0" indent="0">
              <a:buNone/>
            </a:pPr>
            <a:r>
              <a:rPr lang="en-GB" sz="2400" dirty="0"/>
              <a:t>A Sprain occurs following a sudden twist or fall and is the result of excessive movement at a joint</a:t>
            </a:r>
            <a:r>
              <a:rPr lang="en-GB" sz="2400" dirty="0" smtClean="0"/>
              <a:t>. The </a:t>
            </a:r>
            <a:r>
              <a:rPr lang="en-GB" sz="2400" dirty="0"/>
              <a:t>ligaments at the joints have probably been stretched and the result is a Painful, Swollen and Bruised joint with small losses of movement</a:t>
            </a:r>
            <a:r>
              <a:rPr lang="en-GB" sz="2400" dirty="0" smtClean="0"/>
              <a:t>.</a:t>
            </a:r>
          </a:p>
          <a:p>
            <a:pPr marL="0" indent="0">
              <a:buNone/>
            </a:pPr>
            <a:r>
              <a:rPr lang="en-GB" sz="2400" dirty="0" smtClean="0"/>
              <a:t>	</a:t>
            </a:r>
            <a:r>
              <a:rPr lang="en-GB" sz="2400" b="1" dirty="0" smtClean="0">
                <a:solidFill>
                  <a:srgbClr val="FF0000"/>
                </a:solidFill>
              </a:rPr>
              <a:t>FRACTURES </a:t>
            </a:r>
            <a:br>
              <a:rPr lang="en-GB" sz="2400" b="1" dirty="0" smtClean="0">
                <a:solidFill>
                  <a:srgbClr val="FF0000"/>
                </a:solidFill>
              </a:rPr>
            </a:br>
            <a:r>
              <a:rPr lang="en-GB" sz="2400" dirty="0" smtClean="0"/>
              <a:t>A </a:t>
            </a:r>
            <a:r>
              <a:rPr lang="en-GB" sz="2400" dirty="0"/>
              <a:t>fracture is the separation of an object or material into two, or </a:t>
            </a:r>
            <a:r>
              <a:rPr lang="en-GB" sz="2400" dirty="0" smtClean="0"/>
              <a:t>more places. You </a:t>
            </a:r>
            <a:r>
              <a:rPr lang="en-GB" sz="2400" dirty="0"/>
              <a:t>immobilise the injured part and you then seek medical attention</a:t>
            </a:r>
            <a:r>
              <a:rPr lang="en-GB" sz="2400" dirty="0" smtClean="0"/>
              <a:t>.  You </a:t>
            </a:r>
            <a:r>
              <a:rPr lang="en-GB" sz="2400" dirty="0"/>
              <a:t>should never attempt moving the injured </a:t>
            </a:r>
            <a:r>
              <a:rPr lang="en-GB" sz="2400" dirty="0" smtClean="0"/>
              <a:t>person</a:t>
            </a:r>
            <a:br>
              <a:rPr lang="en-GB" sz="2400" dirty="0" smtClean="0"/>
            </a:br>
            <a:endParaRPr lang="en-GB" sz="2400" dirty="0" smtClean="0"/>
          </a:p>
          <a:p>
            <a:pPr marL="0" indent="0">
              <a:buNone/>
            </a:pPr>
            <a:r>
              <a:rPr lang="en-GB" sz="2400" b="1" dirty="0" smtClean="0">
                <a:solidFill>
                  <a:srgbClr val="D42CB4"/>
                </a:solidFill>
              </a:rPr>
              <a:t>SRESS FRACTURES: </a:t>
            </a:r>
            <a:r>
              <a:rPr lang="en-GB" sz="2400" dirty="0" smtClean="0"/>
              <a:t>often </a:t>
            </a:r>
            <a:r>
              <a:rPr lang="en-GB" sz="2400" dirty="0"/>
              <a:t>referred to as overuse injuries and is a small crack in the bone. Its caused by continuous stress over a long period of time. Most stress fractures happen in bones like the lower leg (weight-bearing). </a:t>
            </a:r>
          </a:p>
          <a:p>
            <a:pPr marL="0" indent="0">
              <a:buNone/>
            </a:pPr>
            <a:endParaRPr lang="en-GB" sz="2400" dirty="0"/>
          </a:p>
          <a:p>
            <a:pPr marL="0" indent="0">
              <a:buNone/>
            </a:pPr>
            <a:endParaRPr lang="en-GB" sz="2400" b="1" dirty="0">
              <a:solidFill>
                <a:srgbClr val="FF0000"/>
              </a:solidFill>
            </a:endParaRPr>
          </a:p>
          <a:p>
            <a:pPr marL="0" indent="0">
              <a:buNone/>
            </a:pPr>
            <a:endParaRPr lang="en-GB" sz="2800" dirty="0" smtClean="0"/>
          </a:p>
          <a:p>
            <a:pPr marL="0" indent="0">
              <a:buNone/>
            </a:pPr>
            <a:endParaRPr lang="en-GB" sz="2800" dirty="0"/>
          </a:p>
          <a:p>
            <a:pPr marL="0" indent="0">
              <a:buNone/>
            </a:pPr>
            <a:endParaRPr lang="en-GB" sz="2800" dirty="0"/>
          </a:p>
          <a:p>
            <a:pPr marL="0" indent="0">
              <a:buNone/>
            </a:pPr>
            <a:endParaRPr lang="en-GB" dirty="0"/>
          </a:p>
        </p:txBody>
      </p:sp>
    </p:spTree>
    <p:extLst>
      <p:ext uri="{BB962C8B-B14F-4D97-AF65-F5344CB8AC3E}">
        <p14:creationId xmlns:p14="http://schemas.microsoft.com/office/powerpoint/2010/main" xmlns="" val="22597703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INJURIES </a:t>
            </a:r>
            <a:endParaRPr lang="en-GB" dirty="0"/>
          </a:p>
        </p:txBody>
      </p:sp>
      <p:sp>
        <p:nvSpPr>
          <p:cNvPr id="3" name="Content Placeholder 2"/>
          <p:cNvSpPr>
            <a:spLocks noGrp="1"/>
          </p:cNvSpPr>
          <p:nvPr>
            <p:ph idx="1"/>
          </p:nvPr>
        </p:nvSpPr>
        <p:spPr>
          <a:xfrm>
            <a:off x="0" y="908720"/>
            <a:ext cx="9252520" cy="5733256"/>
          </a:xfrm>
        </p:spPr>
        <p:txBody>
          <a:bodyPr>
            <a:normAutofit/>
          </a:bodyPr>
          <a:lstStyle/>
          <a:p>
            <a:pPr marL="0" indent="0">
              <a:buNone/>
            </a:pPr>
            <a:r>
              <a:rPr lang="en-GB" dirty="0" smtClean="0"/>
              <a:t>	</a:t>
            </a:r>
            <a:r>
              <a:rPr lang="en-GB" sz="2600" b="1" dirty="0" smtClean="0">
                <a:solidFill>
                  <a:srgbClr val="00B050"/>
                </a:solidFill>
              </a:rPr>
              <a:t>ASTHMA </a:t>
            </a:r>
          </a:p>
          <a:p>
            <a:pPr marL="0" indent="0">
              <a:buNone/>
            </a:pPr>
            <a:r>
              <a:rPr lang="en-GB" sz="2600" dirty="0"/>
              <a:t>Asthma is a breathing problem which affects 1 in 5 households</a:t>
            </a:r>
            <a:r>
              <a:rPr lang="en-GB" sz="2600" dirty="0" smtClean="0"/>
              <a:t>. Asthma </a:t>
            </a:r>
            <a:r>
              <a:rPr lang="en-GB" sz="2600" dirty="0"/>
              <a:t>causes the airways of the lungs to become inflamed and swollen</a:t>
            </a:r>
            <a:r>
              <a:rPr lang="en-GB" sz="2600" dirty="0" smtClean="0"/>
              <a:t>.</a:t>
            </a:r>
          </a:p>
          <a:p>
            <a:pPr marL="0" indent="0">
              <a:buNone/>
            </a:pPr>
            <a:r>
              <a:rPr lang="en-GB" sz="2600" dirty="0" smtClean="0"/>
              <a:t>	</a:t>
            </a:r>
            <a:r>
              <a:rPr lang="en-GB" sz="2600" b="1" dirty="0" smtClean="0">
                <a:solidFill>
                  <a:srgbClr val="FFC000"/>
                </a:solidFill>
              </a:rPr>
              <a:t>DIABETES </a:t>
            </a:r>
            <a:endParaRPr lang="en-GB" sz="2600" b="1" dirty="0">
              <a:solidFill>
                <a:srgbClr val="FFC000"/>
              </a:solidFill>
            </a:endParaRPr>
          </a:p>
          <a:p>
            <a:pPr marL="0" indent="0">
              <a:buNone/>
            </a:pPr>
            <a:r>
              <a:rPr lang="en-GB" sz="2600" dirty="0"/>
              <a:t>Diabetes is a long-term condition caused by too much glucose in the blood</a:t>
            </a:r>
            <a:r>
              <a:rPr lang="en-GB" sz="2600" dirty="0" smtClean="0"/>
              <a:t>. </a:t>
            </a:r>
            <a:r>
              <a:rPr lang="en-GB" sz="2600" dirty="0" smtClean="0">
                <a:solidFill>
                  <a:srgbClr val="FF0000"/>
                </a:solidFill>
              </a:rPr>
              <a:t>TYPE ONE- </a:t>
            </a:r>
            <a:r>
              <a:rPr lang="en-GB" sz="2600" dirty="0" smtClean="0"/>
              <a:t>It </a:t>
            </a:r>
            <a:r>
              <a:rPr lang="en-GB" sz="2600" dirty="0"/>
              <a:t>is often referred to as insulin-dependent diabetes. </a:t>
            </a:r>
            <a:r>
              <a:rPr lang="en-GB" sz="2600" dirty="0" smtClean="0"/>
              <a:t>It </a:t>
            </a:r>
            <a:r>
              <a:rPr lang="en-GB" sz="2600" dirty="0"/>
              <a:t>usually develops before the age of 40, often in the teenage years</a:t>
            </a:r>
            <a:r>
              <a:rPr lang="en-GB" sz="2600" dirty="0" smtClean="0"/>
              <a:t>. </a:t>
            </a:r>
            <a:r>
              <a:rPr lang="en-GB" sz="2600" dirty="0" smtClean="0">
                <a:solidFill>
                  <a:srgbClr val="FF0000"/>
                </a:solidFill>
              </a:rPr>
              <a:t>TYPE TWO- </a:t>
            </a:r>
            <a:r>
              <a:rPr lang="en-GB" sz="2600" dirty="0"/>
              <a:t>occurs when </a:t>
            </a:r>
            <a:r>
              <a:rPr lang="en-GB" sz="2600" b="1" dirty="0"/>
              <a:t>not enough </a:t>
            </a:r>
            <a:r>
              <a:rPr lang="en-GB" sz="2600" dirty="0"/>
              <a:t>insulin is produced by the body for it to function </a:t>
            </a:r>
            <a:r>
              <a:rPr lang="en-GB" sz="2600" dirty="0" smtClean="0"/>
              <a:t>properly.</a:t>
            </a:r>
          </a:p>
          <a:p>
            <a:pPr marL="0" indent="0">
              <a:buNone/>
            </a:pPr>
            <a:r>
              <a:rPr lang="en-GB" sz="2600" dirty="0" smtClean="0">
                <a:solidFill>
                  <a:srgbClr val="FF0000"/>
                </a:solidFill>
              </a:rPr>
              <a:t>	</a:t>
            </a:r>
            <a:r>
              <a:rPr lang="en-GB" sz="2600" b="1" dirty="0" smtClean="0">
                <a:solidFill>
                  <a:srgbClr val="0070C0"/>
                </a:solidFill>
              </a:rPr>
              <a:t>EPILEPSY</a:t>
            </a:r>
            <a:endParaRPr lang="en-GB" sz="2600" b="1" dirty="0">
              <a:solidFill>
                <a:srgbClr val="0070C0"/>
              </a:solidFill>
            </a:endParaRPr>
          </a:p>
          <a:p>
            <a:pPr marL="0" indent="0">
              <a:buNone/>
            </a:pPr>
            <a:r>
              <a:rPr lang="en-GB" sz="2600" dirty="0"/>
              <a:t>Epilepsy is a common chronic neurological disorder c</a:t>
            </a:r>
            <a:r>
              <a:rPr lang="en-GB" sz="2600" dirty="0" smtClean="0"/>
              <a:t>haracterized </a:t>
            </a:r>
            <a:r>
              <a:rPr lang="en-GB" sz="2600" dirty="0"/>
              <a:t>by recurrent unprovoked fits.</a:t>
            </a:r>
          </a:p>
          <a:p>
            <a:pPr marL="0" indent="0">
              <a:buNone/>
            </a:pPr>
            <a:endParaRPr lang="en-GB" dirty="0">
              <a:solidFill>
                <a:srgbClr val="FF0000"/>
              </a:solidFill>
            </a:endParaRPr>
          </a:p>
          <a:p>
            <a:pPr marL="0" indent="0">
              <a:buNone/>
            </a:pPr>
            <a:endParaRPr lang="en-GB" dirty="0">
              <a:solidFill>
                <a:srgbClr val="FF0000"/>
              </a:solidFill>
            </a:endParaRPr>
          </a:p>
          <a:p>
            <a:pPr marL="0" indent="0">
              <a:buNone/>
            </a:pPr>
            <a:endParaRPr lang="en-GB" b="1" dirty="0">
              <a:solidFill>
                <a:srgbClr val="00B050"/>
              </a:solidFill>
            </a:endParaRPr>
          </a:p>
        </p:txBody>
      </p:sp>
    </p:spTree>
    <p:extLst>
      <p:ext uri="{BB962C8B-B14F-4D97-AF65-F5344CB8AC3E}">
        <p14:creationId xmlns:p14="http://schemas.microsoft.com/office/powerpoint/2010/main" xmlns="" val="17351475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920880" cy="980728"/>
          </a:xfrm>
        </p:spPr>
        <p:txBody>
          <a:bodyPr/>
          <a:lstStyle/>
          <a:p>
            <a:r>
              <a:rPr lang="en-GB" dirty="0" smtClean="0"/>
              <a:t>INJURIES </a:t>
            </a:r>
            <a:endParaRPr lang="en-GB" dirty="0"/>
          </a:p>
        </p:txBody>
      </p:sp>
      <p:sp>
        <p:nvSpPr>
          <p:cNvPr id="3" name="Content Placeholder 2"/>
          <p:cNvSpPr>
            <a:spLocks noGrp="1"/>
          </p:cNvSpPr>
          <p:nvPr>
            <p:ph idx="1"/>
          </p:nvPr>
        </p:nvSpPr>
        <p:spPr>
          <a:xfrm>
            <a:off x="0" y="903040"/>
            <a:ext cx="9252520" cy="5949280"/>
          </a:xfrm>
        </p:spPr>
        <p:txBody>
          <a:bodyPr>
            <a:normAutofit/>
          </a:bodyPr>
          <a:lstStyle/>
          <a:p>
            <a:pPr marL="0" indent="0">
              <a:buNone/>
            </a:pPr>
            <a:r>
              <a:rPr lang="en-GB" dirty="0" smtClean="0">
                <a:solidFill>
                  <a:srgbClr val="002060"/>
                </a:solidFill>
              </a:rPr>
              <a:t>R</a:t>
            </a:r>
            <a:r>
              <a:rPr lang="en-GB" dirty="0"/>
              <a:t>est-</a:t>
            </a:r>
            <a:r>
              <a:rPr lang="en-GB" sz="2800" dirty="0"/>
              <a:t> </a:t>
            </a:r>
            <a:r>
              <a:rPr lang="en-GB" sz="2000" dirty="0"/>
              <a:t>stop immediately and rest the injury -if you carry on, you'll make it worse</a:t>
            </a:r>
          </a:p>
          <a:p>
            <a:pPr marL="0" indent="0">
              <a:buNone/>
            </a:pPr>
            <a:r>
              <a:rPr lang="en-GB" dirty="0" smtClean="0">
                <a:solidFill>
                  <a:srgbClr val="002060"/>
                </a:solidFill>
              </a:rPr>
              <a:t>I</a:t>
            </a:r>
            <a:r>
              <a:rPr lang="en-GB" dirty="0"/>
              <a:t>ce- </a:t>
            </a:r>
            <a:r>
              <a:rPr lang="en-GB" sz="2000" dirty="0"/>
              <a:t>apply ice to the </a:t>
            </a:r>
            <a:r>
              <a:rPr lang="en-GB" sz="2000" dirty="0" smtClean="0"/>
              <a:t>injury, </a:t>
            </a:r>
            <a:r>
              <a:rPr lang="en-GB" sz="2000" dirty="0"/>
              <a:t>this makes the blood vessels contract to reduce internal bleeding or swelling </a:t>
            </a:r>
          </a:p>
          <a:p>
            <a:pPr marL="0" indent="0">
              <a:buNone/>
            </a:pPr>
            <a:r>
              <a:rPr lang="en-GB" dirty="0" smtClean="0">
                <a:solidFill>
                  <a:srgbClr val="002060"/>
                </a:solidFill>
              </a:rPr>
              <a:t>C</a:t>
            </a:r>
            <a:r>
              <a:rPr lang="en-GB" dirty="0"/>
              <a:t>ompression-</a:t>
            </a:r>
            <a:r>
              <a:rPr lang="en-GB" sz="3600" dirty="0"/>
              <a:t> </a:t>
            </a:r>
            <a:r>
              <a:rPr lang="en-GB" sz="2000" dirty="0"/>
              <a:t>bandaging the injury will also help reduce </a:t>
            </a:r>
            <a:r>
              <a:rPr lang="en-GB" sz="2000" dirty="0" smtClean="0"/>
              <a:t>swelling, </a:t>
            </a:r>
            <a:r>
              <a:rPr lang="en-GB" sz="2000" dirty="0"/>
              <a:t>but don't make it too tight that you stop the blood circulating altogether </a:t>
            </a:r>
          </a:p>
          <a:p>
            <a:pPr marL="0" indent="0">
              <a:buNone/>
            </a:pPr>
            <a:r>
              <a:rPr lang="en-GB" dirty="0" smtClean="0">
                <a:solidFill>
                  <a:srgbClr val="002060"/>
                </a:solidFill>
              </a:rPr>
              <a:t>E</a:t>
            </a:r>
            <a:r>
              <a:rPr lang="en-GB" dirty="0" smtClean="0"/>
              <a:t>levation- </a:t>
            </a:r>
            <a:r>
              <a:rPr lang="en-GB" sz="2000" dirty="0" smtClean="0"/>
              <a:t>support </a:t>
            </a:r>
            <a:r>
              <a:rPr lang="en-GB" sz="2000" dirty="0"/>
              <a:t>the limb at a raised level (</a:t>
            </a:r>
            <a:r>
              <a:rPr lang="en-GB" sz="2000" dirty="0" err="1"/>
              <a:t>ie</a:t>
            </a:r>
            <a:r>
              <a:rPr lang="en-GB" sz="2000" dirty="0"/>
              <a:t> above the heart). the flow of blood reduces because it has to flow against gravity </a:t>
            </a:r>
          </a:p>
          <a:p>
            <a:pPr marL="0" indent="0">
              <a:buNone/>
            </a:pPr>
            <a:endParaRPr lang="en-GB" sz="2600" dirty="0" smtClean="0"/>
          </a:p>
          <a:p>
            <a:pPr marL="0" indent="0">
              <a:buNone/>
            </a:pPr>
            <a:r>
              <a:rPr lang="en-GB" sz="2600" dirty="0"/>
              <a:t>The </a:t>
            </a:r>
            <a:r>
              <a:rPr lang="en-GB" sz="2600" dirty="0">
                <a:solidFill>
                  <a:srgbClr val="FF0000"/>
                </a:solidFill>
              </a:rPr>
              <a:t>RICE</a:t>
            </a:r>
            <a:r>
              <a:rPr lang="en-GB" sz="2600" dirty="0"/>
              <a:t> method is a good treatment for joint and muscle injuries like sprains or strains. it reduces pain, swelling and bruising </a:t>
            </a:r>
          </a:p>
          <a:p>
            <a:pPr marL="0" indent="0">
              <a:buNone/>
            </a:pPr>
            <a:endParaRPr lang="en-GB" dirty="0"/>
          </a:p>
        </p:txBody>
      </p:sp>
    </p:spTree>
    <p:extLst>
      <p:ext uri="{BB962C8B-B14F-4D97-AF65-F5344CB8AC3E}">
        <p14:creationId xmlns:p14="http://schemas.microsoft.com/office/powerpoint/2010/main" xmlns="" val="953665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fontScale="90000"/>
          </a:bodyPr>
          <a:lstStyle/>
          <a:p>
            <a:r>
              <a:rPr lang="en-GB" dirty="0" smtClean="0"/>
              <a:t>HEART RATE AND TRAINING THRESHOLDS </a:t>
            </a:r>
            <a:endParaRPr lang="en-GB" dirty="0"/>
          </a:p>
        </p:txBody>
      </p:sp>
      <p:sp>
        <p:nvSpPr>
          <p:cNvPr id="3" name="Content Placeholder 2"/>
          <p:cNvSpPr>
            <a:spLocks noGrp="1"/>
          </p:cNvSpPr>
          <p:nvPr>
            <p:ph idx="1"/>
          </p:nvPr>
        </p:nvSpPr>
        <p:spPr>
          <a:xfrm>
            <a:off x="0" y="1268760"/>
            <a:ext cx="9144000" cy="5589240"/>
          </a:xfrm>
        </p:spPr>
        <p:txBody>
          <a:bodyPr>
            <a:noAutofit/>
          </a:bodyPr>
          <a:lstStyle/>
          <a:p>
            <a:pPr marL="0" indent="0">
              <a:buNone/>
            </a:pPr>
            <a:endParaRPr lang="en-GB" sz="2000" dirty="0" smtClean="0"/>
          </a:p>
          <a:p>
            <a:pPr marL="0" indent="0">
              <a:buNone/>
            </a:pPr>
            <a:r>
              <a:rPr lang="en-GB" sz="2000" dirty="0" smtClean="0"/>
              <a:t>our heart rate gives us the best clue as to what system (aerobic or anaerobic) we are using when exercising:</a:t>
            </a:r>
            <a:endParaRPr lang="en-GB" sz="2000" b="1" dirty="0" smtClean="0">
              <a:solidFill>
                <a:srgbClr val="FF0000"/>
              </a:solidFill>
            </a:endParaRPr>
          </a:p>
          <a:p>
            <a:pPr marL="0" indent="0" algn="ctr">
              <a:buNone/>
            </a:pPr>
            <a:r>
              <a:rPr lang="en-GB" sz="2000" b="1" dirty="0" smtClean="0">
                <a:solidFill>
                  <a:srgbClr val="FF0000"/>
                </a:solidFill>
              </a:rPr>
              <a:t>THE HARDER YOU EXERCISE THE FASTER YOUIR HEART BEATS </a:t>
            </a:r>
          </a:p>
          <a:p>
            <a:pPr marL="0" indent="0" algn="ctr">
              <a:buNone/>
            </a:pPr>
            <a:r>
              <a:rPr lang="en-GB" sz="2000" b="1" dirty="0" smtClean="0">
                <a:solidFill>
                  <a:srgbClr val="92D050"/>
                </a:solidFill>
              </a:rPr>
              <a:t>~~~~~~~~~~~~~~~~~~~~~~~~~~~~~~~~~~~~~~~~~~~~~~~~~~~~~~~~~~~~~~~~~~~~~~</a:t>
            </a:r>
            <a:br>
              <a:rPr lang="en-GB" sz="2000" b="1" dirty="0" smtClean="0">
                <a:solidFill>
                  <a:srgbClr val="92D050"/>
                </a:solidFill>
              </a:rPr>
            </a:br>
            <a:r>
              <a:rPr lang="en-GB" sz="2000" b="1" dirty="0" smtClean="0">
                <a:solidFill>
                  <a:srgbClr val="FF0000"/>
                </a:solidFill>
              </a:rPr>
              <a:t>YOUR HEART RATE IS A GOOD INDICATOR OF WHICH ENERGY SYSTEM IS BEING USED</a:t>
            </a:r>
          </a:p>
          <a:p>
            <a:pPr marL="0" indent="0" algn="ctr">
              <a:buNone/>
            </a:pPr>
            <a:r>
              <a:rPr lang="en-GB" sz="2000" b="1" dirty="0" smtClean="0">
                <a:solidFill>
                  <a:srgbClr val="92D050"/>
                </a:solidFill>
              </a:rPr>
              <a:t>~~~~~~~~~~~~~~~~~~~~~~~~~~~~~~~~~~~~~~~~~~~~~~~~~~~~~~~~~~~~~~~~~~~~~~</a:t>
            </a:r>
            <a:r>
              <a:rPr lang="en-GB" sz="2000" b="1" dirty="0" smtClean="0">
                <a:solidFill>
                  <a:srgbClr val="FF0000"/>
                </a:solidFill>
              </a:rPr>
              <a:t> </a:t>
            </a:r>
            <a:br>
              <a:rPr lang="en-GB" sz="2000" b="1" dirty="0" smtClean="0">
                <a:solidFill>
                  <a:srgbClr val="FF0000"/>
                </a:solidFill>
              </a:rPr>
            </a:br>
            <a:r>
              <a:rPr lang="en-GB" sz="2000" b="1" dirty="0" smtClean="0">
                <a:solidFill>
                  <a:srgbClr val="FF0000"/>
                </a:solidFill>
              </a:rPr>
              <a:t>THE CLOSER IT IS TO YOUR </a:t>
            </a:r>
            <a:r>
              <a:rPr lang="en-GB" sz="2000" b="1" i="1" u="sng" dirty="0" smtClean="0">
                <a:solidFill>
                  <a:srgbClr val="C00000"/>
                </a:solidFill>
              </a:rPr>
              <a:t>MAXIMUM HEART RATE</a:t>
            </a:r>
            <a:r>
              <a:rPr lang="en-GB" sz="2000" b="1" dirty="0" smtClean="0">
                <a:solidFill>
                  <a:srgbClr val="FF0000"/>
                </a:solidFill>
              </a:rPr>
              <a:t>THE MORE LIKELY YOU ARE TO BE USING YOUR ANAEROBIC SYSTEM</a:t>
            </a:r>
          </a:p>
          <a:p>
            <a:pPr marL="0" indent="0" algn="ctr">
              <a:buNone/>
            </a:pPr>
            <a:r>
              <a:rPr lang="en-GB" sz="2000" b="1" dirty="0" smtClean="0">
                <a:solidFill>
                  <a:srgbClr val="92D050"/>
                </a:solidFill>
              </a:rPr>
              <a:t>~~~~~~~~~~~~~~~~~~~~~~~~~~~~~~~~~~~~~~~~~~~~~~~~~~~~~~~~~~~~~~~~~~~~~~</a:t>
            </a:r>
            <a:br>
              <a:rPr lang="en-GB" sz="2000" b="1" dirty="0" smtClean="0">
                <a:solidFill>
                  <a:srgbClr val="92D050"/>
                </a:solidFill>
              </a:rPr>
            </a:br>
            <a:r>
              <a:rPr lang="en-GB" sz="2000" b="1" i="1" u="sng" dirty="0">
                <a:solidFill>
                  <a:srgbClr val="C00000"/>
                </a:solidFill>
              </a:rPr>
              <a:t>MAXIMUM HEART </a:t>
            </a:r>
            <a:r>
              <a:rPr lang="en-GB" sz="2000" b="1" i="1" u="sng" dirty="0" smtClean="0">
                <a:solidFill>
                  <a:srgbClr val="C00000"/>
                </a:solidFill>
              </a:rPr>
              <a:t>RATE </a:t>
            </a:r>
            <a:r>
              <a:rPr lang="en-GB" sz="2000" b="1" dirty="0" smtClean="0">
                <a:solidFill>
                  <a:srgbClr val="FF0000"/>
                </a:solidFill>
              </a:rPr>
              <a:t>IS THE FASTEST YOUR HEART CAN BEAT SAFELY FOR A LONG PERIOD OF EXERCISING </a:t>
            </a:r>
            <a:endParaRPr lang="en-GB" sz="2000" b="1" i="1" u="sng" dirty="0">
              <a:solidFill>
                <a:srgbClr val="C00000"/>
              </a:solidFill>
            </a:endParaRPr>
          </a:p>
        </p:txBody>
      </p:sp>
    </p:spTree>
    <p:extLst>
      <p:ext uri="{BB962C8B-B14F-4D97-AF65-F5344CB8AC3E}">
        <p14:creationId xmlns:p14="http://schemas.microsoft.com/office/powerpoint/2010/main" xmlns="" val="143670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011344" cy="1143000"/>
          </a:xfrm>
        </p:spPr>
        <p:txBody>
          <a:bodyPr>
            <a:normAutofit fontScale="90000"/>
          </a:bodyPr>
          <a:lstStyle/>
          <a:p>
            <a:r>
              <a:rPr lang="en-GB" dirty="0"/>
              <a:t>HEART RATE AND TRAINING THRESHOLDS </a:t>
            </a:r>
          </a:p>
        </p:txBody>
      </p:sp>
      <p:sp>
        <p:nvSpPr>
          <p:cNvPr id="3" name="Content Placeholder 2"/>
          <p:cNvSpPr>
            <a:spLocks noGrp="1"/>
          </p:cNvSpPr>
          <p:nvPr>
            <p:ph idx="1"/>
          </p:nvPr>
        </p:nvSpPr>
        <p:spPr>
          <a:xfrm>
            <a:off x="457200" y="1600200"/>
            <a:ext cx="8291264" cy="4925144"/>
          </a:xfrm>
        </p:spPr>
        <p:txBody>
          <a:bodyPr>
            <a:normAutofit/>
          </a:bodyPr>
          <a:lstStyle/>
          <a:p>
            <a:pPr marL="0" indent="0">
              <a:buNone/>
            </a:pPr>
            <a:r>
              <a:rPr lang="en-GB" sz="2800" dirty="0" smtClean="0">
                <a:solidFill>
                  <a:srgbClr val="7030A0"/>
                </a:solidFill>
              </a:rPr>
              <a:t>Maximum heart rates: </a:t>
            </a:r>
            <a:r>
              <a:rPr lang="en-GB" sz="2800" dirty="0" smtClean="0"/>
              <a:t/>
            </a:r>
            <a:br>
              <a:rPr lang="en-GB" sz="2800" dirty="0" smtClean="0"/>
            </a:br>
            <a:r>
              <a:rPr lang="en-GB" sz="2800" dirty="0" smtClean="0"/>
              <a:t>	</a:t>
            </a:r>
            <a:r>
              <a:rPr lang="en-GB" sz="2800" b="1" dirty="0" smtClean="0"/>
              <a:t>maximum heart rate = 220 – age </a:t>
            </a:r>
            <a:r>
              <a:rPr lang="en-GB" sz="2800" dirty="0" smtClean="0"/>
              <a:t/>
            </a:r>
            <a:br>
              <a:rPr lang="en-GB" sz="2800" dirty="0" smtClean="0"/>
            </a:br>
            <a:r>
              <a:rPr lang="en-GB" sz="2400" dirty="0" smtClean="0"/>
              <a:t>E.G. my maximum heart rate = 220 – 16</a:t>
            </a:r>
            <a:br>
              <a:rPr lang="en-GB" sz="2400" dirty="0" smtClean="0"/>
            </a:br>
            <a:r>
              <a:rPr lang="en-GB" sz="2000" dirty="0" smtClean="0"/>
              <a:t>				</a:t>
            </a:r>
            <a:r>
              <a:rPr lang="en-GB" sz="2400" dirty="0" smtClean="0"/>
              <a:t>= 204bpm (</a:t>
            </a:r>
            <a:r>
              <a:rPr lang="en-GB" sz="2400" dirty="0" smtClean="0">
                <a:solidFill>
                  <a:schemeClr val="accent6">
                    <a:lumMod val="75000"/>
                  </a:schemeClr>
                </a:solidFill>
              </a:rPr>
              <a:t>beats per minute</a:t>
            </a:r>
            <a:r>
              <a:rPr lang="en-GB" sz="2400" dirty="0" smtClean="0"/>
              <a:t>) </a:t>
            </a:r>
          </a:p>
          <a:p>
            <a:pPr marL="0" indent="0">
              <a:buNone/>
            </a:pPr>
            <a:endParaRPr lang="en-GB" sz="2000" dirty="0"/>
          </a:p>
          <a:p>
            <a:pPr marL="0" indent="0">
              <a:buNone/>
            </a:pPr>
            <a:r>
              <a:rPr lang="en-GB" sz="2000" dirty="0"/>
              <a:t>u</a:t>
            </a:r>
            <a:r>
              <a:rPr lang="en-GB" sz="2000" dirty="0" smtClean="0"/>
              <a:t>sing heart rate thresholds is a good way of keeping a check on how hard you are working and what energy system you are using:</a:t>
            </a:r>
            <a:br>
              <a:rPr lang="en-GB" sz="2000" dirty="0" smtClean="0"/>
            </a:br>
            <a:r>
              <a:rPr lang="en-GB" sz="2000" dirty="0" smtClean="0"/>
              <a:t/>
            </a:r>
            <a:br>
              <a:rPr lang="en-GB" sz="2000" dirty="0" smtClean="0"/>
            </a:br>
            <a:r>
              <a:rPr lang="en-GB" sz="2400" dirty="0" smtClean="0">
                <a:solidFill>
                  <a:schemeClr val="accent5">
                    <a:lumMod val="75000"/>
                  </a:schemeClr>
                </a:solidFill>
              </a:rPr>
              <a:t>AEROBIC TRAINING ZONE	ANAEROBIC TRAINING ZONE</a:t>
            </a:r>
            <a:r>
              <a:rPr lang="en-GB" sz="2400" dirty="0" smtClean="0"/>
              <a:t/>
            </a:r>
            <a:br>
              <a:rPr lang="en-GB" sz="2400" dirty="0" smtClean="0"/>
            </a:br>
            <a:r>
              <a:rPr lang="en-GB" sz="2400" dirty="0" smtClean="0"/>
              <a:t>=220 – AGE 			=220 – AGE </a:t>
            </a:r>
            <a:br>
              <a:rPr lang="en-GB" sz="2400" dirty="0" smtClean="0"/>
            </a:br>
            <a:r>
              <a:rPr lang="en-GB" sz="2400" dirty="0" smtClean="0"/>
              <a:t>60% - 80% OF ANSWER 	80% - 95% OF ANSWER </a:t>
            </a:r>
            <a:r>
              <a:rPr lang="en-GB" sz="2000" dirty="0" smtClean="0"/>
              <a:t/>
            </a:r>
            <a:br>
              <a:rPr lang="en-GB" sz="2000" dirty="0" smtClean="0"/>
            </a:br>
            <a:r>
              <a:rPr lang="en-GB" sz="1600" dirty="0" smtClean="0"/>
              <a:t>(0.6 x ANSWER) – (0.8 x ANSWER) 	(0.8 x ANSWER) – (0.95 x ANSWER) </a:t>
            </a:r>
            <a:br>
              <a:rPr lang="en-GB" sz="1600" dirty="0" smtClean="0"/>
            </a:br>
            <a:endParaRPr lang="en-GB" sz="1600" dirty="0" smtClean="0"/>
          </a:p>
        </p:txBody>
      </p:sp>
    </p:spTree>
    <p:extLst>
      <p:ext uri="{BB962C8B-B14F-4D97-AF65-F5344CB8AC3E}">
        <p14:creationId xmlns:p14="http://schemas.microsoft.com/office/powerpoint/2010/main" xmlns="" val="3462951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2630</Words>
  <Application>Microsoft Office PowerPoint</Application>
  <PresentationFormat>On-screen Show (4:3)</PresentationFormat>
  <Paragraphs>584</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Physical Education GCSE  Revision </vt:lpstr>
      <vt:lpstr>Healthy, active lifestyle</vt:lpstr>
      <vt:lpstr>SOCIAL BENEFITS </vt:lpstr>
      <vt:lpstr>HEALTH RELATED FITNESS </vt:lpstr>
      <vt:lpstr>SKILL RELATED FITNESS </vt:lpstr>
      <vt:lpstr>PRINCIPLES OF TRAINING </vt:lpstr>
      <vt:lpstr>AEROBIC AND ANAEROBIC TRAINING  </vt:lpstr>
      <vt:lpstr>HEART RATE AND TRAINING THRESHOLDS </vt:lpstr>
      <vt:lpstr>HEART RATE AND TRAINING THRESHOLDS </vt:lpstr>
      <vt:lpstr>METHODS OF TRAINING </vt:lpstr>
      <vt:lpstr>CIRCUIT TRAINING </vt:lpstr>
      <vt:lpstr>CROSS TRAINING </vt:lpstr>
      <vt:lpstr>INTERVAL TRAINING </vt:lpstr>
      <vt:lpstr>INFLUENCES ON PARTICIPATION </vt:lpstr>
      <vt:lpstr>INFLUENCES ON PARTICIPATION </vt:lpstr>
      <vt:lpstr>INFLUENCES ON PARTICIPATION </vt:lpstr>
      <vt:lpstr>OPPORTUNITIES FOR GETTING INVOLVED IN SPORT </vt:lpstr>
      <vt:lpstr>SPORTS PARTICIPATION PYRAMID </vt:lpstr>
      <vt:lpstr>ROLES IN SPORT</vt:lpstr>
      <vt:lpstr>GOAL SETTING </vt:lpstr>
      <vt:lpstr>SMART TARGETS </vt:lpstr>
      <vt:lpstr>FOOD AND DIET</vt:lpstr>
      <vt:lpstr>FOOD AND DIET</vt:lpstr>
      <vt:lpstr>FOOD AND DIET</vt:lpstr>
      <vt:lpstr>WEIGHT-RELATED CONDITIONS </vt:lpstr>
      <vt:lpstr>BODY TYPES </vt:lpstr>
      <vt:lpstr>BODY TYPES </vt:lpstr>
      <vt:lpstr>BODY TYPES </vt:lpstr>
      <vt:lpstr>BODY TYPES </vt:lpstr>
      <vt:lpstr>OPTIMUM WEIGHT </vt:lpstr>
      <vt:lpstr>DRUGS</vt:lpstr>
      <vt:lpstr>DRUGS </vt:lpstr>
      <vt:lpstr>DRUGS</vt:lpstr>
      <vt:lpstr>BONES </vt:lpstr>
      <vt:lpstr>BONES </vt:lpstr>
      <vt:lpstr>BONES </vt:lpstr>
      <vt:lpstr>BONES</vt:lpstr>
      <vt:lpstr>BONES </vt:lpstr>
      <vt:lpstr>JOINTS </vt:lpstr>
      <vt:lpstr>JOINTS</vt:lpstr>
      <vt:lpstr>JOINTS</vt:lpstr>
      <vt:lpstr>JOINTS AND MOVEMENT</vt:lpstr>
      <vt:lpstr>MUSCLES </vt:lpstr>
      <vt:lpstr>MUSCLES </vt:lpstr>
      <vt:lpstr>MUSCLES </vt:lpstr>
      <vt:lpstr>MUSCLES </vt:lpstr>
      <vt:lpstr>MUSCLE </vt:lpstr>
      <vt:lpstr>LONG-TERM EFFECTS OF EXERCISE (MUSCULAR AND SKELETAL SYSTEM)</vt:lpstr>
      <vt:lpstr>IMMEDIATE EFFECTS OF EXERCISE</vt:lpstr>
      <vt:lpstr>LONG-TERM EFFECTS OF EXERCISE</vt:lpstr>
      <vt:lpstr>THE RESPIRATORY SYSTEM </vt:lpstr>
      <vt:lpstr>THE RESPIRATORY SYSTEM </vt:lpstr>
      <vt:lpstr>THE RESPIRATORY SYSTEM </vt:lpstr>
      <vt:lpstr>THE RESPIRATORY SYSTEM </vt:lpstr>
      <vt:lpstr>THE REPIRATORY SYSTEM </vt:lpstr>
      <vt:lpstr>THE RESPIRATORY SYSTEM</vt:lpstr>
      <vt:lpstr>THE RESPIRATORY SYSTEM</vt:lpstr>
      <vt:lpstr>SHORT-TERM EFFECTS OF EXERCISE (RESPIRATORY SYSTEM)</vt:lpstr>
      <vt:lpstr>LONG-TERM EFFECTS OF EXERCISE (RESPIRATORY SYSTEM)</vt:lpstr>
      <vt:lpstr>THE CIRCULATORY SYSTEM </vt:lpstr>
      <vt:lpstr>THE CIRCULATORY SYSTEM </vt:lpstr>
      <vt:lpstr>THE CIRCULATORY SYSTEM </vt:lpstr>
      <vt:lpstr>THE CIRCULATORY SYSTEM </vt:lpstr>
      <vt:lpstr>THE CIRCULATORY SYSTEM </vt:lpstr>
      <vt:lpstr>THE CIRCULATORY SYSTEM </vt:lpstr>
      <vt:lpstr>SHORT-TERM EFFECTS OF EXERCISE (CIRCULATORY SYSTEM) </vt:lpstr>
      <vt:lpstr>LONG-TERM EFFECTS OF EXERCISE (CIRCULATORY SYSTEM) </vt:lpstr>
      <vt:lpstr>LIFESTYLE EFFECTS ON THE CARDIVASCULAR SYSTEM</vt:lpstr>
      <vt:lpstr>INJURIES </vt:lpstr>
      <vt:lpstr>INJURIES </vt:lpstr>
      <vt:lpstr>INJURIES </vt:lpstr>
      <vt:lpstr>INJURIES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GCSE  Revision</dc:title>
  <dc:creator>Emma</dc:creator>
  <cp:lastModifiedBy>Matt</cp:lastModifiedBy>
  <cp:revision>63</cp:revision>
  <dcterms:created xsi:type="dcterms:W3CDTF">2011-04-17T11:56:18Z</dcterms:created>
  <dcterms:modified xsi:type="dcterms:W3CDTF">2012-05-02T18:40:00Z</dcterms:modified>
</cp:coreProperties>
</file>