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9" r:id="rId4"/>
    <p:sldId id="259" r:id="rId5"/>
    <p:sldId id="260" r:id="rId6"/>
    <p:sldId id="280" r:id="rId7"/>
    <p:sldId id="261" r:id="rId8"/>
    <p:sldId id="262" r:id="rId9"/>
    <p:sldId id="263" r:id="rId10"/>
    <p:sldId id="281" r:id="rId11"/>
    <p:sldId id="264" r:id="rId12"/>
    <p:sldId id="265" r:id="rId13"/>
    <p:sldId id="282" r:id="rId14"/>
    <p:sldId id="266" r:id="rId15"/>
    <p:sldId id="267" r:id="rId16"/>
    <p:sldId id="283" r:id="rId17"/>
    <p:sldId id="284" r:id="rId18"/>
    <p:sldId id="268" r:id="rId19"/>
    <p:sldId id="285" r:id="rId20"/>
    <p:sldId id="286" r:id="rId21"/>
    <p:sldId id="269" r:id="rId22"/>
    <p:sldId id="270" r:id="rId23"/>
    <p:sldId id="271" r:id="rId24"/>
    <p:sldId id="287" r:id="rId25"/>
    <p:sldId id="272" r:id="rId26"/>
    <p:sldId id="273" r:id="rId27"/>
    <p:sldId id="274" r:id="rId28"/>
    <p:sldId id="288" r:id="rId29"/>
    <p:sldId id="289" r:id="rId30"/>
    <p:sldId id="275" r:id="rId31"/>
    <p:sldId id="276" r:id="rId32"/>
    <p:sldId id="277" r:id="rId33"/>
    <p:sldId id="290" r:id="rId34"/>
    <p:sldId id="27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32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73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06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2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56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37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5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3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32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2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AD68-4903-4960-BF1F-716071E553EA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C4FDD-8E26-4F8D-9166-0CA4C121B2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0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Health, Fitness and a Healthy Active Lifestyle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221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Describe </a:t>
            </a:r>
            <a:r>
              <a:rPr lang="en-GB" sz="2400" dirty="0"/>
              <a:t>two benefits that can be gained from exercising regularly. </a:t>
            </a:r>
            <a:r>
              <a:rPr lang="en-GB" sz="2400" dirty="0" smtClean="0"/>
              <a:t> (</a:t>
            </a:r>
            <a:r>
              <a:rPr lang="en-GB" sz="2400" dirty="0"/>
              <a:t>2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Improving body shape,</a:t>
            </a:r>
          </a:p>
          <a:p>
            <a:r>
              <a:rPr lang="en-GB" dirty="0" smtClean="0"/>
              <a:t>Losing weight / fat,</a:t>
            </a:r>
          </a:p>
          <a:p>
            <a:r>
              <a:rPr lang="en-GB" dirty="0" smtClean="0"/>
              <a:t>Relieving stress and tension,</a:t>
            </a:r>
          </a:p>
          <a:p>
            <a:r>
              <a:rPr lang="en-GB" dirty="0" smtClean="0"/>
              <a:t>Helping you to sleep better,</a:t>
            </a:r>
          </a:p>
          <a:p>
            <a:r>
              <a:rPr lang="en-GB" dirty="0" smtClean="0"/>
              <a:t>Reducing chances of getting illnesses and diseases,</a:t>
            </a:r>
          </a:p>
          <a:p>
            <a:r>
              <a:rPr lang="en-GB" dirty="0" smtClean="0"/>
              <a:t>Toning body and improving posture,</a:t>
            </a:r>
          </a:p>
          <a:p>
            <a:r>
              <a:rPr lang="en-GB" dirty="0" smtClean="0"/>
              <a:t>Helping improve basic levels of strength, flexibility and stamina.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34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Using an example, explain what is meant by ‘whole practice’. (2 marks)</a:t>
            </a:r>
          </a:p>
          <a:p>
            <a:pPr marL="0" indent="0">
              <a:buNone/>
            </a:pPr>
            <a:r>
              <a:rPr lang="en-GB" dirty="0" smtClean="0"/>
              <a:t>Award one mark for an explanation of whole practice and one mark for explaining a relevant</a:t>
            </a:r>
          </a:p>
          <a:p>
            <a:pPr marL="0" indent="0">
              <a:buNone/>
            </a:pPr>
            <a:r>
              <a:rPr lang="en-GB" dirty="0" smtClean="0"/>
              <a:t>example.</a:t>
            </a:r>
          </a:p>
          <a:p>
            <a:pPr marL="0" indent="0">
              <a:buNone/>
            </a:pPr>
            <a:r>
              <a:rPr lang="en-GB" dirty="0" smtClean="0"/>
              <a:t>• A complete performance of the learnt skill.</a:t>
            </a:r>
          </a:p>
          <a:p>
            <a:pPr marL="0" indent="0">
              <a:buNone/>
            </a:pPr>
            <a:r>
              <a:rPr lang="en-GB" dirty="0" smtClean="0"/>
              <a:t>• Repeating the complete or whole action </a:t>
            </a:r>
            <a:r>
              <a:rPr lang="en-GB" dirty="0" err="1" smtClean="0"/>
              <a:t>eg</a:t>
            </a:r>
            <a:r>
              <a:rPr lang="en-GB" dirty="0" smtClean="0"/>
              <a:t> throwing or catching (in isolation not game).</a:t>
            </a:r>
          </a:p>
          <a:p>
            <a:pPr marL="0" indent="0">
              <a:buNone/>
            </a:pPr>
            <a:r>
              <a:rPr lang="en-GB" dirty="0" smtClean="0"/>
              <a:t>Any example involving the whole skill (not split into parts) </a:t>
            </a:r>
            <a:r>
              <a:rPr lang="en-GB" dirty="0" err="1" smtClean="0"/>
              <a:t>eg</a:t>
            </a:r>
            <a:r>
              <a:rPr lang="en-GB" dirty="0" smtClean="0"/>
              <a:t> dribbling.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1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Explain how whole practice could improve your performance in a skill or technique of your choice. (2 marks)</a:t>
            </a:r>
          </a:p>
          <a:p>
            <a:pPr marL="0" indent="0">
              <a:buNone/>
            </a:pPr>
            <a:r>
              <a:rPr lang="en-GB" dirty="0" smtClean="0"/>
              <a:t>• Performer appreciates the flow/ sequence/ or feel of the complete movement.</a:t>
            </a:r>
          </a:p>
          <a:p>
            <a:pPr marL="0" indent="0">
              <a:buNone/>
            </a:pPr>
            <a:r>
              <a:rPr lang="en-GB" dirty="0" smtClean="0"/>
              <a:t>• Simple or easier to carry out/ can enable quicker learning.</a:t>
            </a:r>
          </a:p>
          <a:p>
            <a:pPr marL="0" indent="0">
              <a:buNone/>
            </a:pPr>
            <a:r>
              <a:rPr lang="en-GB" dirty="0" smtClean="0"/>
              <a:t>• Good for simple skills/ performer can repeat it over and over again.</a:t>
            </a:r>
          </a:p>
          <a:p>
            <a:pPr marL="0" indent="0">
              <a:buNone/>
            </a:pPr>
            <a:r>
              <a:rPr lang="en-GB" dirty="0" smtClean="0"/>
              <a:t>• Prevents boredom as the performer is completing the whole movement/ so concentration is maintained.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  <a:p>
            <a:pPr marL="0" indent="0">
              <a:buNone/>
            </a:pPr>
            <a:r>
              <a:rPr lang="en-GB" dirty="0" smtClean="0"/>
              <a:t>NB no marks awarded for variable or open skills </a:t>
            </a:r>
            <a:r>
              <a:rPr lang="en-GB" dirty="0" err="1" smtClean="0"/>
              <a:t>ie</a:t>
            </a:r>
            <a:r>
              <a:rPr lang="en-GB" dirty="0" smtClean="0"/>
              <a:t> skill must be shown in isolation.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Name </a:t>
            </a:r>
            <a:r>
              <a:rPr lang="en-GB" sz="2400" dirty="0"/>
              <a:t>and describe 3 different functions of the skeletal system</a:t>
            </a:r>
            <a:r>
              <a:rPr lang="en-GB" sz="2400" dirty="0" smtClean="0"/>
              <a:t>. (</a:t>
            </a:r>
            <a:r>
              <a:rPr lang="en-GB" sz="2400" dirty="0"/>
              <a:t>3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– for muscles and vital organs,</a:t>
            </a:r>
          </a:p>
          <a:p>
            <a:r>
              <a:rPr lang="en-GB" dirty="0" smtClean="0"/>
              <a:t>Movement – at joints,</a:t>
            </a:r>
          </a:p>
          <a:p>
            <a:r>
              <a:rPr lang="en-GB" dirty="0" smtClean="0"/>
              <a:t>Shape – for maintaining basic body shape,</a:t>
            </a:r>
          </a:p>
          <a:p>
            <a:r>
              <a:rPr lang="en-GB" dirty="0" smtClean="0"/>
              <a:t>Protection – of vital organs e.g. brain,</a:t>
            </a:r>
          </a:p>
          <a:p>
            <a:r>
              <a:rPr lang="en-GB" dirty="0" smtClean="0"/>
              <a:t>Blood-cell production – in the bone marrow.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17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Other than whole practice, name another type of practice. (1 mark)</a:t>
            </a:r>
          </a:p>
          <a:p>
            <a:pPr marL="0" indent="0">
              <a:buNone/>
            </a:pPr>
            <a:r>
              <a:rPr lang="en-GB" dirty="0" smtClean="0"/>
              <a:t>• Part/ fixed/ variable/ whole-part-whole.</a:t>
            </a:r>
          </a:p>
        </p:txBody>
      </p:sp>
    </p:spTree>
    <p:extLst>
      <p:ext uri="{BB962C8B-B14F-4D97-AF65-F5344CB8AC3E}">
        <p14:creationId xmlns:p14="http://schemas.microsoft.com/office/powerpoint/2010/main" val="278096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Explain why Chris should use appropriate verbal communication when coaching beginners. (2 marks)</a:t>
            </a:r>
          </a:p>
          <a:p>
            <a:pPr marL="0" indent="0">
              <a:buNone/>
            </a:pPr>
            <a:r>
              <a:rPr lang="en-GB" dirty="0" smtClean="0"/>
              <a:t>So that the beginner can understand the instructions/ advice/ technical terms/ the description is clear or precise/ key words/ no offensive or abusive language/ suitable volume/ simple language/ appropriate to age/ ability of beginners/ to ensure safety.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08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What </a:t>
            </a:r>
            <a:r>
              <a:rPr lang="en-GB" sz="2800" dirty="0"/>
              <a:t>is a tendon and what function does it perform</a:t>
            </a:r>
            <a:r>
              <a:rPr lang="en-GB" sz="2800" dirty="0" smtClean="0"/>
              <a:t>? (</a:t>
            </a:r>
            <a:r>
              <a:rPr lang="en-GB" sz="2800" dirty="0"/>
              <a:t>2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Very strong, non-elastic cords.</a:t>
            </a:r>
          </a:p>
          <a:p>
            <a:r>
              <a:rPr lang="en-GB" sz="2800" dirty="0" smtClean="0"/>
              <a:t>Join muscles to bone.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7750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000" dirty="0" smtClean="0"/>
              <a:t>What </a:t>
            </a:r>
            <a:r>
              <a:rPr lang="en-GB" sz="2000" dirty="0"/>
              <a:t>function does cartilage perform and where would it be found</a:t>
            </a:r>
            <a:r>
              <a:rPr lang="en-GB" sz="2000" dirty="0" smtClean="0"/>
              <a:t>? (</a:t>
            </a:r>
            <a:r>
              <a:rPr lang="en-GB" sz="2000" dirty="0"/>
              <a:t>2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Tough but flexible tissue that acts as a buffer between bones at joints.</a:t>
            </a:r>
          </a:p>
          <a:p>
            <a:r>
              <a:rPr lang="en-GB" sz="1800" dirty="0" smtClean="0"/>
              <a:t>Found at the end of bones anywhere that there is a risk of bone rubbing against another bone.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0305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Identify two examples of non-verbal communication and explain how Chris could use these when coaching beginners. (4 marks)</a:t>
            </a:r>
          </a:p>
          <a:p>
            <a:pPr marL="0" indent="0">
              <a:buNone/>
            </a:pPr>
            <a:r>
              <a:rPr lang="en-GB" dirty="0" smtClean="0"/>
              <a:t>Award one mark for each relevant example and one mark for explaining how each nonverbal communication could be used when coaching beginners.</a:t>
            </a:r>
          </a:p>
          <a:p>
            <a:pPr marL="0" indent="0">
              <a:buNone/>
            </a:pPr>
            <a:r>
              <a:rPr lang="en-GB" dirty="0" smtClean="0"/>
              <a:t>• Demonstrations or videos or DVDs or pictures/ so they can see what the skill or technique looks like/ must be accurate/ attainable so they can pick up the key cues.</a:t>
            </a:r>
          </a:p>
          <a:p>
            <a:pPr marL="0" indent="0">
              <a:buNone/>
            </a:pPr>
            <a:r>
              <a:rPr lang="en-GB" dirty="0" smtClean="0"/>
              <a:t>• Gestures or signals/ positive or negative feedback dependent on action.</a:t>
            </a:r>
          </a:p>
          <a:p>
            <a:pPr marL="0" indent="0">
              <a:buNone/>
            </a:pPr>
            <a:r>
              <a:rPr lang="en-GB" dirty="0" smtClean="0"/>
              <a:t>• Whistle/ arm waving/ could signal danger therefore stop activity.</a:t>
            </a:r>
          </a:p>
          <a:p>
            <a:pPr marL="0" indent="0">
              <a:buNone/>
            </a:pPr>
            <a:r>
              <a:rPr lang="en-GB" dirty="0" smtClean="0"/>
              <a:t>• Manual guidance/ so they get the feel of the movement/ correct a movement.</a:t>
            </a:r>
          </a:p>
          <a:p>
            <a:pPr marL="0" indent="0">
              <a:buNone/>
            </a:pPr>
            <a:r>
              <a:rPr lang="en-GB" dirty="0" smtClean="0"/>
              <a:t>• Eye contact/ positive or negative feedback dependent on action.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70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Describe </a:t>
            </a:r>
            <a:r>
              <a:rPr lang="en-GB" sz="2400" dirty="0"/>
              <a:t>the following four movements? </a:t>
            </a:r>
            <a:r>
              <a:rPr lang="en-GB" sz="2400" dirty="0" smtClean="0"/>
              <a:t> (</a:t>
            </a:r>
            <a:r>
              <a:rPr lang="en-GB" sz="2400" dirty="0"/>
              <a:t>4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Flexion – </a:t>
            </a:r>
          </a:p>
          <a:p>
            <a:pPr marL="0" indent="0">
              <a:buNone/>
            </a:pPr>
            <a:r>
              <a:rPr lang="en-GB" dirty="0" smtClean="0"/>
              <a:t>decreasing angle of a joint (bending the arm at the elbow).</a:t>
            </a:r>
          </a:p>
          <a:p>
            <a:r>
              <a:rPr lang="en-GB" dirty="0" smtClean="0"/>
              <a:t>Extension – </a:t>
            </a:r>
          </a:p>
          <a:p>
            <a:pPr marL="0" indent="0">
              <a:buNone/>
            </a:pPr>
            <a:r>
              <a:rPr lang="en-GB" dirty="0" smtClean="0"/>
              <a:t>increasing the angle of a joint (straightening the arm at the elbow).</a:t>
            </a:r>
          </a:p>
          <a:p>
            <a:r>
              <a:rPr lang="en-GB" dirty="0" smtClean="0"/>
              <a:t>Abduction – </a:t>
            </a:r>
          </a:p>
          <a:p>
            <a:pPr marL="0" indent="0">
              <a:buNone/>
            </a:pPr>
            <a:r>
              <a:rPr lang="en-GB" dirty="0" smtClean="0"/>
              <a:t>movement of a limb away from midline of body (e.g. movement of arms when lifting arms in star jump).</a:t>
            </a:r>
          </a:p>
          <a:p>
            <a:r>
              <a:rPr lang="en-GB" dirty="0" smtClean="0"/>
              <a:t>Adduction – </a:t>
            </a:r>
          </a:p>
          <a:p>
            <a:pPr marL="0" indent="0">
              <a:buNone/>
            </a:pPr>
            <a:r>
              <a:rPr lang="en-GB" dirty="0" smtClean="0"/>
              <a:t>movement </a:t>
            </a:r>
            <a:r>
              <a:rPr lang="en-GB" dirty="0"/>
              <a:t>of a limb </a:t>
            </a:r>
            <a:r>
              <a:rPr lang="en-GB" dirty="0" smtClean="0"/>
              <a:t>towards the </a:t>
            </a:r>
            <a:r>
              <a:rPr lang="en-GB" dirty="0"/>
              <a:t>midline of body (e.g. movement of arms when </a:t>
            </a:r>
            <a:r>
              <a:rPr lang="en-GB" dirty="0" smtClean="0"/>
              <a:t>lowering arms in </a:t>
            </a:r>
            <a:r>
              <a:rPr lang="en-GB" dirty="0"/>
              <a:t>star jump</a:t>
            </a:r>
            <a:r>
              <a:rPr lang="en-GB" dirty="0" smtClean="0"/>
              <a:t>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19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What is meant by the term 'agility'? Give one example from a physical activity where a performer uses agility. (2 marks)</a:t>
            </a:r>
          </a:p>
          <a:p>
            <a:pPr marL="0" indent="0">
              <a:buNone/>
            </a:pPr>
            <a:r>
              <a:rPr lang="en-GB" dirty="0" smtClean="0"/>
              <a:t>Award one mark for a correct explanation of agility and one mark for a correct example from a physical activity.</a:t>
            </a:r>
          </a:p>
          <a:p>
            <a:pPr marL="0" indent="0">
              <a:buNone/>
            </a:pPr>
            <a:r>
              <a:rPr lang="en-GB" dirty="0" smtClean="0"/>
              <a:t>Agility:</a:t>
            </a:r>
          </a:p>
          <a:p>
            <a:pPr marL="0" indent="0">
              <a:buNone/>
            </a:pPr>
            <a:r>
              <a:rPr lang="en-GB" dirty="0" smtClean="0"/>
              <a:t>• the combination of flexibility and speed</a:t>
            </a:r>
          </a:p>
          <a:p>
            <a:pPr marL="0" indent="0">
              <a:buNone/>
            </a:pPr>
            <a:r>
              <a:rPr lang="en-GB" dirty="0" smtClean="0"/>
              <a:t>• the ability to move quickly, changing direction and speed.</a:t>
            </a:r>
          </a:p>
          <a:p>
            <a:pPr marL="0" indent="0">
              <a:buNone/>
            </a:pPr>
            <a:r>
              <a:rPr lang="en-GB" dirty="0" smtClean="0"/>
              <a:t>Physical activity examples:</a:t>
            </a:r>
          </a:p>
          <a:p>
            <a:pPr marL="0" indent="0">
              <a:buNone/>
            </a:pPr>
            <a:r>
              <a:rPr lang="en-GB" dirty="0" smtClean="0"/>
              <a:t>• a hurdler in athletics going over the hurdle</a:t>
            </a:r>
          </a:p>
          <a:p>
            <a:pPr marL="0" indent="0">
              <a:buNone/>
            </a:pPr>
            <a:r>
              <a:rPr lang="en-GB" dirty="0" smtClean="0"/>
              <a:t>• a soccer, or hockey player, dribbling with the ball</a:t>
            </a:r>
          </a:p>
          <a:p>
            <a:pPr marL="0" indent="0">
              <a:buNone/>
            </a:pPr>
            <a:r>
              <a:rPr lang="en-GB" dirty="0" smtClean="0"/>
              <a:t>• a gymnast performing a floor routine</a:t>
            </a:r>
          </a:p>
          <a:p>
            <a:pPr marL="0" indent="0">
              <a:buNone/>
            </a:pPr>
            <a:r>
              <a:rPr lang="en-GB" dirty="0" smtClean="0"/>
              <a:t>• a skier performing a slalom run.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24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000" dirty="0" smtClean="0"/>
              <a:t>Describe </a:t>
            </a:r>
            <a:r>
              <a:rPr lang="en-GB" sz="2000" dirty="0"/>
              <a:t>what is meant by an isometric contraction?	</a:t>
            </a:r>
            <a:r>
              <a:rPr lang="en-GB" sz="2000" dirty="0" smtClean="0"/>
              <a:t> (</a:t>
            </a:r>
            <a:r>
              <a:rPr lang="en-GB" sz="2000" dirty="0"/>
              <a:t>2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Contraction of the muscle with no actual movement of either the limb or joint.</a:t>
            </a:r>
          </a:p>
          <a:p>
            <a:r>
              <a:rPr lang="en-GB" sz="2400" dirty="0" smtClean="0"/>
              <a:t>E.g. muscle contractions during a scrum in rugby when both teams are pushing with equal force.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23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which one of the following do female sports performers tend to have an advantage over male sports performers?</a:t>
            </a:r>
          </a:p>
          <a:p>
            <a:pPr marL="0" indent="0">
              <a:buNone/>
            </a:pPr>
            <a:r>
              <a:rPr lang="en-GB" dirty="0" smtClean="0"/>
              <a:t>Flexibility</a:t>
            </a:r>
          </a:p>
          <a:p>
            <a:pPr marL="0" indent="0">
              <a:buNone/>
            </a:pPr>
            <a:r>
              <a:rPr lang="en-GB" dirty="0" smtClean="0"/>
              <a:t>Strength</a:t>
            </a:r>
          </a:p>
          <a:p>
            <a:pPr marL="0" indent="0">
              <a:buNone/>
            </a:pPr>
            <a:r>
              <a:rPr lang="en-GB" dirty="0" smtClean="0"/>
              <a:t>Speed</a:t>
            </a:r>
          </a:p>
          <a:p>
            <a:pPr marL="0" indent="0">
              <a:buNone/>
            </a:pPr>
            <a:r>
              <a:rPr lang="en-GB" dirty="0" smtClean="0"/>
              <a:t>Power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Movement is brought about by the muscular and skeletal systems working together. Using an example, explain how muscles and bones work together to produce movement. (4 marks)</a:t>
            </a:r>
          </a:p>
          <a:p>
            <a:pPr marL="0" indent="0">
              <a:buNone/>
            </a:pPr>
            <a:r>
              <a:rPr lang="en-GB" dirty="0" smtClean="0"/>
              <a:t>Award one mark for identifying a relevant example.</a:t>
            </a:r>
          </a:p>
          <a:p>
            <a:pPr marL="0" indent="0">
              <a:buNone/>
            </a:pPr>
            <a:r>
              <a:rPr lang="en-GB" dirty="0" smtClean="0"/>
              <a:t>Award a further three marks for an explanation of how muscles and bones work together to produce movement.</a:t>
            </a:r>
          </a:p>
          <a:p>
            <a:pPr marL="0" indent="0">
              <a:buNone/>
            </a:pPr>
            <a:r>
              <a:rPr lang="en-GB" dirty="0" smtClean="0"/>
              <a:t>• Muscles are attached to bones via tendons.</a:t>
            </a:r>
          </a:p>
          <a:p>
            <a:pPr marL="0" indent="0">
              <a:buNone/>
            </a:pPr>
            <a:r>
              <a:rPr lang="en-GB" dirty="0" smtClean="0"/>
              <a:t>• The origin is attached to the bone that doesn’t move/ the insertion is attached to the bone that moves. </a:t>
            </a:r>
          </a:p>
          <a:p>
            <a:pPr marL="0" indent="0">
              <a:buNone/>
            </a:pPr>
            <a:r>
              <a:rPr lang="en-GB" dirty="0" smtClean="0"/>
              <a:t>• Muscles can only pull/ and are arranged in pairs (antagonistic).</a:t>
            </a:r>
          </a:p>
          <a:p>
            <a:pPr marL="0" indent="0">
              <a:buNone/>
            </a:pPr>
            <a:r>
              <a:rPr lang="en-GB" dirty="0" smtClean="0"/>
              <a:t>• One contracts (shortens or flexes or agonist or prime mover)/ and one relaxes (lengthens or antagonist).</a:t>
            </a:r>
          </a:p>
          <a:p>
            <a:pPr marL="0" indent="0">
              <a:buNone/>
            </a:pPr>
            <a:r>
              <a:rPr lang="en-GB" dirty="0" smtClean="0"/>
              <a:t>• Ligaments keep the joint stable.</a:t>
            </a:r>
          </a:p>
          <a:p>
            <a:pPr marL="0" indent="0">
              <a:buNone/>
            </a:pPr>
            <a:r>
              <a:rPr lang="en-GB" dirty="0" smtClean="0"/>
              <a:t>• Movement can only occur at a joint.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63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Increased flexibility can help to improve performance. State what is meant by the term ‘flexibility’. (1 mark)</a:t>
            </a:r>
          </a:p>
          <a:p>
            <a:pPr marL="0" indent="0">
              <a:buNone/>
            </a:pPr>
            <a:r>
              <a:rPr lang="en-GB" dirty="0" smtClean="0"/>
              <a:t>• The range of movement at a joint.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000" dirty="0" smtClean="0"/>
              <a:t>Name </a:t>
            </a:r>
            <a:r>
              <a:rPr lang="en-GB" sz="2000" dirty="0"/>
              <a:t>and describe a test that could be used to measure Cardiovascular Endurance</a:t>
            </a:r>
            <a:r>
              <a:rPr lang="en-GB" sz="2000" dirty="0" smtClean="0"/>
              <a:t>. (</a:t>
            </a:r>
            <a:r>
              <a:rPr lang="en-GB" sz="2000" dirty="0"/>
              <a:t>3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Multi-stage fitness test. Participants run 20m shuttles staying in time with the ‘beeps’. Speed increases until participant can no longer keep with ‘beeps’.</a:t>
            </a:r>
          </a:p>
          <a:p>
            <a:r>
              <a:rPr lang="en-GB" sz="2400" dirty="0" smtClean="0"/>
              <a:t>12 minute Cooper run. 12 minute continuous run. Total distance covered is measured and compared to a national chart to determine stamina levels.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8694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Using an example from a named physical activity, explain how increased flexibility can help to improve performance. (3 marks)</a:t>
            </a:r>
          </a:p>
          <a:p>
            <a:pPr marL="0" indent="0">
              <a:buNone/>
            </a:pPr>
            <a:r>
              <a:rPr lang="en-GB" dirty="0" smtClean="0"/>
              <a:t>Award up to three marks for correctly explaining how increased flexibility can improve performance. Award one mark for the example and a further two marks for the explanation.</a:t>
            </a:r>
          </a:p>
          <a:p>
            <a:pPr marL="0" indent="0">
              <a:buNone/>
            </a:pPr>
            <a:r>
              <a:rPr lang="en-GB" dirty="0" smtClean="0"/>
              <a:t>• A games player can increase their stride length/ to get into position quicker/ to receive a pass.</a:t>
            </a:r>
          </a:p>
          <a:p>
            <a:pPr marL="0" indent="0">
              <a:buNone/>
            </a:pPr>
            <a:r>
              <a:rPr lang="en-GB" dirty="0" smtClean="0"/>
              <a:t>• A back crawl swimmer will have a longer pull/ to go faster/ to win a race.</a:t>
            </a:r>
          </a:p>
          <a:p>
            <a:pPr marL="0" indent="0">
              <a:buNone/>
            </a:pPr>
            <a:r>
              <a:rPr lang="en-GB" dirty="0" smtClean="0"/>
              <a:t>• A gymnast can perform a difficult move with style/ to gain more marks/ to win a competition.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31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 smtClean="0"/>
              <a:t>People are encouraged to live a healthy active lifestyle. Using five examples, state how people could make their everyday lifestyle more healthy and active. (5 marks)</a:t>
            </a:r>
          </a:p>
          <a:p>
            <a:pPr marL="0" indent="0">
              <a:buNone/>
            </a:pPr>
            <a:r>
              <a:rPr lang="en-GB" dirty="0" smtClean="0"/>
              <a:t>Award up to five marks for examples of how people could make their everyday lifestyle more healthy and active.</a:t>
            </a:r>
          </a:p>
          <a:p>
            <a:pPr marL="0" indent="0">
              <a:buNone/>
            </a:pPr>
            <a:r>
              <a:rPr lang="en-GB" dirty="0" smtClean="0"/>
              <a:t>NB To achieve maximum marks students must give both healthy and active examples (accept 4+1).</a:t>
            </a:r>
          </a:p>
          <a:p>
            <a:pPr marL="0" indent="0">
              <a:buNone/>
            </a:pPr>
            <a:r>
              <a:rPr lang="en-GB" dirty="0" smtClean="0"/>
              <a:t>• Use the stairs instead of the escalator or lift.</a:t>
            </a:r>
          </a:p>
          <a:p>
            <a:pPr marL="0" indent="0">
              <a:buNone/>
            </a:pPr>
            <a:r>
              <a:rPr lang="en-GB" dirty="0" smtClean="0"/>
              <a:t>• Use a bike as a form of transport where possible.</a:t>
            </a:r>
          </a:p>
          <a:p>
            <a:pPr marL="0" indent="0">
              <a:buNone/>
            </a:pPr>
            <a:r>
              <a:rPr lang="en-GB" dirty="0" smtClean="0"/>
              <a:t>• If you use the bus get off a stop earlier to walk part of the journey.</a:t>
            </a:r>
          </a:p>
          <a:p>
            <a:pPr marL="0" indent="0">
              <a:buNone/>
            </a:pPr>
            <a:r>
              <a:rPr lang="en-GB" dirty="0" smtClean="0"/>
              <a:t>• Don’t allow yourself to be driven short distances, walk instead.</a:t>
            </a:r>
          </a:p>
          <a:p>
            <a:pPr marL="0" indent="0">
              <a:buNone/>
            </a:pPr>
            <a:r>
              <a:rPr lang="en-GB" dirty="0" smtClean="0"/>
              <a:t>• Do some form of exercise – gardening, </a:t>
            </a:r>
            <a:r>
              <a:rPr lang="en-GB" dirty="0" err="1" smtClean="0"/>
              <a:t>hoovering</a:t>
            </a:r>
            <a:r>
              <a:rPr lang="en-GB" dirty="0" smtClean="0"/>
              <a:t>, active sport.</a:t>
            </a:r>
          </a:p>
          <a:p>
            <a:pPr marL="0" indent="0">
              <a:buNone/>
            </a:pPr>
            <a:r>
              <a:rPr lang="en-GB" dirty="0" smtClean="0"/>
              <a:t>• Follow a balanced diet or eat more fruit and vegetables or ‘5 a day’.</a:t>
            </a:r>
          </a:p>
          <a:p>
            <a:pPr marL="0" indent="0">
              <a:buNone/>
            </a:pPr>
            <a:r>
              <a:rPr lang="en-GB" dirty="0" smtClean="0"/>
              <a:t>• Eat less fats or sugars or salts.</a:t>
            </a:r>
          </a:p>
          <a:p>
            <a:pPr marL="0" indent="0">
              <a:buNone/>
            </a:pPr>
            <a:r>
              <a:rPr lang="en-GB" dirty="0" smtClean="0"/>
              <a:t>• Ensure they have suitable amounts of rest.</a:t>
            </a:r>
          </a:p>
          <a:p>
            <a:pPr marL="0" indent="0">
              <a:buNone/>
            </a:pPr>
            <a:r>
              <a:rPr lang="en-GB" dirty="0" smtClean="0"/>
              <a:t>• Regular medical check-ups.</a:t>
            </a:r>
          </a:p>
          <a:p>
            <a:pPr marL="0" indent="0">
              <a:buNone/>
            </a:pPr>
            <a:r>
              <a:rPr lang="en-GB" dirty="0" smtClean="0"/>
              <a:t>• Socialise with others.</a:t>
            </a:r>
          </a:p>
          <a:p>
            <a:pPr marL="0" indent="0">
              <a:buNone/>
            </a:pPr>
            <a:r>
              <a:rPr lang="en-GB" dirty="0" smtClean="0"/>
              <a:t>• Have a work-life balance.</a:t>
            </a:r>
          </a:p>
          <a:p>
            <a:pPr marL="0" indent="0">
              <a:buNone/>
            </a:pPr>
            <a:r>
              <a:rPr lang="en-GB" dirty="0" smtClean="0"/>
              <a:t>• Maintain personal hygiene.</a:t>
            </a:r>
          </a:p>
          <a:p>
            <a:pPr marL="0" indent="0">
              <a:buNone/>
            </a:pPr>
            <a:r>
              <a:rPr lang="en-GB" dirty="0" smtClean="0"/>
              <a:t>• Do not use drugs </a:t>
            </a:r>
            <a:r>
              <a:rPr lang="en-GB" dirty="0" err="1" smtClean="0"/>
              <a:t>eg</a:t>
            </a:r>
            <a:r>
              <a:rPr lang="en-GB" dirty="0" smtClean="0"/>
              <a:t> alcohol, tobacco.</a:t>
            </a:r>
          </a:p>
          <a:p>
            <a:pPr marL="0" indent="0">
              <a:buNone/>
            </a:pPr>
            <a:r>
              <a:rPr lang="en-GB" dirty="0" smtClean="0"/>
              <a:t>• Less TV or less time on computer.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67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Using an example, explain how ‘intrinsic knowledge of performance’ is different from ‘extrinsic knowledge of results’. (4 marks)</a:t>
            </a:r>
          </a:p>
          <a:p>
            <a:pPr marL="0" indent="0">
              <a:buNone/>
            </a:pPr>
            <a:r>
              <a:rPr lang="en-GB" dirty="0" smtClean="0"/>
              <a:t>• Intrinsic knowledge of performance – form of internal feedback during a performance or how well the player feels or senses they are performing.</a:t>
            </a: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 err="1" smtClean="0"/>
              <a:t>Eg</a:t>
            </a:r>
            <a:r>
              <a:rPr lang="en-GB" dirty="0" smtClean="0"/>
              <a:t> a tennis player hitting the ball feels that good contact is made (hitting the sweet spot).</a:t>
            </a:r>
          </a:p>
          <a:p>
            <a:pPr marL="0" indent="0">
              <a:buNone/>
            </a:pPr>
            <a:r>
              <a:rPr lang="en-GB" dirty="0" smtClean="0"/>
              <a:t>• Extrinsic knowledge of results – a form of external feedback at the end of a performance or the outcome of the performance.</a:t>
            </a: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 err="1" smtClean="0"/>
              <a:t>Eg</a:t>
            </a:r>
            <a:r>
              <a:rPr lang="en-GB" dirty="0" smtClean="0"/>
              <a:t> a tennis player sees the ball land in the court/ they win the point/ the crowd cheers/ winning or losing/ success or failure.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22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000" dirty="0" smtClean="0"/>
              <a:t>Name </a:t>
            </a:r>
            <a:r>
              <a:rPr lang="en-GB" sz="2000" dirty="0"/>
              <a:t>a sport which requires a good level of </a:t>
            </a:r>
            <a:r>
              <a:rPr lang="en-GB" sz="2000" dirty="0" smtClean="0"/>
              <a:t>agility and explain </a:t>
            </a:r>
            <a:r>
              <a:rPr lang="en-GB" sz="2000" dirty="0"/>
              <a:t>why agility is important in this sport</a:t>
            </a:r>
            <a:r>
              <a:rPr lang="en-GB" sz="2000" dirty="0" smtClean="0"/>
              <a:t>. (</a:t>
            </a:r>
            <a:r>
              <a:rPr lang="en-GB" sz="2000" dirty="0"/>
              <a:t>2 marks)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Any appropriate answer for sport requiring agility (e.g. netball, rugby, football).</a:t>
            </a:r>
          </a:p>
          <a:p>
            <a:r>
              <a:rPr lang="en-GB" sz="2000" dirty="0" smtClean="0"/>
              <a:t>Required for running past an opponent / dodging an opponent / creating space etc.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7698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000" dirty="0" smtClean="0"/>
              <a:t>Describe </a:t>
            </a:r>
            <a:r>
              <a:rPr lang="en-GB" sz="2000" dirty="0"/>
              <a:t>one movement that the quadriceps and hamstrings would work together to allow</a:t>
            </a:r>
            <a:r>
              <a:rPr lang="en-GB" sz="2000" dirty="0" smtClean="0"/>
              <a:t>? (</a:t>
            </a:r>
            <a:r>
              <a:rPr lang="en-GB" sz="2000" dirty="0"/>
              <a:t>2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Any movement that involves extension at the knee joint.</a:t>
            </a:r>
          </a:p>
          <a:p>
            <a:r>
              <a:rPr lang="en-GB" sz="2000" dirty="0" smtClean="0"/>
              <a:t>E.g.  Kicking a football / jumping / running.</a:t>
            </a:r>
          </a:p>
          <a:p>
            <a:r>
              <a:rPr lang="en-GB" sz="2000" dirty="0" smtClean="0"/>
              <a:t>Quadriceps contract and hamstrings relax to allow extension at knee joint.</a:t>
            </a:r>
          </a:p>
          <a:p>
            <a:r>
              <a:rPr lang="en-GB" sz="2000" dirty="0" smtClean="0"/>
              <a:t>Antagonistic pairs.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4990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Give </a:t>
            </a:r>
            <a:r>
              <a:rPr lang="en-GB" sz="2800" dirty="0"/>
              <a:t>a general definition of what good health is</a:t>
            </a:r>
            <a:r>
              <a:rPr lang="en-GB" sz="2800" dirty="0" smtClean="0"/>
              <a:t>. (</a:t>
            </a:r>
            <a:r>
              <a:rPr lang="en-GB" sz="2800" dirty="0"/>
              <a:t>1 mark)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state of complete physical, social and mental wellbeing and not merely the absence of disease or infirmity.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79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Jack is a talented sports performer who wants to improve his level of fitness. Explain why fitness testing is important before Jack begins a training programme. (2 marks)</a:t>
            </a:r>
          </a:p>
          <a:p>
            <a:pPr marL="0" indent="0">
              <a:buNone/>
            </a:pPr>
            <a:r>
              <a:rPr lang="en-GB" dirty="0" smtClean="0"/>
              <a:t>• To gauge level of fitness or baseline fitness.</a:t>
            </a:r>
          </a:p>
          <a:p>
            <a:pPr marL="0" indent="0">
              <a:buNone/>
            </a:pPr>
            <a:r>
              <a:rPr lang="en-GB" dirty="0" smtClean="0"/>
              <a:t>• To highlight weaknesses or strengths.</a:t>
            </a:r>
          </a:p>
          <a:p>
            <a:pPr marL="0" indent="0">
              <a:buNone/>
            </a:pPr>
            <a:r>
              <a:rPr lang="en-GB" dirty="0" smtClean="0"/>
              <a:t>• To motivate the performer.</a:t>
            </a:r>
          </a:p>
          <a:p>
            <a:pPr marL="0" indent="0">
              <a:buNone/>
            </a:pPr>
            <a:r>
              <a:rPr lang="en-GB" dirty="0" smtClean="0"/>
              <a:t>• Target setting.</a:t>
            </a:r>
          </a:p>
          <a:p>
            <a:pPr marL="0" indent="0">
              <a:buNone/>
            </a:pPr>
            <a:r>
              <a:rPr lang="en-GB" dirty="0" smtClean="0"/>
              <a:t>• To make training more specific or appropriate or suitable.</a:t>
            </a:r>
          </a:p>
          <a:p>
            <a:pPr marL="0" indent="0">
              <a:buNone/>
            </a:pPr>
            <a:r>
              <a:rPr lang="en-GB" dirty="0" smtClean="0"/>
              <a:t>• Check or monitor progress.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03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Describe the Illinois agility test. (2 marks)</a:t>
            </a:r>
          </a:p>
          <a:p>
            <a:pPr marL="0" indent="0">
              <a:buNone/>
            </a:pPr>
            <a:r>
              <a:rPr lang="en-GB" dirty="0" smtClean="0"/>
              <a:t>• Participant lies face down on floor.</a:t>
            </a:r>
          </a:p>
          <a:p>
            <a:pPr marL="0" indent="0">
              <a:buNone/>
            </a:pPr>
            <a:r>
              <a:rPr lang="en-GB" dirty="0" smtClean="0"/>
              <a:t>• (At starting signal), participant jumps up and completes the course as quickly as possible.</a:t>
            </a:r>
          </a:p>
          <a:p>
            <a:pPr marL="0" indent="0">
              <a:buNone/>
            </a:pPr>
            <a:r>
              <a:rPr lang="en-GB" dirty="0" smtClean="0"/>
              <a:t>• Cones set out over distance of 10 metres by 5 metres wide.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96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Cheryl is a popular and effective coach. She is very good at non-verbal communication. Other than non-verbal communication, name two communication and interpersonal skills that an effective coach should have. (2 marks)</a:t>
            </a:r>
          </a:p>
          <a:p>
            <a:pPr marL="0" indent="0">
              <a:buNone/>
            </a:pPr>
            <a:r>
              <a:rPr lang="en-GB" dirty="0" smtClean="0"/>
              <a:t>Award one mark for each communication and interpersonal skill named.</a:t>
            </a:r>
          </a:p>
          <a:p>
            <a:pPr marL="0" indent="0">
              <a:buNone/>
            </a:pPr>
            <a:r>
              <a:rPr lang="en-GB" dirty="0" smtClean="0"/>
              <a:t>• Use of appropriate terminology/ language.</a:t>
            </a:r>
          </a:p>
          <a:p>
            <a:pPr marL="0" indent="0">
              <a:buNone/>
            </a:pPr>
            <a:r>
              <a:rPr lang="en-GB" dirty="0" smtClean="0"/>
              <a:t>• Listening/ responding to users.</a:t>
            </a:r>
          </a:p>
          <a:p>
            <a:pPr marL="0" indent="0">
              <a:buNone/>
            </a:pPr>
            <a:r>
              <a:rPr lang="en-GB" dirty="0" smtClean="0"/>
              <a:t>• Team working/ co-operation/ adaptability/ delegation.</a:t>
            </a:r>
          </a:p>
          <a:p>
            <a:pPr marL="0" indent="0">
              <a:buNone/>
            </a:pPr>
            <a:r>
              <a:rPr lang="en-GB" dirty="0" smtClean="0"/>
              <a:t>• Persuading/ advising/ influencing colleagues and customers.</a:t>
            </a:r>
          </a:p>
          <a:p>
            <a:pPr marL="0" indent="0">
              <a:buNone/>
            </a:pPr>
            <a:r>
              <a:rPr lang="en-GB" dirty="0" smtClean="0"/>
              <a:t>• Reacting to/ and adapting to trends and changing situations.</a:t>
            </a:r>
          </a:p>
          <a:p>
            <a:pPr marL="0" indent="0">
              <a:buNone/>
            </a:pPr>
            <a:r>
              <a:rPr lang="en-GB" dirty="0" smtClean="0"/>
              <a:t>• Verbal communication/ volume/ clarity/ intonation/ projection.</a:t>
            </a:r>
          </a:p>
          <a:p>
            <a:pPr marL="0" indent="0">
              <a:buNone/>
            </a:pPr>
            <a:r>
              <a:rPr lang="en-GB" dirty="0" smtClean="0"/>
              <a:t>• Control/ presence/ ability to gain and maintain the individual or group’s attention.</a:t>
            </a:r>
          </a:p>
          <a:p>
            <a:pPr marL="0" indent="0">
              <a:buNone/>
            </a:pPr>
            <a:r>
              <a:rPr lang="en-GB" dirty="0" smtClean="0"/>
              <a:t>• Personal qualities/ determination/ conviction/ enthusiasm.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</p:txBody>
      </p:sp>
    </p:spTree>
    <p:extLst>
      <p:ext uri="{BB962C8B-B14F-4D97-AF65-F5344CB8AC3E}">
        <p14:creationId xmlns:p14="http://schemas.microsoft.com/office/powerpoint/2010/main" val="138658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600" dirty="0" smtClean="0"/>
              <a:t>Describe </a:t>
            </a:r>
            <a:r>
              <a:rPr lang="en-GB" sz="1600" dirty="0"/>
              <a:t>in detail the actions around the knee joint to perform a vertical jump. You must refer to the muscle involved, the role each muscle performs and the type of contraction</a:t>
            </a:r>
            <a:r>
              <a:rPr lang="en-GB" sz="1600" dirty="0" smtClean="0"/>
              <a:t>. (</a:t>
            </a:r>
            <a:r>
              <a:rPr lang="en-GB" sz="1600" dirty="0"/>
              <a:t>5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Jumping involves extension in the knee joint.</a:t>
            </a:r>
          </a:p>
          <a:p>
            <a:r>
              <a:rPr lang="en-GB" sz="2000" dirty="0" smtClean="0"/>
              <a:t>Extension caused by contraction of the quadriceps.</a:t>
            </a:r>
          </a:p>
          <a:p>
            <a:r>
              <a:rPr lang="en-GB" sz="2000" dirty="0" smtClean="0"/>
              <a:t>Quadriceps act as prime mover / agonist.</a:t>
            </a:r>
          </a:p>
          <a:p>
            <a:r>
              <a:rPr lang="en-GB" sz="2000" dirty="0" smtClean="0"/>
              <a:t>Quadriceps contracts while hamstrings relax / antagonistic pair.</a:t>
            </a:r>
          </a:p>
          <a:p>
            <a:r>
              <a:rPr lang="en-GB" sz="2000" dirty="0" smtClean="0"/>
              <a:t>Hamstrings act as antagonist.</a:t>
            </a:r>
          </a:p>
          <a:p>
            <a:r>
              <a:rPr lang="en-GB" sz="2000" dirty="0" smtClean="0"/>
              <a:t>Muscle contraction is isometric and concentric (muscle shortens as it contracts).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714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Explain how non-verbal communication skills help Cheryl to be an effective coach. (2 marks)</a:t>
            </a:r>
          </a:p>
          <a:p>
            <a:pPr marL="0" indent="0">
              <a:buNone/>
            </a:pPr>
            <a:r>
              <a:rPr lang="en-GB" dirty="0" smtClean="0"/>
              <a:t>Award up to two marks for explaining how non-verbal communication skills help Cheryl to be an effective coach.</a:t>
            </a:r>
          </a:p>
          <a:p>
            <a:pPr marL="0" indent="0">
              <a:buNone/>
            </a:pPr>
            <a:r>
              <a:rPr lang="en-GB" dirty="0" smtClean="0"/>
              <a:t>NB Do not accept manual guidance as it is not a non-verbal communication skill.</a:t>
            </a:r>
          </a:p>
          <a:p>
            <a:pPr marL="0" indent="0">
              <a:buNone/>
            </a:pPr>
            <a:r>
              <a:rPr lang="en-GB" dirty="0" smtClean="0"/>
              <a:t>Non-verbal communication including demonstrations/ signals/ gestures.</a:t>
            </a:r>
          </a:p>
          <a:p>
            <a:pPr marL="0" indent="0">
              <a:buNone/>
            </a:pPr>
            <a:r>
              <a:rPr lang="en-GB" dirty="0" smtClean="0"/>
              <a:t>Demonstration will be accurate/ the demonstration is attainable/ performers pick up the key cues/ easily or readily/ as they understand the various signals or gestures.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40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type of strength which can be applied to an immovable object is known as:</a:t>
            </a:r>
          </a:p>
          <a:p>
            <a:pPr marL="0" indent="0">
              <a:buNone/>
            </a:pPr>
            <a:r>
              <a:rPr lang="en-GB" dirty="0" smtClean="0"/>
              <a:t>Dynamic</a:t>
            </a:r>
          </a:p>
          <a:p>
            <a:pPr marL="0" indent="0">
              <a:buNone/>
            </a:pPr>
            <a:r>
              <a:rPr lang="en-GB" dirty="0" smtClean="0"/>
              <a:t>Static</a:t>
            </a:r>
          </a:p>
          <a:p>
            <a:pPr marL="0" indent="0">
              <a:buNone/>
            </a:pPr>
            <a:r>
              <a:rPr lang="en-GB" dirty="0" smtClean="0"/>
              <a:t>Power</a:t>
            </a:r>
          </a:p>
          <a:p>
            <a:pPr marL="0" indent="0">
              <a:buNone/>
            </a:pPr>
            <a:r>
              <a:rPr lang="en-GB" dirty="0" smtClean="0"/>
              <a:t>Explosive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95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one of these will not improve an individual’s health?</a:t>
            </a:r>
          </a:p>
          <a:p>
            <a:pPr marL="0" indent="0">
              <a:buNone/>
            </a:pPr>
            <a:r>
              <a:rPr lang="en-GB" dirty="0" smtClean="0"/>
              <a:t>Good hygiene</a:t>
            </a:r>
          </a:p>
          <a:p>
            <a:pPr marL="0" indent="0">
              <a:buNone/>
            </a:pPr>
            <a:r>
              <a:rPr lang="en-GB" dirty="0" smtClean="0"/>
              <a:t>Balanced diet</a:t>
            </a:r>
          </a:p>
          <a:p>
            <a:pPr marL="0" indent="0">
              <a:buNone/>
            </a:pPr>
            <a:r>
              <a:rPr lang="en-GB" dirty="0" smtClean="0"/>
              <a:t>Lack of sleep</a:t>
            </a:r>
          </a:p>
          <a:p>
            <a:pPr marL="0" indent="0">
              <a:buNone/>
            </a:pPr>
            <a:r>
              <a:rPr lang="en-GB" dirty="0" smtClean="0"/>
              <a:t>Regular medical check-ups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2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Explain </a:t>
            </a:r>
            <a:r>
              <a:rPr lang="en-GB" sz="2400" dirty="0"/>
              <a:t>two exercise habits that could easily be used in everyday life</a:t>
            </a:r>
            <a:r>
              <a:rPr lang="en-GB" sz="2400" dirty="0" smtClean="0"/>
              <a:t>. (</a:t>
            </a:r>
            <a:r>
              <a:rPr lang="en-GB" sz="2400" dirty="0"/>
              <a:t>2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Walk / cycle instead of driving,</a:t>
            </a:r>
          </a:p>
          <a:p>
            <a:r>
              <a:rPr lang="en-GB" sz="2800" dirty="0" smtClean="0"/>
              <a:t>Walk part of journey (get off bus one stop earlier),</a:t>
            </a:r>
          </a:p>
          <a:p>
            <a:r>
              <a:rPr lang="en-GB" sz="2800" dirty="0" smtClean="0"/>
              <a:t>Use stairs instead of escalators,</a:t>
            </a:r>
          </a:p>
          <a:p>
            <a:r>
              <a:rPr lang="en-GB" sz="2800" dirty="0" smtClean="0"/>
              <a:t>Join sports team,</a:t>
            </a:r>
          </a:p>
          <a:p>
            <a:r>
              <a:rPr lang="en-GB" sz="2800" dirty="0" smtClean="0"/>
              <a:t>Join gym,</a:t>
            </a:r>
          </a:p>
          <a:p>
            <a:r>
              <a:rPr lang="en-GB" sz="2800" dirty="0" smtClean="0"/>
              <a:t>Any other appropriate answer.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918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most important factor for a fast start in a 100 m sprint is:</a:t>
            </a:r>
          </a:p>
          <a:p>
            <a:pPr marL="0" indent="0">
              <a:buNone/>
            </a:pPr>
            <a:r>
              <a:rPr lang="en-GB" dirty="0" smtClean="0"/>
              <a:t>Flexibility</a:t>
            </a:r>
          </a:p>
          <a:p>
            <a:pPr marL="0" indent="0">
              <a:buNone/>
            </a:pPr>
            <a:r>
              <a:rPr lang="en-GB" dirty="0" smtClean="0"/>
              <a:t>Balance</a:t>
            </a:r>
          </a:p>
          <a:p>
            <a:pPr marL="0" indent="0">
              <a:buNone/>
            </a:pPr>
            <a:r>
              <a:rPr lang="en-GB" dirty="0" smtClean="0"/>
              <a:t>Reaction time</a:t>
            </a:r>
          </a:p>
          <a:p>
            <a:pPr marL="0" indent="0">
              <a:buNone/>
            </a:pPr>
            <a:r>
              <a:rPr lang="en-GB" dirty="0" smtClean="0"/>
              <a:t>Co-ordination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76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Regular exercise is important to help maintain a healthy lifestyle. State two reasons why taking part in regular exercise can improve your health. (2 marks)</a:t>
            </a:r>
          </a:p>
          <a:p>
            <a:pPr marL="0" indent="0">
              <a:buNone/>
            </a:pPr>
            <a:r>
              <a:rPr lang="en-GB" dirty="0" smtClean="0"/>
              <a:t>• Reduces stress or tension/ feel good factor or mental wellbeing.</a:t>
            </a:r>
          </a:p>
          <a:p>
            <a:pPr marL="0" indent="0">
              <a:buNone/>
            </a:pPr>
            <a:r>
              <a:rPr lang="en-GB" dirty="0" smtClean="0"/>
              <a:t>• Improves fitness levels or physical wellbeing.</a:t>
            </a:r>
          </a:p>
          <a:p>
            <a:pPr marL="0" indent="0">
              <a:buNone/>
            </a:pPr>
            <a:r>
              <a:rPr lang="en-GB" dirty="0" smtClean="0"/>
              <a:t>• Improves basic levels of strength or flexibility or endurance.</a:t>
            </a:r>
          </a:p>
          <a:p>
            <a:pPr marL="0" indent="0">
              <a:buNone/>
            </a:pPr>
            <a:r>
              <a:rPr lang="en-GB" dirty="0" smtClean="0"/>
              <a:t>• Reduces the chances of illness or injury.</a:t>
            </a:r>
          </a:p>
          <a:p>
            <a:pPr marL="0" indent="0">
              <a:buNone/>
            </a:pPr>
            <a:r>
              <a:rPr lang="en-GB" dirty="0" smtClean="0"/>
              <a:t>• Allows you to mix with other people or social wellbeing.</a:t>
            </a:r>
          </a:p>
          <a:p>
            <a:pPr marL="0" indent="0">
              <a:buNone/>
            </a:pPr>
            <a:r>
              <a:rPr lang="en-GB" dirty="0" smtClean="0"/>
              <a:t>• Helps keep weight down/ look good.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15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Using two examples, explain how the type of practice you named in the previous </a:t>
            </a:r>
          </a:p>
          <a:p>
            <a:pPr marL="0" indent="0">
              <a:buNone/>
            </a:pPr>
            <a:r>
              <a:rPr lang="en-GB" dirty="0" smtClean="0"/>
              <a:t>question could be used in learning a new skill or technique. (4 marks)</a:t>
            </a:r>
          </a:p>
          <a:p>
            <a:pPr marL="0" indent="0">
              <a:buNone/>
            </a:pPr>
            <a:r>
              <a:rPr lang="en-GB" dirty="0" smtClean="0"/>
              <a:t>Award one mark for how each type of practice is used, and one mark for each qualified example.</a:t>
            </a:r>
          </a:p>
          <a:p>
            <a:pPr marL="0" indent="0">
              <a:buNone/>
            </a:pPr>
            <a:r>
              <a:rPr lang="en-GB" dirty="0" smtClean="0"/>
              <a:t>Examples include:</a:t>
            </a:r>
          </a:p>
          <a:p>
            <a:pPr marL="0" indent="0">
              <a:buNone/>
            </a:pPr>
            <a:r>
              <a:rPr lang="en-GB" dirty="0" smtClean="0"/>
              <a:t>• Part – suited to complex skills/ which have several parts/ breakdown the skill into parts to aid learning or triple jump – hop, step, jump.</a:t>
            </a:r>
          </a:p>
          <a:p>
            <a:pPr marL="0" indent="0">
              <a:buNone/>
            </a:pPr>
            <a:r>
              <a:rPr lang="en-GB" dirty="0" smtClean="0"/>
              <a:t>• Fixed – suitable for closed skills/ where the environment stays the same/ actions can be performed in the same way each time/ </a:t>
            </a:r>
            <a:r>
              <a:rPr lang="en-GB" dirty="0" err="1" smtClean="0"/>
              <a:t>eg</a:t>
            </a:r>
            <a:r>
              <a:rPr lang="en-GB" dirty="0" smtClean="0"/>
              <a:t> golf tee shot, penalty kick, forward roll.</a:t>
            </a:r>
          </a:p>
          <a:p>
            <a:pPr marL="0" indent="0">
              <a:buNone/>
            </a:pPr>
            <a:r>
              <a:rPr lang="en-GB" dirty="0" smtClean="0"/>
              <a:t>• Variable – suited to open skills/ where the conditions change during the execution of the skill/ used in invasion game practices to replicate situations that may occur in a game </a:t>
            </a:r>
            <a:r>
              <a:rPr lang="en-GB" dirty="0" err="1" smtClean="0"/>
              <a:t>eg</a:t>
            </a:r>
            <a:r>
              <a:rPr lang="en-GB" dirty="0" smtClean="0"/>
              <a:t> football, netball.</a:t>
            </a:r>
          </a:p>
          <a:p>
            <a:pPr marL="0" indent="0">
              <a:buNone/>
            </a:pPr>
            <a:r>
              <a:rPr lang="en-GB" dirty="0" smtClean="0"/>
              <a:t>• Whole-part-whole – The whole skill is practised first/ then it is broken down to practise each element/ and then is put back together again, </a:t>
            </a:r>
            <a:r>
              <a:rPr lang="en-GB" dirty="0" err="1" smtClean="0"/>
              <a:t>eg</a:t>
            </a:r>
            <a:r>
              <a:rPr lang="en-GB" dirty="0" smtClean="0"/>
              <a:t> tennis serve – toss, swing, hit, follow through or thigh, neck and throw.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6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2595</Words>
  <Application>Microsoft Office PowerPoint</Application>
  <PresentationFormat>On-screen Show (4:3)</PresentationFormat>
  <Paragraphs>202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Health, Fitness and a Healthy Active Lifestyle</vt:lpstr>
      <vt:lpstr>PowerPoint Presentation</vt:lpstr>
      <vt:lpstr>Give a general definition of what good health is. (1 mark)</vt:lpstr>
      <vt:lpstr>PowerPoint Presentation</vt:lpstr>
      <vt:lpstr>PowerPoint Presentation</vt:lpstr>
      <vt:lpstr>Explain two exercise habits that could easily be used in everyday life. (2 marks)</vt:lpstr>
      <vt:lpstr>PowerPoint Presentation</vt:lpstr>
      <vt:lpstr>PowerPoint Presentation</vt:lpstr>
      <vt:lpstr>PowerPoint Presentation</vt:lpstr>
      <vt:lpstr>Describe two benefits that can be gained from exercising regularly.  (2 marks)</vt:lpstr>
      <vt:lpstr>PowerPoint Presentation</vt:lpstr>
      <vt:lpstr>PowerPoint Presentation</vt:lpstr>
      <vt:lpstr>Name and describe 3 different functions of the skeletal system. (3 marks)</vt:lpstr>
      <vt:lpstr>PowerPoint Presentation</vt:lpstr>
      <vt:lpstr>PowerPoint Presentation</vt:lpstr>
      <vt:lpstr>What is a tendon and what function does it perform? (2 marks)</vt:lpstr>
      <vt:lpstr>What function does cartilage perform and where would it be found? (2 marks)</vt:lpstr>
      <vt:lpstr>PowerPoint Presentation</vt:lpstr>
      <vt:lpstr>Describe the following four movements?  (4 marks)</vt:lpstr>
      <vt:lpstr>Describe what is meant by an isometric contraction?  (2 marks)</vt:lpstr>
      <vt:lpstr>PowerPoint Presentation</vt:lpstr>
      <vt:lpstr>PowerPoint Presentation</vt:lpstr>
      <vt:lpstr>PowerPoint Presentation</vt:lpstr>
      <vt:lpstr>Name and describe a test that could be used to measure Cardiovascular Endurance. (3 marks)</vt:lpstr>
      <vt:lpstr>PowerPoint Presentation</vt:lpstr>
      <vt:lpstr>PowerPoint Presentation</vt:lpstr>
      <vt:lpstr>PowerPoint Presentation</vt:lpstr>
      <vt:lpstr>Name a sport which requires a good level of agility and explain why agility is important in this sport. (2 marks) </vt:lpstr>
      <vt:lpstr>Describe one movement that the quadriceps and hamstrings would work together to allow? (2 marks)</vt:lpstr>
      <vt:lpstr>PowerPoint Presentation</vt:lpstr>
      <vt:lpstr>PowerPoint Presentation</vt:lpstr>
      <vt:lpstr>PowerPoint Presentation</vt:lpstr>
      <vt:lpstr>Describe in detail the actions around the knee joint to perform a vertical jump. You must refer to the muscle involved, the role each muscle performs and the type of contraction. (5 marks)</vt:lpstr>
      <vt:lpstr>PowerPoint Presentation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Fitness and a Healthy Active Lifestyle</dc:title>
  <dc:creator>jamie</dc:creator>
  <cp:lastModifiedBy>JTurnbull</cp:lastModifiedBy>
  <cp:revision>44</cp:revision>
  <dcterms:created xsi:type="dcterms:W3CDTF">2013-04-20T08:06:58Z</dcterms:created>
  <dcterms:modified xsi:type="dcterms:W3CDTF">2013-10-07T14:15:25Z</dcterms:modified>
</cp:coreProperties>
</file>