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53634E-D1A2-4BC3-AF3F-52854167F735}" type="doc">
      <dgm:prSet loTypeId="urn:microsoft.com/office/officeart/2005/8/layout/venn1" loCatId="relationship" qsTypeId="urn:microsoft.com/office/officeart/2005/8/quickstyle/simple1" qsCatId="simple" csTypeId="urn:microsoft.com/office/officeart/2005/8/colors/accent1_1" csCatId="accent1" phldr="1"/>
      <dgm:spPr/>
    </dgm:pt>
    <dgm:pt modelId="{DCF30CA8-9D9D-4094-90BC-DE5E9AC4E41A}">
      <dgm:prSet phldrT="[Text]"/>
      <dgm:spPr/>
      <dgm:t>
        <a:bodyPr/>
        <a:lstStyle/>
        <a:p>
          <a:r>
            <a:rPr lang="en-GB" dirty="0" smtClean="0"/>
            <a:t>Extra-Curricular provision</a:t>
          </a:r>
          <a:endParaRPr lang="en-GB" dirty="0"/>
        </a:p>
      </dgm:t>
    </dgm:pt>
    <dgm:pt modelId="{E877E0F7-90D8-4078-AE18-1749A4568955}" type="parTrans" cxnId="{8DFA97A6-345C-4503-BBE8-4A1BA621EEC7}">
      <dgm:prSet/>
      <dgm:spPr/>
      <dgm:t>
        <a:bodyPr/>
        <a:lstStyle/>
        <a:p>
          <a:endParaRPr lang="en-GB"/>
        </a:p>
      </dgm:t>
    </dgm:pt>
    <dgm:pt modelId="{83CDD0D4-99AD-4559-879C-78793F32A67B}" type="sibTrans" cxnId="{8DFA97A6-345C-4503-BBE8-4A1BA621EEC7}">
      <dgm:prSet/>
      <dgm:spPr/>
      <dgm:t>
        <a:bodyPr/>
        <a:lstStyle/>
        <a:p>
          <a:endParaRPr lang="en-GB"/>
        </a:p>
      </dgm:t>
    </dgm:pt>
    <dgm:pt modelId="{51515290-21A4-4A82-8DF5-695C739207B2}">
      <dgm:prSet phldrT="[Text]"/>
      <dgm:spPr/>
      <dgm:t>
        <a:bodyPr/>
        <a:lstStyle/>
        <a:p>
          <a:r>
            <a:rPr lang="en-GB" dirty="0" smtClean="0"/>
            <a:t>Club and team practice sessions</a:t>
          </a:r>
          <a:endParaRPr lang="en-GB" dirty="0"/>
        </a:p>
      </dgm:t>
    </dgm:pt>
    <dgm:pt modelId="{062AA586-A29D-4ED1-B3FC-15340704D2FF}" type="parTrans" cxnId="{32284B4C-827E-4FF8-BBA8-C7FC2AD994B8}">
      <dgm:prSet/>
      <dgm:spPr/>
      <dgm:t>
        <a:bodyPr/>
        <a:lstStyle/>
        <a:p>
          <a:endParaRPr lang="en-GB"/>
        </a:p>
      </dgm:t>
    </dgm:pt>
    <dgm:pt modelId="{6E50611C-FCE3-46D3-B4F3-8E534E8FD6CD}" type="sibTrans" cxnId="{32284B4C-827E-4FF8-BBA8-C7FC2AD994B8}">
      <dgm:prSet/>
      <dgm:spPr/>
      <dgm:t>
        <a:bodyPr/>
        <a:lstStyle/>
        <a:p>
          <a:endParaRPr lang="en-GB"/>
        </a:p>
      </dgm:t>
    </dgm:pt>
    <dgm:pt modelId="{091E5455-BBB4-4FBC-ACE5-5B958104FB6B}">
      <dgm:prSet phldrT="[Text]"/>
      <dgm:spPr/>
      <dgm:t>
        <a:bodyPr/>
        <a:lstStyle/>
        <a:p>
          <a:r>
            <a:rPr lang="en-GB" b="1" dirty="0" smtClean="0"/>
            <a:t>Timetabled lessons</a:t>
          </a:r>
          <a:endParaRPr lang="en-GB" b="1" dirty="0"/>
        </a:p>
      </dgm:t>
    </dgm:pt>
    <dgm:pt modelId="{A11C1967-9249-4930-A70C-712819B13721}" type="parTrans" cxnId="{628E5E59-3634-40B9-ADBC-5B2395B7095A}">
      <dgm:prSet/>
      <dgm:spPr/>
      <dgm:t>
        <a:bodyPr/>
        <a:lstStyle/>
        <a:p>
          <a:endParaRPr lang="en-GB"/>
        </a:p>
      </dgm:t>
    </dgm:pt>
    <dgm:pt modelId="{41E83D98-68DD-4F9C-978B-BFC9CABC0A4F}" type="sibTrans" cxnId="{628E5E59-3634-40B9-ADBC-5B2395B7095A}">
      <dgm:prSet/>
      <dgm:spPr/>
      <dgm:t>
        <a:bodyPr/>
        <a:lstStyle/>
        <a:p>
          <a:endParaRPr lang="en-GB"/>
        </a:p>
      </dgm:t>
    </dgm:pt>
    <dgm:pt modelId="{66D2403D-FE28-46FC-BE1B-11138F78F99B}">
      <dgm:prSet/>
      <dgm:spPr/>
      <dgm:t>
        <a:bodyPr/>
        <a:lstStyle/>
        <a:p>
          <a:r>
            <a:rPr lang="en-GB" dirty="0" smtClean="0"/>
            <a:t>Sports performance awards</a:t>
          </a:r>
          <a:endParaRPr lang="en-GB" dirty="0"/>
        </a:p>
      </dgm:t>
    </dgm:pt>
    <dgm:pt modelId="{1CBFE083-6E4B-426D-B073-7C3EBABC0216}" type="parTrans" cxnId="{80A8E798-545F-40CA-A06A-5715C497CD6B}">
      <dgm:prSet/>
      <dgm:spPr/>
      <dgm:t>
        <a:bodyPr/>
        <a:lstStyle/>
        <a:p>
          <a:endParaRPr lang="en-GB"/>
        </a:p>
      </dgm:t>
    </dgm:pt>
    <dgm:pt modelId="{042174C4-8C4F-45CD-A782-036F2A17EA6B}" type="sibTrans" cxnId="{80A8E798-545F-40CA-A06A-5715C497CD6B}">
      <dgm:prSet/>
      <dgm:spPr/>
      <dgm:t>
        <a:bodyPr/>
        <a:lstStyle/>
        <a:p>
          <a:endParaRPr lang="en-GB"/>
        </a:p>
      </dgm:t>
    </dgm:pt>
    <dgm:pt modelId="{33D9EEE9-4EA2-461D-98B4-4E67A30686AD}">
      <dgm:prSet/>
      <dgm:spPr/>
      <dgm:t>
        <a:bodyPr/>
        <a:lstStyle/>
        <a:p>
          <a:r>
            <a:rPr lang="en-GB" dirty="0" smtClean="0"/>
            <a:t>Links to local clubs</a:t>
          </a:r>
          <a:endParaRPr lang="en-GB" dirty="0"/>
        </a:p>
      </dgm:t>
    </dgm:pt>
    <dgm:pt modelId="{D43B6175-2534-42E1-9635-D157648044F7}" type="parTrans" cxnId="{0027371C-248B-4FD1-B83D-CDD9CB26C7E7}">
      <dgm:prSet/>
      <dgm:spPr/>
      <dgm:t>
        <a:bodyPr/>
        <a:lstStyle/>
        <a:p>
          <a:endParaRPr lang="en-GB"/>
        </a:p>
      </dgm:t>
    </dgm:pt>
    <dgm:pt modelId="{6478553D-D633-43D7-A6F4-98E73EF44E40}" type="sibTrans" cxnId="{0027371C-248B-4FD1-B83D-CDD9CB26C7E7}">
      <dgm:prSet/>
      <dgm:spPr/>
      <dgm:t>
        <a:bodyPr/>
        <a:lstStyle/>
        <a:p>
          <a:endParaRPr lang="en-GB"/>
        </a:p>
      </dgm:t>
    </dgm:pt>
    <dgm:pt modelId="{8939FB0A-C115-4CFF-843B-C9F08A8A03EA}" type="pres">
      <dgm:prSet presAssocID="{9F53634E-D1A2-4BC3-AF3F-52854167F735}" presName="compositeShape" presStyleCnt="0">
        <dgm:presLayoutVars>
          <dgm:chMax val="7"/>
          <dgm:dir/>
          <dgm:resizeHandles val="exact"/>
        </dgm:presLayoutVars>
      </dgm:prSet>
      <dgm:spPr/>
    </dgm:pt>
    <dgm:pt modelId="{4A59661F-FA18-4D68-BB51-9140574C7A47}" type="pres">
      <dgm:prSet presAssocID="{091E5455-BBB4-4FBC-ACE5-5B958104FB6B}" presName="circ1" presStyleLbl="vennNode1" presStyleIdx="0" presStyleCnt="5"/>
      <dgm:spPr/>
    </dgm:pt>
    <dgm:pt modelId="{7CEDF1C1-5E83-453B-A503-3C579836DBAF}" type="pres">
      <dgm:prSet presAssocID="{091E5455-BBB4-4FBC-ACE5-5B958104FB6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0D0D15-A7E1-4139-83BC-CAD87A956BF5}" type="pres">
      <dgm:prSet presAssocID="{DCF30CA8-9D9D-4094-90BC-DE5E9AC4E41A}" presName="circ2" presStyleLbl="vennNode1" presStyleIdx="1" presStyleCnt="5"/>
      <dgm:spPr/>
    </dgm:pt>
    <dgm:pt modelId="{D643AD9A-19D6-428A-81E3-5DA78A236EB9}" type="pres">
      <dgm:prSet presAssocID="{DCF30CA8-9D9D-4094-90BC-DE5E9AC4E41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03EA4D-53AA-442E-9BC3-5A7C041F2317}" type="pres">
      <dgm:prSet presAssocID="{51515290-21A4-4A82-8DF5-695C739207B2}" presName="circ3" presStyleLbl="vennNode1" presStyleIdx="2" presStyleCnt="5"/>
      <dgm:spPr/>
    </dgm:pt>
    <dgm:pt modelId="{151FBAE2-671D-493D-9661-71F43C71082F}" type="pres">
      <dgm:prSet presAssocID="{51515290-21A4-4A82-8DF5-695C739207B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655A1A-E433-4C7F-9DAC-BC817A804621}" type="pres">
      <dgm:prSet presAssocID="{33D9EEE9-4EA2-461D-98B4-4E67A30686AD}" presName="circ4" presStyleLbl="vennNode1" presStyleIdx="3" presStyleCnt="5"/>
      <dgm:spPr/>
    </dgm:pt>
    <dgm:pt modelId="{9366CC59-9F13-4EBD-931E-07B7A83A718B}" type="pres">
      <dgm:prSet presAssocID="{33D9EEE9-4EA2-461D-98B4-4E67A30686AD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E1CA76-1178-43CA-9EF0-E656BD3DDB87}" type="pres">
      <dgm:prSet presAssocID="{66D2403D-FE28-46FC-BE1B-11138F78F99B}" presName="circ5" presStyleLbl="vennNode1" presStyleIdx="4" presStyleCnt="5"/>
      <dgm:spPr/>
    </dgm:pt>
    <dgm:pt modelId="{292F82FE-E7DA-4C73-95B7-3F398F96C5D9}" type="pres">
      <dgm:prSet presAssocID="{66D2403D-FE28-46FC-BE1B-11138F78F99B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AA3A545-0D99-49F4-951A-25106A087F2F}" type="presOf" srcId="{51515290-21A4-4A82-8DF5-695C739207B2}" destId="{151FBAE2-671D-493D-9661-71F43C71082F}" srcOrd="0" destOrd="0" presId="urn:microsoft.com/office/officeart/2005/8/layout/venn1"/>
    <dgm:cxn modelId="{620ABB64-BF2C-4722-948D-80F6CC26A285}" type="presOf" srcId="{66D2403D-FE28-46FC-BE1B-11138F78F99B}" destId="{292F82FE-E7DA-4C73-95B7-3F398F96C5D9}" srcOrd="0" destOrd="0" presId="urn:microsoft.com/office/officeart/2005/8/layout/venn1"/>
    <dgm:cxn modelId="{568E9939-810B-486F-B912-895A8AB95812}" type="presOf" srcId="{DCF30CA8-9D9D-4094-90BC-DE5E9AC4E41A}" destId="{D643AD9A-19D6-428A-81E3-5DA78A236EB9}" srcOrd="0" destOrd="0" presId="urn:microsoft.com/office/officeart/2005/8/layout/venn1"/>
    <dgm:cxn modelId="{2C158DE7-A606-4A12-BE3C-2B0192D21F19}" type="presOf" srcId="{33D9EEE9-4EA2-461D-98B4-4E67A30686AD}" destId="{9366CC59-9F13-4EBD-931E-07B7A83A718B}" srcOrd="0" destOrd="0" presId="urn:microsoft.com/office/officeart/2005/8/layout/venn1"/>
    <dgm:cxn modelId="{80A8E798-545F-40CA-A06A-5715C497CD6B}" srcId="{9F53634E-D1A2-4BC3-AF3F-52854167F735}" destId="{66D2403D-FE28-46FC-BE1B-11138F78F99B}" srcOrd="4" destOrd="0" parTransId="{1CBFE083-6E4B-426D-B073-7C3EBABC0216}" sibTransId="{042174C4-8C4F-45CD-A782-036F2A17EA6B}"/>
    <dgm:cxn modelId="{628E5E59-3634-40B9-ADBC-5B2395B7095A}" srcId="{9F53634E-D1A2-4BC3-AF3F-52854167F735}" destId="{091E5455-BBB4-4FBC-ACE5-5B958104FB6B}" srcOrd="0" destOrd="0" parTransId="{A11C1967-9249-4930-A70C-712819B13721}" sibTransId="{41E83D98-68DD-4F9C-978B-BFC9CABC0A4F}"/>
    <dgm:cxn modelId="{32284B4C-827E-4FF8-BBA8-C7FC2AD994B8}" srcId="{9F53634E-D1A2-4BC3-AF3F-52854167F735}" destId="{51515290-21A4-4A82-8DF5-695C739207B2}" srcOrd="2" destOrd="0" parTransId="{062AA586-A29D-4ED1-B3FC-15340704D2FF}" sibTransId="{6E50611C-FCE3-46D3-B4F3-8E534E8FD6CD}"/>
    <dgm:cxn modelId="{7DFA3609-59D3-41B7-9821-4C361AB2928D}" type="presOf" srcId="{9F53634E-D1A2-4BC3-AF3F-52854167F735}" destId="{8939FB0A-C115-4CFF-843B-C9F08A8A03EA}" srcOrd="0" destOrd="0" presId="urn:microsoft.com/office/officeart/2005/8/layout/venn1"/>
    <dgm:cxn modelId="{0027371C-248B-4FD1-B83D-CDD9CB26C7E7}" srcId="{9F53634E-D1A2-4BC3-AF3F-52854167F735}" destId="{33D9EEE9-4EA2-461D-98B4-4E67A30686AD}" srcOrd="3" destOrd="0" parTransId="{D43B6175-2534-42E1-9635-D157648044F7}" sibTransId="{6478553D-D633-43D7-A6F4-98E73EF44E40}"/>
    <dgm:cxn modelId="{C6BC0694-1DFB-4D98-8A26-6780183670B4}" type="presOf" srcId="{091E5455-BBB4-4FBC-ACE5-5B958104FB6B}" destId="{7CEDF1C1-5E83-453B-A503-3C579836DBAF}" srcOrd="0" destOrd="0" presId="urn:microsoft.com/office/officeart/2005/8/layout/venn1"/>
    <dgm:cxn modelId="{8DFA97A6-345C-4503-BBE8-4A1BA621EEC7}" srcId="{9F53634E-D1A2-4BC3-AF3F-52854167F735}" destId="{DCF30CA8-9D9D-4094-90BC-DE5E9AC4E41A}" srcOrd="1" destOrd="0" parTransId="{E877E0F7-90D8-4078-AE18-1749A4568955}" sibTransId="{83CDD0D4-99AD-4559-879C-78793F32A67B}"/>
    <dgm:cxn modelId="{259857D4-8075-4E56-A090-F2CCE15727C9}" type="presParOf" srcId="{8939FB0A-C115-4CFF-843B-C9F08A8A03EA}" destId="{4A59661F-FA18-4D68-BB51-9140574C7A47}" srcOrd="0" destOrd="0" presId="urn:microsoft.com/office/officeart/2005/8/layout/venn1"/>
    <dgm:cxn modelId="{6076E972-F3D0-4BE1-BE72-ED083E831193}" type="presParOf" srcId="{8939FB0A-C115-4CFF-843B-C9F08A8A03EA}" destId="{7CEDF1C1-5E83-453B-A503-3C579836DBAF}" srcOrd="1" destOrd="0" presId="urn:microsoft.com/office/officeart/2005/8/layout/venn1"/>
    <dgm:cxn modelId="{9C4BDA36-C3ED-43FC-B82D-C543A521A047}" type="presParOf" srcId="{8939FB0A-C115-4CFF-843B-C9F08A8A03EA}" destId="{F90D0D15-A7E1-4139-83BC-CAD87A956BF5}" srcOrd="2" destOrd="0" presId="urn:microsoft.com/office/officeart/2005/8/layout/venn1"/>
    <dgm:cxn modelId="{6D727505-E694-4C81-9148-A87CF54B26AC}" type="presParOf" srcId="{8939FB0A-C115-4CFF-843B-C9F08A8A03EA}" destId="{D643AD9A-19D6-428A-81E3-5DA78A236EB9}" srcOrd="3" destOrd="0" presId="urn:microsoft.com/office/officeart/2005/8/layout/venn1"/>
    <dgm:cxn modelId="{5EDAF783-AABC-477A-8F10-D0F9D9EF061B}" type="presParOf" srcId="{8939FB0A-C115-4CFF-843B-C9F08A8A03EA}" destId="{A403EA4D-53AA-442E-9BC3-5A7C041F2317}" srcOrd="4" destOrd="0" presId="urn:microsoft.com/office/officeart/2005/8/layout/venn1"/>
    <dgm:cxn modelId="{DF131434-2DEC-4563-A31B-99398D1764F7}" type="presParOf" srcId="{8939FB0A-C115-4CFF-843B-C9F08A8A03EA}" destId="{151FBAE2-671D-493D-9661-71F43C71082F}" srcOrd="5" destOrd="0" presId="urn:microsoft.com/office/officeart/2005/8/layout/venn1"/>
    <dgm:cxn modelId="{78E8A94B-FA45-408D-8646-20E963D8D985}" type="presParOf" srcId="{8939FB0A-C115-4CFF-843B-C9F08A8A03EA}" destId="{A3655A1A-E433-4C7F-9DAC-BC817A804621}" srcOrd="6" destOrd="0" presId="urn:microsoft.com/office/officeart/2005/8/layout/venn1"/>
    <dgm:cxn modelId="{178571B1-F50F-486B-B5FA-AD72B1FD3F75}" type="presParOf" srcId="{8939FB0A-C115-4CFF-843B-C9F08A8A03EA}" destId="{9366CC59-9F13-4EBD-931E-07B7A83A718B}" srcOrd="7" destOrd="0" presId="urn:microsoft.com/office/officeart/2005/8/layout/venn1"/>
    <dgm:cxn modelId="{B50BD0EB-94D2-48B0-81DD-04A52091B451}" type="presParOf" srcId="{8939FB0A-C115-4CFF-843B-C9F08A8A03EA}" destId="{D5E1CA76-1178-43CA-9EF0-E656BD3DDB87}" srcOrd="8" destOrd="0" presId="urn:microsoft.com/office/officeart/2005/8/layout/venn1"/>
    <dgm:cxn modelId="{8BD8B25C-32B2-4664-B91A-7E7D4955374C}" type="presParOf" srcId="{8939FB0A-C115-4CFF-843B-C9F08A8A03EA}" destId="{292F82FE-E7DA-4C73-95B7-3F398F96C5D9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9661F-FA18-4D68-BB51-9140574C7A47}">
      <dsp:nvSpPr>
        <dsp:cNvPr id="0" name=""/>
        <dsp:cNvSpPr/>
      </dsp:nvSpPr>
      <dsp:spPr>
        <a:xfrm>
          <a:off x="2870834" y="1281303"/>
          <a:ext cx="1573530" cy="157353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CEDF1C1-5E83-453B-A503-3C579836DBAF}">
      <dsp:nvSpPr>
        <dsp:cNvPr id="0" name=""/>
        <dsp:cNvSpPr/>
      </dsp:nvSpPr>
      <dsp:spPr>
        <a:xfrm>
          <a:off x="2744952" y="0"/>
          <a:ext cx="1825294" cy="105651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b="1" kern="1200" dirty="0" smtClean="0"/>
            <a:t>Timetabled lessons</a:t>
          </a:r>
          <a:endParaRPr lang="en-GB" sz="2300" b="1" kern="1200" dirty="0"/>
        </a:p>
      </dsp:txBody>
      <dsp:txXfrm>
        <a:off x="2744952" y="0"/>
        <a:ext cx="1825294" cy="1056513"/>
      </dsp:txXfrm>
    </dsp:sp>
    <dsp:sp modelId="{F90D0D15-A7E1-4139-83BC-CAD87A956BF5}">
      <dsp:nvSpPr>
        <dsp:cNvPr id="0" name=""/>
        <dsp:cNvSpPr/>
      </dsp:nvSpPr>
      <dsp:spPr>
        <a:xfrm>
          <a:off x="3469405" y="1716046"/>
          <a:ext cx="1573530" cy="157353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643AD9A-19D6-428A-81E3-5DA78A236EB9}">
      <dsp:nvSpPr>
        <dsp:cNvPr id="0" name=""/>
        <dsp:cNvSpPr/>
      </dsp:nvSpPr>
      <dsp:spPr>
        <a:xfrm>
          <a:off x="5168188" y="1393698"/>
          <a:ext cx="1636471" cy="11464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Extra-Curricular provision</a:t>
          </a:r>
          <a:endParaRPr lang="en-GB" sz="2300" kern="1200" dirty="0"/>
        </a:p>
      </dsp:txBody>
      <dsp:txXfrm>
        <a:off x="5168188" y="1393698"/>
        <a:ext cx="1636471" cy="1146429"/>
      </dsp:txXfrm>
    </dsp:sp>
    <dsp:sp modelId="{A403EA4D-53AA-442E-9BC3-5A7C041F2317}">
      <dsp:nvSpPr>
        <dsp:cNvPr id="0" name=""/>
        <dsp:cNvSpPr/>
      </dsp:nvSpPr>
      <dsp:spPr>
        <a:xfrm>
          <a:off x="3240929" y="2420089"/>
          <a:ext cx="1573530" cy="157353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51FBAE2-671D-493D-9661-71F43C71082F}">
      <dsp:nvSpPr>
        <dsp:cNvPr id="0" name=""/>
        <dsp:cNvSpPr/>
      </dsp:nvSpPr>
      <dsp:spPr>
        <a:xfrm>
          <a:off x="4916424" y="3349371"/>
          <a:ext cx="1636471" cy="11464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Club and team practice sessions</a:t>
          </a:r>
          <a:endParaRPr lang="en-GB" sz="2300" kern="1200" dirty="0"/>
        </a:p>
      </dsp:txBody>
      <dsp:txXfrm>
        <a:off x="4916424" y="3349371"/>
        <a:ext cx="1636471" cy="1146429"/>
      </dsp:txXfrm>
    </dsp:sp>
    <dsp:sp modelId="{A3655A1A-E433-4C7F-9DAC-BC817A804621}">
      <dsp:nvSpPr>
        <dsp:cNvPr id="0" name=""/>
        <dsp:cNvSpPr/>
      </dsp:nvSpPr>
      <dsp:spPr>
        <a:xfrm>
          <a:off x="2500740" y="2420089"/>
          <a:ext cx="1573530" cy="157353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366CC59-9F13-4EBD-931E-07B7A83A718B}">
      <dsp:nvSpPr>
        <dsp:cNvPr id="0" name=""/>
        <dsp:cNvSpPr/>
      </dsp:nvSpPr>
      <dsp:spPr>
        <a:xfrm>
          <a:off x="762304" y="3349371"/>
          <a:ext cx="1636471" cy="11464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Links to local clubs</a:t>
          </a:r>
          <a:endParaRPr lang="en-GB" sz="2300" kern="1200" dirty="0"/>
        </a:p>
      </dsp:txBody>
      <dsp:txXfrm>
        <a:off x="762304" y="3349371"/>
        <a:ext cx="1636471" cy="1146429"/>
      </dsp:txXfrm>
    </dsp:sp>
    <dsp:sp modelId="{D5E1CA76-1178-43CA-9EF0-E656BD3DDB87}">
      <dsp:nvSpPr>
        <dsp:cNvPr id="0" name=""/>
        <dsp:cNvSpPr/>
      </dsp:nvSpPr>
      <dsp:spPr>
        <a:xfrm>
          <a:off x="2272264" y="1716046"/>
          <a:ext cx="1573530" cy="157353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92F82FE-E7DA-4C73-95B7-3F398F96C5D9}">
      <dsp:nvSpPr>
        <dsp:cNvPr id="0" name=""/>
        <dsp:cNvSpPr/>
      </dsp:nvSpPr>
      <dsp:spPr>
        <a:xfrm>
          <a:off x="510539" y="1393698"/>
          <a:ext cx="1636471" cy="114642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Sports performance awards</a:t>
          </a:r>
          <a:endParaRPr lang="en-GB" sz="2300" kern="1200" dirty="0"/>
        </a:p>
      </dsp:txBody>
      <dsp:txXfrm>
        <a:off x="510539" y="1393698"/>
        <a:ext cx="1636471" cy="1146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5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9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5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135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8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4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0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50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1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0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GCSE Physical Education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Unit: School, Sport &amp; Participation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Topic: National </a:t>
            </a:r>
            <a:r>
              <a:rPr lang="en-GB" dirty="0" smtClean="0"/>
              <a:t>Curriculum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Learning Objective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To be able to explain why PE should be taught in school.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To be able to describe what should be offered as </a:t>
            </a:r>
            <a:r>
              <a:rPr lang="en-GB" dirty="0" smtClean="0">
                <a:solidFill>
                  <a:schemeClr val="tx1"/>
                </a:solidFill>
              </a:rPr>
              <a:t>PE according to the National Curriculum.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675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7971"/>
            <a:ext cx="8534400" cy="914400"/>
          </a:xfrm>
        </p:spPr>
        <p:txBody>
          <a:bodyPr/>
          <a:lstStyle/>
          <a:p>
            <a:r>
              <a:rPr lang="en-GB" dirty="0" smtClean="0"/>
              <a:t>The National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Every subject in school is part of the National Curriculum.</a:t>
            </a:r>
          </a:p>
          <a:p>
            <a:endParaRPr lang="en-GB" sz="2400" dirty="0" smtClean="0"/>
          </a:p>
          <a:p>
            <a:r>
              <a:rPr lang="en-GB" sz="2400" dirty="0" smtClean="0"/>
              <a:t>Core subjects</a:t>
            </a:r>
          </a:p>
          <a:p>
            <a:pPr lvl="1"/>
            <a:r>
              <a:rPr lang="en-GB" sz="2000" dirty="0" smtClean="0"/>
              <a:t>English, Maths and Science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Foundation subjects</a:t>
            </a:r>
          </a:p>
          <a:p>
            <a:pPr lvl="1"/>
            <a:r>
              <a:rPr lang="en-GB" sz="2000" dirty="0" smtClean="0"/>
              <a:t>All other subjects including PE</a:t>
            </a:r>
          </a:p>
          <a:p>
            <a:pPr lvl="1"/>
            <a:endParaRPr lang="en-GB" sz="2000" dirty="0"/>
          </a:p>
          <a:p>
            <a:r>
              <a:rPr lang="en-GB" sz="2400" dirty="0" smtClean="0"/>
              <a:t>School PE experiences have huge influence over lifetime activity levels</a:t>
            </a:r>
            <a:endParaRPr lang="en-GB" sz="2400" dirty="0"/>
          </a:p>
        </p:txBody>
      </p:sp>
      <p:pic>
        <p:nvPicPr>
          <p:cNvPr id="1026" name="Picture 2" descr="http://t1.gstatic.com/images?q=tbn:ANd9GcRSAWDdDJNObpGCK659NdbQzhhRGziYipXOpRdDTsEF0IufSQad:www.stockport.gov.uk/2016/2796/45055/lssimage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57" y="3429000"/>
            <a:ext cx="3335807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Txa6duuDAXZY6I0ZVLAyIrAiNXrfMXf1xUYYx4JrylmhWLab5p:webarchive.nationalarchives.gov.uk/20081107145948/http://curriculum.qca.org.uk/uploads/logo_NCHome_tcm8-942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314" y="914400"/>
            <a:ext cx="1524000" cy="1364074"/>
          </a:xfrm>
          <a:prstGeom prst="rect">
            <a:avLst/>
          </a:prstGeom>
          <a:blipFill dpi="0" rotWithShape="1">
            <a:blip r:embed="rId4">
              <a:alphaModFix amt="0"/>
            </a:blip>
            <a:srcRect/>
            <a:tile tx="0" ty="0" sx="100000" sy="100000" flip="none" algn="tl"/>
          </a:blipFill>
          <a:extLst/>
        </p:spPr>
      </p:pic>
    </p:spTree>
    <p:extLst>
      <p:ext uri="{BB962C8B-B14F-4D97-AF65-F5344CB8AC3E}">
        <p14:creationId xmlns:p14="http://schemas.microsoft.com/office/powerpoint/2010/main" val="378826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280" y="152400"/>
            <a:ext cx="6965245" cy="914400"/>
          </a:xfrm>
        </p:spPr>
        <p:txBody>
          <a:bodyPr/>
          <a:lstStyle/>
          <a:p>
            <a:r>
              <a:rPr lang="en-GB" dirty="0" smtClean="0"/>
              <a:t>Why is PE offered?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TASK: In pairs create a list of reasons for PE.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PE is a compulsory subject (Act of Parliament in 1947)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To improve health and fitness</a:t>
            </a:r>
          </a:p>
          <a:p>
            <a:endParaRPr lang="en-GB" sz="2000" dirty="0" smtClean="0"/>
          </a:p>
          <a:p>
            <a:r>
              <a:rPr lang="en-GB" sz="2000" dirty="0" smtClean="0"/>
              <a:t>To add practical based subjects</a:t>
            </a:r>
          </a:p>
          <a:p>
            <a:endParaRPr lang="en-GB" sz="2000" dirty="0" smtClean="0"/>
          </a:p>
          <a:p>
            <a:r>
              <a:rPr lang="en-GB" sz="2000" dirty="0" smtClean="0"/>
              <a:t>To prepare people for lifelong participation</a:t>
            </a:r>
          </a:p>
          <a:p>
            <a:endParaRPr lang="en-GB" sz="2000" dirty="0" smtClean="0"/>
          </a:p>
          <a:p>
            <a:r>
              <a:rPr lang="en-GB" sz="2000" dirty="0" smtClean="0"/>
              <a:t>To provide qualification opportunities </a:t>
            </a:r>
          </a:p>
          <a:p>
            <a:endParaRPr lang="en-GB" sz="2000" dirty="0" smtClean="0"/>
          </a:p>
          <a:p>
            <a:r>
              <a:rPr lang="en-GB" sz="2000" dirty="0" smtClean="0"/>
              <a:t>To reflect importance of physical activity within society</a:t>
            </a:r>
            <a:endParaRPr lang="en-GB" sz="2000" dirty="0"/>
          </a:p>
        </p:txBody>
      </p:sp>
      <p:pic>
        <p:nvPicPr>
          <p:cNvPr id="2050" name="Picture 2" descr="http://t3.gstatic.com/images?q=tbn:ANd9GcTvswGPUkHNcz4bI0m8aIxHHVwU3hDelztrOiF03XiUOLZ9LiGt:www.albanacademy.co.uk/images/physed_img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28956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57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965245" cy="1202485"/>
          </a:xfrm>
        </p:spPr>
        <p:txBody>
          <a:bodyPr/>
          <a:lstStyle/>
          <a:p>
            <a:r>
              <a:rPr lang="en-GB" dirty="0" smtClean="0"/>
              <a:t>How is PE made available?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702591"/>
              </p:ext>
            </p:extLst>
          </p:nvPr>
        </p:nvGraphicFramePr>
        <p:xfrm>
          <a:off x="990600" y="1676400"/>
          <a:ext cx="7315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711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59661F-FA18-4D68-BB51-9140574C7A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A59661F-FA18-4D68-BB51-9140574C7A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EDF1C1-5E83-453B-A503-3C579836D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7CEDF1C1-5E83-453B-A503-3C579836DB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0D0D15-A7E1-4139-83BC-CAD87A956B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90D0D15-A7E1-4139-83BC-CAD87A956B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43AD9A-19D6-428A-81E3-5DA78A236E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D643AD9A-19D6-428A-81E3-5DA78A236E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3EA4D-53AA-442E-9BC3-5A7C041F23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A403EA4D-53AA-442E-9BC3-5A7C041F23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1FBAE2-671D-493D-9661-71F43C710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151FBAE2-671D-493D-9661-71F43C710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655A1A-E433-4C7F-9DAC-BC817A804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3655A1A-E433-4C7F-9DAC-BC817A8046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66CC59-9F13-4EBD-931E-07B7A83A7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9366CC59-9F13-4EBD-931E-07B7A83A7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E1CA76-1178-43CA-9EF0-E656BD3DD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D5E1CA76-1178-43CA-9EF0-E656BD3DDB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2F82FE-E7DA-4C73-95B7-3F398F96C5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292F82FE-E7DA-4C73-95B7-3F398F96C5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1"/>
            <a:ext cx="6965245" cy="838200"/>
          </a:xfrm>
        </p:spPr>
        <p:txBody>
          <a:bodyPr/>
          <a:lstStyle/>
          <a:p>
            <a:r>
              <a:rPr lang="en-GB" dirty="0" smtClean="0"/>
              <a:t>What does NCPE consist of?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 smtClean="0"/>
              <a:t>Before 2008 - Split into 6 areas of activity that every school had to do:</a:t>
            </a:r>
          </a:p>
          <a:p>
            <a:r>
              <a:rPr lang="en-GB" sz="2000" dirty="0" smtClean="0"/>
              <a:t>Athletics, Dance, Games, Gymnastics, OAA and Swimming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Since 2008 - Split into categories that allow choice of activity so that students are exposed to different opportunities: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1600" dirty="0"/>
              <a:t>Outwitting </a:t>
            </a:r>
            <a:r>
              <a:rPr lang="en-GB" sz="1600" dirty="0" smtClean="0"/>
              <a:t>opponents (OO</a:t>
            </a:r>
            <a:r>
              <a:rPr lang="en-GB" sz="1600" dirty="0" smtClean="0"/>
              <a:t>)</a:t>
            </a:r>
            <a:endParaRPr lang="en-GB" sz="1600" dirty="0" smtClean="0"/>
          </a:p>
          <a:p>
            <a:pPr lvl="1"/>
            <a:r>
              <a:rPr lang="en-GB" sz="1200" dirty="0" smtClean="0"/>
              <a:t>Rugby, Netball, Hockey, Football, Tennis, Badminton.</a:t>
            </a:r>
          </a:p>
          <a:p>
            <a:pPr lvl="1"/>
            <a:endParaRPr lang="en-GB" sz="1200" dirty="0"/>
          </a:p>
          <a:p>
            <a:r>
              <a:rPr lang="en-GB" sz="1600" dirty="0"/>
              <a:t>Accurate replications of actions, phrases and </a:t>
            </a:r>
            <a:r>
              <a:rPr lang="en-GB" sz="1600" dirty="0" smtClean="0"/>
              <a:t>sequences</a:t>
            </a:r>
            <a:r>
              <a:rPr lang="en-GB" sz="1600" dirty="0"/>
              <a:t> </a:t>
            </a:r>
            <a:r>
              <a:rPr lang="en-GB" sz="1600" dirty="0" smtClean="0"/>
              <a:t>(AR)</a:t>
            </a:r>
          </a:p>
          <a:p>
            <a:pPr lvl="1"/>
            <a:r>
              <a:rPr lang="en-GB" sz="1200" dirty="0" smtClean="0"/>
              <a:t>Gymnastics, Trampolining.</a:t>
            </a:r>
          </a:p>
          <a:p>
            <a:pPr lvl="1"/>
            <a:endParaRPr lang="en-GB" sz="1200" dirty="0"/>
          </a:p>
          <a:p>
            <a:r>
              <a:rPr lang="en-GB" sz="1600" dirty="0"/>
              <a:t>Exploring and communicating ideas, concepts and </a:t>
            </a:r>
            <a:r>
              <a:rPr lang="en-GB" sz="1600" dirty="0" smtClean="0"/>
              <a:t>emotions</a:t>
            </a:r>
            <a:r>
              <a:rPr lang="en-GB" sz="1600" dirty="0"/>
              <a:t> </a:t>
            </a:r>
            <a:r>
              <a:rPr lang="en-GB" sz="1600" dirty="0" smtClean="0"/>
              <a:t>(EC)</a:t>
            </a:r>
          </a:p>
          <a:p>
            <a:pPr lvl="1"/>
            <a:r>
              <a:rPr lang="en-GB" sz="1200" dirty="0" smtClean="0"/>
              <a:t>Dance.</a:t>
            </a:r>
          </a:p>
          <a:p>
            <a:pPr lvl="1"/>
            <a:endParaRPr lang="en-GB" sz="1200" dirty="0"/>
          </a:p>
          <a:p>
            <a:r>
              <a:rPr lang="en-GB" sz="1600" dirty="0"/>
              <a:t>Performing at maximum </a:t>
            </a:r>
            <a:r>
              <a:rPr lang="en-GB" sz="1600" dirty="0" smtClean="0"/>
              <a:t>levels</a:t>
            </a:r>
            <a:r>
              <a:rPr lang="en-GB" sz="1600" dirty="0"/>
              <a:t> </a:t>
            </a:r>
            <a:r>
              <a:rPr lang="en-GB" sz="1600" dirty="0" smtClean="0"/>
              <a:t>(PM)</a:t>
            </a:r>
          </a:p>
          <a:p>
            <a:pPr lvl="1"/>
            <a:r>
              <a:rPr lang="en-GB" sz="1200" dirty="0" smtClean="0"/>
              <a:t>Athletics, Swimming, Cross Country.</a:t>
            </a:r>
          </a:p>
          <a:p>
            <a:pPr lvl="1"/>
            <a:endParaRPr lang="en-GB" sz="1200" dirty="0"/>
          </a:p>
          <a:p>
            <a:r>
              <a:rPr lang="en-GB" sz="1600" dirty="0"/>
              <a:t>Identifying and solving problems to over come challenges of an adventurous </a:t>
            </a:r>
            <a:r>
              <a:rPr lang="en-GB" sz="1600" dirty="0" smtClean="0"/>
              <a:t>nature</a:t>
            </a:r>
            <a:r>
              <a:rPr lang="en-GB" sz="1600" dirty="0"/>
              <a:t> </a:t>
            </a:r>
            <a:r>
              <a:rPr lang="en-GB" sz="1600" dirty="0" smtClean="0"/>
              <a:t>(SP)</a:t>
            </a:r>
          </a:p>
          <a:p>
            <a:pPr lvl="1"/>
            <a:r>
              <a:rPr lang="en-GB" sz="1200" dirty="0" smtClean="0"/>
              <a:t>Kayaking, Rock Climbing, Orienteering, Mountain Biking.</a:t>
            </a:r>
          </a:p>
          <a:p>
            <a:pPr lvl="1"/>
            <a:endParaRPr lang="en-GB" sz="1200" dirty="0"/>
          </a:p>
          <a:p>
            <a:r>
              <a:rPr lang="en-GB" sz="1600" dirty="0"/>
              <a:t>Exercising safely and effectively to improve health and well </a:t>
            </a:r>
            <a:r>
              <a:rPr lang="en-GB" sz="1600" dirty="0" smtClean="0"/>
              <a:t>being</a:t>
            </a:r>
            <a:r>
              <a:rPr lang="en-GB" sz="1600" dirty="0"/>
              <a:t> </a:t>
            </a:r>
            <a:r>
              <a:rPr lang="en-GB" sz="1600" dirty="0" smtClean="0"/>
              <a:t>(ES)</a:t>
            </a:r>
          </a:p>
          <a:p>
            <a:pPr lvl="1"/>
            <a:r>
              <a:rPr lang="en-GB" sz="1200" dirty="0" smtClean="0"/>
              <a:t>Circuit </a:t>
            </a:r>
            <a:r>
              <a:rPr lang="en-GB" sz="1200" dirty="0" smtClean="0"/>
              <a:t>Training</a:t>
            </a:r>
          </a:p>
          <a:p>
            <a:pPr marL="57150" indent="0">
              <a:buNone/>
            </a:pPr>
            <a:endParaRPr lang="en-GB" sz="1600" dirty="0"/>
          </a:p>
          <a:p>
            <a:pPr marL="57150" indent="0" algn="ctr">
              <a:buNone/>
            </a:pPr>
            <a:r>
              <a:rPr lang="en-GB" sz="1600" b="1" u="sng" dirty="0" smtClean="0"/>
              <a:t>What activities fall into each of these categories?</a:t>
            </a:r>
            <a:endParaRPr lang="en-GB" sz="1600" b="1" u="sng" dirty="0"/>
          </a:p>
        </p:txBody>
      </p:sp>
    </p:spTree>
    <p:extLst>
      <p:ext uri="{BB962C8B-B14F-4D97-AF65-F5344CB8AC3E}">
        <p14:creationId xmlns:p14="http://schemas.microsoft.com/office/powerpoint/2010/main" val="401930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965245" cy="762000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239000" cy="25289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You have just been appointed as Head of PE and you need to re-write the PE curriculum for next year.</a:t>
            </a:r>
          </a:p>
          <a:p>
            <a:pPr marL="0" indent="0">
              <a:buNone/>
            </a:pPr>
            <a:r>
              <a:rPr lang="en-GB" sz="1800" dirty="0" smtClean="0"/>
              <a:t>Every week your students have 2 Games lessons and 1 PE lesson.</a:t>
            </a:r>
          </a:p>
          <a:p>
            <a:pPr marL="0" indent="0">
              <a:buNone/>
            </a:pPr>
            <a:r>
              <a:rPr lang="en-GB" sz="1800" dirty="0" smtClean="0"/>
              <a:t>You need to ensure that they cover all of new content form the 2008 NCPE changes.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Outline your plan for them for each of the 6 terms</a:t>
            </a:r>
            <a:endParaRPr lang="en-GB" sz="1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593344"/>
              </p:ext>
            </p:extLst>
          </p:nvPr>
        </p:nvGraphicFramePr>
        <p:xfrm>
          <a:off x="990600" y="3581400"/>
          <a:ext cx="7239001" cy="2636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925"/>
                <a:gridCol w="1743075"/>
                <a:gridCol w="1752600"/>
                <a:gridCol w="1676400"/>
                <a:gridCol w="1524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Term</a:t>
                      </a:r>
                      <a:endParaRPr lang="en-GB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BOYS</a:t>
                      </a:r>
                    </a:p>
                    <a:p>
                      <a:pPr algn="ctr"/>
                      <a:r>
                        <a:rPr lang="en-GB" sz="1050" b="1" dirty="0" smtClean="0"/>
                        <a:t>Games 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BOYS</a:t>
                      </a:r>
                    </a:p>
                    <a:p>
                      <a:pPr algn="ctr"/>
                      <a:r>
                        <a:rPr lang="en-GB" sz="1050" b="1" dirty="0" smtClean="0"/>
                        <a:t>PE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GIRLS</a:t>
                      </a:r>
                    </a:p>
                    <a:p>
                      <a:pPr algn="ctr"/>
                      <a:r>
                        <a:rPr lang="en-GB" sz="1050" b="1" dirty="0" smtClean="0"/>
                        <a:t>Games</a:t>
                      </a:r>
                      <a:endParaRPr lang="en-GB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GIRLS</a:t>
                      </a:r>
                    </a:p>
                    <a:p>
                      <a:pPr algn="ctr"/>
                      <a:r>
                        <a:rPr lang="en-GB" sz="1050" b="1" dirty="0" smtClean="0"/>
                        <a:t>PE</a:t>
                      </a:r>
                      <a:endParaRPr lang="en-GB" sz="105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1</a:t>
                      </a:r>
                      <a:endParaRPr lang="en-GB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Rugby (OO)</a:t>
                      </a:r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Fitness (ES) / (PM)</a:t>
                      </a:r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2</a:t>
                      </a:r>
                      <a:endParaRPr lang="en-GB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3</a:t>
                      </a:r>
                      <a:endParaRPr lang="en-GB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4</a:t>
                      </a:r>
                      <a:endParaRPr lang="en-GB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5</a:t>
                      </a:r>
                      <a:endParaRPr lang="en-GB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 smtClean="0"/>
                        <a:t>6</a:t>
                      </a:r>
                      <a:endParaRPr lang="en-GB" sz="105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92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404</Words>
  <Application>Microsoft Office PowerPoint</Application>
  <PresentationFormat>On-screen Show (4:3)</PresentationFormat>
  <Paragraphs>83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GCSE Physical Education  Unit: School, Sport &amp; Participation  Topic: National Curriculum</vt:lpstr>
      <vt:lpstr>The National Curriculum</vt:lpstr>
      <vt:lpstr>Why is PE offered?</vt:lpstr>
      <vt:lpstr>How is PE made available?</vt:lpstr>
      <vt:lpstr>What does NCPE consist of?</vt:lpstr>
      <vt:lpstr>TASK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National Curriculum</dc:title>
  <dc:creator>MWay</dc:creator>
  <cp:lastModifiedBy>GODriscoll</cp:lastModifiedBy>
  <cp:revision>22</cp:revision>
  <dcterms:created xsi:type="dcterms:W3CDTF">2006-08-16T00:00:00Z</dcterms:created>
  <dcterms:modified xsi:type="dcterms:W3CDTF">2015-07-02T10:34:04Z</dcterms:modified>
</cp:coreProperties>
</file>