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70C49-DA66-403B-8EC2-36D9CDD2DAD1}" type="datetimeFigureOut">
              <a:rPr lang="en-GB" smtClean="0"/>
              <a:t>08/01/2014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F7BE-9767-4EDB-8038-ABF8D9FA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230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70C49-DA66-403B-8EC2-36D9CDD2DAD1}" type="datetimeFigureOut">
              <a:rPr lang="en-GB" smtClean="0"/>
              <a:t>08/01/2014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F7BE-9767-4EDB-8038-ABF8D9FA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346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70C49-DA66-403B-8EC2-36D9CDD2DAD1}" type="datetimeFigureOut">
              <a:rPr lang="en-GB" smtClean="0"/>
              <a:t>08/01/2014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F7BE-9767-4EDB-8038-ABF8D9FA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439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70C49-DA66-403B-8EC2-36D9CDD2DAD1}" type="datetimeFigureOut">
              <a:rPr lang="en-GB" smtClean="0"/>
              <a:t>08/01/2014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F7BE-9767-4EDB-8038-ABF8D9FA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570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70C49-DA66-403B-8EC2-36D9CDD2DAD1}" type="datetimeFigureOut">
              <a:rPr lang="en-GB" smtClean="0"/>
              <a:t>08/01/2014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F7BE-9767-4EDB-8038-ABF8D9FA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642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70C49-DA66-403B-8EC2-36D9CDD2DAD1}" type="datetimeFigureOut">
              <a:rPr lang="en-GB" smtClean="0"/>
              <a:t>08/01/2014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F7BE-9767-4EDB-8038-ABF8D9FA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39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70C49-DA66-403B-8EC2-36D9CDD2DAD1}" type="datetimeFigureOut">
              <a:rPr lang="en-GB" smtClean="0"/>
              <a:t>08/01/2014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F7BE-9767-4EDB-8038-ABF8D9FA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957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70C49-DA66-403B-8EC2-36D9CDD2DAD1}" type="datetimeFigureOut">
              <a:rPr lang="en-GB" smtClean="0"/>
              <a:t>08/01/2014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F7BE-9767-4EDB-8038-ABF8D9FA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056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70C49-DA66-403B-8EC2-36D9CDD2DAD1}" type="datetimeFigureOut">
              <a:rPr lang="en-GB" smtClean="0"/>
              <a:t>08/01/2014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F7BE-9767-4EDB-8038-ABF8D9FA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97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70C49-DA66-403B-8EC2-36D9CDD2DAD1}" type="datetimeFigureOut">
              <a:rPr lang="en-GB" smtClean="0"/>
              <a:t>08/01/2014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F7BE-9767-4EDB-8038-ABF8D9FA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949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70C49-DA66-403B-8EC2-36D9CDD2DAD1}" type="datetimeFigureOut">
              <a:rPr lang="en-GB" smtClean="0"/>
              <a:t>08/01/2014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F7BE-9767-4EDB-8038-ABF8D9FA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139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70C49-DA66-403B-8EC2-36D9CDD2DAD1}" type="datetimeFigureOut">
              <a:rPr lang="en-GB" smtClean="0"/>
              <a:t>08/01/2014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5F7BE-9767-4EDB-8038-ABF8D9FA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199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Physical and Mental Demands of Performance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55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What is meant by the RICE principle? (5 marks)</a:t>
            </a:r>
          </a:p>
          <a:p>
            <a:r>
              <a:rPr lang="en-GB" dirty="0" smtClean="0"/>
              <a:t>A method for treating soft tissue (muscle, tendon and ligament) injuries.</a:t>
            </a:r>
          </a:p>
          <a:p>
            <a:r>
              <a:rPr lang="en-GB" dirty="0" smtClean="0"/>
              <a:t>Rest; stop activity immediately.</a:t>
            </a:r>
          </a:p>
          <a:p>
            <a:r>
              <a:rPr lang="en-GB" dirty="0" smtClean="0"/>
              <a:t>Ice; to reduce swelling and pain.</a:t>
            </a:r>
          </a:p>
          <a:p>
            <a:r>
              <a:rPr lang="en-GB" dirty="0" smtClean="0"/>
              <a:t>Compression; to reduce swelling and support injured area.</a:t>
            </a:r>
          </a:p>
          <a:p>
            <a:r>
              <a:rPr lang="en-GB" dirty="0" smtClean="0"/>
              <a:t>Elevation; raise injured area above heart to decrease circulation.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7088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Define aerobic respiration. (1 mark)</a:t>
            </a:r>
          </a:p>
          <a:p>
            <a:pPr marL="0" indent="0">
              <a:buNone/>
            </a:pPr>
            <a:r>
              <a:rPr lang="en-GB" dirty="0" smtClean="0"/>
              <a:t>Respiration / energy production which occurs in the presence of oxygen.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804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What is gaseous exchange and where does it take place? (2 marks)</a:t>
            </a:r>
          </a:p>
          <a:p>
            <a:r>
              <a:rPr lang="en-GB" dirty="0" smtClean="0"/>
              <a:t>The process where oxygen is taken in from the air and exchanged for carbon dioxide.</a:t>
            </a:r>
          </a:p>
          <a:p>
            <a:r>
              <a:rPr lang="en-GB" dirty="0" smtClean="0"/>
              <a:t>Occurs at the alveoli in the lungs.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309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What happens to breathing rate during exercise? (2 marks)</a:t>
            </a:r>
          </a:p>
          <a:p>
            <a:r>
              <a:rPr lang="en-GB" dirty="0" smtClean="0"/>
              <a:t>It increases.</a:t>
            </a:r>
          </a:p>
          <a:p>
            <a:r>
              <a:rPr lang="en-GB" dirty="0" smtClean="0"/>
              <a:t>Due to greater demand for oxygen</a:t>
            </a:r>
          </a:p>
          <a:p>
            <a:r>
              <a:rPr lang="en-GB" dirty="0" smtClean="0"/>
              <a:t>And requirement to remove carbon dioxide.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168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Define anaerobic respiration. (1 mark)</a:t>
            </a:r>
          </a:p>
          <a:p>
            <a:r>
              <a:rPr lang="en-GB" dirty="0" smtClean="0"/>
              <a:t>Respiration / energy production without oxygen.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9191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What is oxygen debt? (2 marks)</a:t>
            </a:r>
          </a:p>
          <a:p>
            <a:r>
              <a:rPr lang="en-GB" dirty="0" smtClean="0"/>
              <a:t>A requirement to increase breathing rate in order to intake more oxygen.</a:t>
            </a:r>
          </a:p>
          <a:p>
            <a:r>
              <a:rPr lang="en-GB" dirty="0" smtClean="0"/>
              <a:t>Follows periods of anaerobic exercise.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892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How do you measure and improve cardiovascular endurance? (4 marks)</a:t>
            </a:r>
          </a:p>
          <a:p>
            <a:r>
              <a:rPr lang="en-GB" dirty="0" smtClean="0"/>
              <a:t>Cardiovascular endurance levels can be determined using resting pulse rate or pulse recovery rate.</a:t>
            </a:r>
          </a:p>
          <a:p>
            <a:r>
              <a:rPr lang="en-GB" dirty="0" smtClean="0"/>
              <a:t>Improved with aerobic training.</a:t>
            </a:r>
          </a:p>
          <a:p>
            <a:r>
              <a:rPr lang="en-GB" dirty="0" smtClean="0"/>
              <a:t>Aerobic training forces the heart and lungs to adapt to the increased work load.</a:t>
            </a:r>
          </a:p>
          <a:p>
            <a:r>
              <a:rPr lang="en-GB" dirty="0" smtClean="0"/>
              <a:t>This is done by training in the aerobic training zone.</a:t>
            </a:r>
          </a:p>
          <a:p>
            <a:r>
              <a:rPr lang="en-GB" dirty="0" smtClean="0"/>
              <a:t>This is 60-80% max heart rate.</a:t>
            </a:r>
          </a:p>
          <a:p>
            <a:r>
              <a:rPr lang="en-GB" dirty="0" smtClean="0"/>
              <a:t>Max HR calculated by 220-age.</a:t>
            </a:r>
          </a:p>
          <a:p>
            <a:r>
              <a:rPr lang="en-GB" dirty="0" smtClean="0"/>
              <a:t>HR can be determined using pulse rate or a heart rate monitor.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8884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Which activity is most likely to use aerobic respiration for energy?</a:t>
            </a:r>
          </a:p>
          <a:p>
            <a:pPr marL="0" indent="0">
              <a:buNone/>
            </a:pPr>
            <a:r>
              <a:rPr lang="en-GB" dirty="0" smtClean="0"/>
              <a:t>10 km cross country run</a:t>
            </a:r>
          </a:p>
          <a:p>
            <a:pPr marL="0" indent="0">
              <a:buNone/>
            </a:pPr>
            <a:r>
              <a:rPr lang="en-GB" dirty="0" smtClean="0"/>
              <a:t>Vault in gymnastics</a:t>
            </a:r>
          </a:p>
          <a:p>
            <a:pPr marL="0" indent="0">
              <a:buNone/>
            </a:pPr>
            <a:r>
              <a:rPr lang="en-GB" dirty="0" smtClean="0"/>
              <a:t>Shot put</a:t>
            </a:r>
          </a:p>
          <a:p>
            <a:pPr marL="0" indent="0">
              <a:buNone/>
            </a:pPr>
            <a:r>
              <a:rPr lang="en-GB" dirty="0" smtClean="0"/>
              <a:t>Jumping to block a shot in basketball</a:t>
            </a:r>
          </a:p>
          <a:p>
            <a:pPr marL="0" indent="0">
              <a:buNone/>
            </a:pPr>
            <a:r>
              <a:rPr lang="en-GB" dirty="0" smtClean="0"/>
              <a:t>(1 mark)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86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All of the following are functions of the blood except:</a:t>
            </a:r>
          </a:p>
          <a:p>
            <a:pPr marL="0" indent="0">
              <a:buNone/>
            </a:pPr>
            <a:r>
              <a:rPr lang="en-GB" dirty="0" smtClean="0"/>
              <a:t>Transport</a:t>
            </a:r>
          </a:p>
          <a:p>
            <a:pPr marL="0" indent="0">
              <a:buNone/>
            </a:pPr>
            <a:r>
              <a:rPr lang="en-GB" dirty="0" smtClean="0"/>
              <a:t>Protection</a:t>
            </a:r>
          </a:p>
          <a:p>
            <a:pPr marL="0" indent="0">
              <a:buNone/>
            </a:pPr>
            <a:r>
              <a:rPr lang="en-GB" dirty="0" smtClean="0"/>
              <a:t>Energy production</a:t>
            </a:r>
          </a:p>
          <a:p>
            <a:pPr marL="0" indent="0">
              <a:buNone/>
            </a:pPr>
            <a:r>
              <a:rPr lang="en-GB" dirty="0" smtClean="0"/>
              <a:t>Temperature control</a:t>
            </a:r>
          </a:p>
          <a:p>
            <a:pPr marL="0" indent="0">
              <a:buNone/>
            </a:pPr>
            <a:r>
              <a:rPr lang="en-GB" dirty="0" smtClean="0"/>
              <a:t>(1 mark)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009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Explain what is meant by ‘hypothermia’. (2 marks)</a:t>
            </a:r>
          </a:p>
          <a:p>
            <a:pPr marL="0" indent="0">
              <a:buNone/>
            </a:pPr>
            <a:r>
              <a:rPr lang="en-GB" dirty="0" smtClean="0"/>
              <a:t>• Rapid or excessive cooling of the body</a:t>
            </a:r>
          </a:p>
          <a:p>
            <a:pPr marL="0" indent="0">
              <a:buNone/>
            </a:pPr>
            <a:r>
              <a:rPr lang="en-GB" dirty="0" smtClean="0"/>
              <a:t>• through cold water</a:t>
            </a:r>
          </a:p>
          <a:p>
            <a:pPr marL="0" indent="0">
              <a:buNone/>
            </a:pPr>
            <a:r>
              <a:rPr lang="en-GB" dirty="0" smtClean="0"/>
              <a:t>• cold weather</a:t>
            </a:r>
          </a:p>
          <a:p>
            <a:pPr marL="0" indent="0">
              <a:buNone/>
            </a:pPr>
            <a:r>
              <a:rPr lang="en-GB" dirty="0" smtClean="0"/>
              <a:t>• to below 35°C.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6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Describe the actions to be taken when someone is suffering from hypothermia. (2 marks)</a:t>
            </a:r>
          </a:p>
          <a:p>
            <a:pPr marL="0" indent="0">
              <a:buNone/>
            </a:pPr>
            <a:r>
              <a:rPr lang="en-GB" dirty="0" smtClean="0"/>
              <a:t>• Provide extra layers of clothes.</a:t>
            </a:r>
          </a:p>
          <a:p>
            <a:pPr marL="0" indent="0">
              <a:buNone/>
            </a:pPr>
            <a:r>
              <a:rPr lang="en-GB" dirty="0" smtClean="0"/>
              <a:t>• Seek shelter.</a:t>
            </a:r>
          </a:p>
          <a:p>
            <a:pPr marL="0" indent="0">
              <a:buNone/>
            </a:pPr>
            <a:r>
              <a:rPr lang="en-GB" dirty="0" smtClean="0"/>
              <a:t>• Eat warm or hot food.</a:t>
            </a:r>
          </a:p>
          <a:p>
            <a:pPr marL="0" indent="0">
              <a:buNone/>
            </a:pPr>
            <a:r>
              <a:rPr lang="en-GB" dirty="0" smtClean="0"/>
              <a:t>• Warm or hot drink.</a:t>
            </a:r>
          </a:p>
          <a:p>
            <a:pPr marL="0" indent="0">
              <a:buNone/>
            </a:pPr>
            <a:r>
              <a:rPr lang="en-GB" dirty="0" smtClean="0"/>
              <a:t>• Remove wet clothing.</a:t>
            </a:r>
          </a:p>
          <a:p>
            <a:pPr marL="0" indent="0">
              <a:buNone/>
            </a:pPr>
            <a:r>
              <a:rPr lang="en-GB" dirty="0" smtClean="0"/>
              <a:t>• Replace with dry clothing.</a:t>
            </a:r>
          </a:p>
          <a:p>
            <a:pPr marL="0" indent="0">
              <a:buNone/>
            </a:pPr>
            <a:r>
              <a:rPr lang="en-GB" dirty="0" smtClean="0"/>
              <a:t>• Insulate with extra blankets or foil or sleeping bags etc.</a:t>
            </a:r>
          </a:p>
          <a:p>
            <a:pPr marL="0" indent="0">
              <a:buNone/>
            </a:pPr>
            <a:r>
              <a:rPr lang="en-GB" dirty="0" smtClean="0"/>
              <a:t>• Seek warmth from another person.</a:t>
            </a:r>
          </a:p>
          <a:p>
            <a:pPr marL="0" indent="0">
              <a:buNone/>
            </a:pPr>
            <a:r>
              <a:rPr lang="en-GB" dirty="0" smtClean="0"/>
              <a:t>• Seek medical help.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8420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Fractures are common injuries in sport. State how a fracture can be recognised. (1 mark)</a:t>
            </a:r>
          </a:p>
          <a:p>
            <a:pPr marL="0" indent="0">
              <a:buNone/>
            </a:pPr>
            <a:r>
              <a:rPr lang="en-GB" dirty="0" smtClean="0"/>
              <a:t>• Pain</a:t>
            </a:r>
          </a:p>
          <a:p>
            <a:pPr marL="0" indent="0">
              <a:buNone/>
            </a:pPr>
            <a:r>
              <a:rPr lang="en-GB" dirty="0" smtClean="0"/>
              <a:t>• Abnormal shape</a:t>
            </a:r>
          </a:p>
          <a:p>
            <a:pPr marL="0" indent="0">
              <a:buNone/>
            </a:pPr>
            <a:r>
              <a:rPr lang="en-GB" dirty="0" smtClean="0"/>
              <a:t>• Swelling</a:t>
            </a:r>
          </a:p>
          <a:p>
            <a:pPr marL="0" indent="0">
              <a:buNone/>
            </a:pPr>
            <a:r>
              <a:rPr lang="en-GB" dirty="0" smtClean="0"/>
              <a:t>• Bruising</a:t>
            </a:r>
          </a:p>
          <a:p>
            <a:pPr marL="0" indent="0">
              <a:buNone/>
            </a:pPr>
            <a:r>
              <a:rPr lang="en-GB" dirty="0" smtClean="0"/>
              <a:t>• Unnatural position</a:t>
            </a:r>
          </a:p>
          <a:p>
            <a:pPr marL="0" indent="0">
              <a:buNone/>
            </a:pPr>
            <a:r>
              <a:rPr lang="en-GB" dirty="0" smtClean="0"/>
              <a:t>• Bone sticking out</a:t>
            </a:r>
          </a:p>
          <a:p>
            <a:pPr marL="0" indent="0">
              <a:buNone/>
            </a:pPr>
            <a:r>
              <a:rPr lang="en-GB" dirty="0" smtClean="0"/>
              <a:t>• Snapping sound when it happens</a:t>
            </a:r>
          </a:p>
          <a:p>
            <a:pPr marL="0" indent="0">
              <a:buNone/>
            </a:pPr>
            <a:r>
              <a:rPr lang="en-GB" dirty="0" smtClean="0"/>
              <a:t>• Immobility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886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Which of the following would not be classed as an externally caused injury? (1 mark)</a:t>
            </a:r>
          </a:p>
          <a:p>
            <a:r>
              <a:rPr lang="en-GB" dirty="0" smtClean="0"/>
              <a:t>Compound fracture</a:t>
            </a:r>
          </a:p>
          <a:p>
            <a:r>
              <a:rPr lang="en-GB" dirty="0" smtClean="0"/>
              <a:t>Greenstick fracture</a:t>
            </a:r>
          </a:p>
          <a:p>
            <a:r>
              <a:rPr lang="en-GB" dirty="0" smtClean="0"/>
              <a:t>Open fracture</a:t>
            </a:r>
          </a:p>
          <a:p>
            <a:r>
              <a:rPr lang="en-GB" dirty="0" smtClean="0"/>
              <a:t>Stress fracture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81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Describe what is meant be the term fatigue and the problems associated with it for a sportsperson. (4 marks)</a:t>
            </a:r>
          </a:p>
          <a:p>
            <a:r>
              <a:rPr lang="en-GB" dirty="0" smtClean="0"/>
              <a:t>A feeling of physical or mental tiredness brought on by extreme exertion.</a:t>
            </a:r>
          </a:p>
          <a:p>
            <a:r>
              <a:rPr lang="en-GB" dirty="0" smtClean="0"/>
              <a:t>Leads to local muscle fatigue – parts of body cannot continue.</a:t>
            </a:r>
          </a:p>
          <a:p>
            <a:r>
              <a:rPr lang="en-GB" dirty="0" smtClean="0"/>
              <a:t>Concentration levels decrease and judgement becomes poor.</a:t>
            </a:r>
          </a:p>
          <a:p>
            <a:r>
              <a:rPr lang="en-GB" dirty="0" smtClean="0"/>
              <a:t>Skill levels decrease.</a:t>
            </a:r>
          </a:p>
          <a:p>
            <a:r>
              <a:rPr lang="en-GB" dirty="0" smtClean="0"/>
              <a:t>Cannot be stopped unless the intensity levels are reduced or the rest is taken.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748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Explain what is meant by an overuse injury.       (1 mark)</a:t>
            </a:r>
          </a:p>
          <a:p>
            <a:r>
              <a:rPr lang="en-GB" dirty="0" smtClean="0"/>
              <a:t>Injury caused by training too much.</a:t>
            </a:r>
          </a:p>
          <a:p>
            <a:r>
              <a:rPr lang="en-GB" dirty="0" smtClean="0"/>
              <a:t>Includes injuries such as stress fractures or tennis elbow.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82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619</Words>
  <Application>Microsoft Office PowerPoint</Application>
  <PresentationFormat>On-screen Show (4:3)</PresentationFormat>
  <Paragraphs>79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Physical and Mental Demands of Performance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St. John's School, Marlborough.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and Mental Demands of Performance</dc:title>
  <dc:creator>jamie</dc:creator>
  <cp:lastModifiedBy>jamie</cp:lastModifiedBy>
  <cp:revision>11</cp:revision>
  <dcterms:created xsi:type="dcterms:W3CDTF">2013-04-20T08:05:51Z</dcterms:created>
  <dcterms:modified xsi:type="dcterms:W3CDTF">2014-01-08T17:12:05Z</dcterms:modified>
</cp:coreProperties>
</file>