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9" r:id="rId2"/>
    <p:sldId id="282" r:id="rId3"/>
    <p:sldId id="283" r:id="rId4"/>
    <p:sldId id="284" r:id="rId5"/>
    <p:sldId id="285" r:id="rId6"/>
    <p:sldId id="286" r:id="rId7"/>
    <p:sldId id="287" r:id="rId8"/>
    <p:sldId id="288" r:id="rId9"/>
    <p:sldId id="290" r:id="rId10"/>
    <p:sldId id="291" r:id="rId11"/>
    <p:sldId id="292" r:id="rId12"/>
    <p:sldId id="293" r:id="rId13"/>
    <p:sldId id="294" r:id="rId14"/>
    <p:sldId id="295" r:id="rId15"/>
    <p:sldId id="296" r:id="rId16"/>
    <p:sldId id="29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34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92" d="100"/>
          <a:sy n="92" d="100"/>
        </p:scale>
        <p:origin x="88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1C610B8-8344-406E-A663-2AD7108171E8}" type="datetimeFigureOut">
              <a:rPr lang="en-GB" smtClean="0"/>
              <a:t>04/05/2016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B42C38-7915-4AE1-932C-DAA5671B8D1B}" type="slidenum">
              <a:rPr lang="en-GB" smtClean="0"/>
              <a:t>‹#›</a:t>
            </a:fld>
            <a:endParaRPr lang="en-GB"/>
          </a:p>
        </p:txBody>
      </p:sp>
    </p:spTree>
    <p:extLst>
      <p:ext uri="{BB962C8B-B14F-4D97-AF65-F5344CB8AC3E}">
        <p14:creationId xmlns:p14="http://schemas.microsoft.com/office/powerpoint/2010/main" val="1212624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C610B8-8344-406E-A663-2AD7108171E8}" type="datetimeFigureOut">
              <a:rPr lang="en-GB" smtClean="0"/>
              <a:t>04/05/2016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B42C38-7915-4AE1-932C-DAA5671B8D1B}" type="slidenum">
              <a:rPr lang="en-GB" smtClean="0"/>
              <a:t>‹#›</a:t>
            </a:fld>
            <a:endParaRPr lang="en-GB"/>
          </a:p>
        </p:txBody>
      </p:sp>
    </p:spTree>
    <p:extLst>
      <p:ext uri="{BB962C8B-B14F-4D97-AF65-F5344CB8AC3E}">
        <p14:creationId xmlns:p14="http://schemas.microsoft.com/office/powerpoint/2010/main" val="3867205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C610B8-8344-406E-A663-2AD7108171E8}" type="datetimeFigureOut">
              <a:rPr lang="en-GB" smtClean="0"/>
              <a:t>04/05/2016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B42C38-7915-4AE1-932C-DAA5671B8D1B}" type="slidenum">
              <a:rPr lang="en-GB" smtClean="0"/>
              <a:t>‹#›</a:t>
            </a:fld>
            <a:endParaRPr lang="en-GB"/>
          </a:p>
        </p:txBody>
      </p:sp>
    </p:spTree>
    <p:extLst>
      <p:ext uri="{BB962C8B-B14F-4D97-AF65-F5344CB8AC3E}">
        <p14:creationId xmlns:p14="http://schemas.microsoft.com/office/powerpoint/2010/main" val="1709116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C610B8-8344-406E-A663-2AD7108171E8}" type="datetimeFigureOut">
              <a:rPr lang="en-GB" smtClean="0"/>
              <a:t>04/05/2016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B42C38-7915-4AE1-932C-DAA5671B8D1B}" type="slidenum">
              <a:rPr lang="en-GB" smtClean="0"/>
              <a:t>‹#›</a:t>
            </a:fld>
            <a:endParaRPr lang="en-GB"/>
          </a:p>
        </p:txBody>
      </p:sp>
    </p:spTree>
    <p:extLst>
      <p:ext uri="{BB962C8B-B14F-4D97-AF65-F5344CB8AC3E}">
        <p14:creationId xmlns:p14="http://schemas.microsoft.com/office/powerpoint/2010/main" val="3875882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C610B8-8344-406E-A663-2AD7108171E8}" type="datetimeFigureOut">
              <a:rPr lang="en-GB" smtClean="0"/>
              <a:t>04/05/2016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B42C38-7915-4AE1-932C-DAA5671B8D1B}" type="slidenum">
              <a:rPr lang="en-GB" smtClean="0"/>
              <a:t>‹#›</a:t>
            </a:fld>
            <a:endParaRPr lang="en-GB"/>
          </a:p>
        </p:txBody>
      </p:sp>
    </p:spTree>
    <p:extLst>
      <p:ext uri="{BB962C8B-B14F-4D97-AF65-F5344CB8AC3E}">
        <p14:creationId xmlns:p14="http://schemas.microsoft.com/office/powerpoint/2010/main" val="2372056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1C610B8-8344-406E-A663-2AD7108171E8}" type="datetimeFigureOut">
              <a:rPr lang="en-GB" smtClean="0"/>
              <a:t>04/05/2016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B42C38-7915-4AE1-932C-DAA5671B8D1B}" type="slidenum">
              <a:rPr lang="en-GB" smtClean="0"/>
              <a:t>‹#›</a:t>
            </a:fld>
            <a:endParaRPr lang="en-GB"/>
          </a:p>
        </p:txBody>
      </p:sp>
    </p:spTree>
    <p:extLst>
      <p:ext uri="{BB962C8B-B14F-4D97-AF65-F5344CB8AC3E}">
        <p14:creationId xmlns:p14="http://schemas.microsoft.com/office/powerpoint/2010/main" val="1008686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1C610B8-8344-406E-A663-2AD7108171E8}" type="datetimeFigureOut">
              <a:rPr lang="en-GB" smtClean="0"/>
              <a:t>04/05/2016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7B42C38-7915-4AE1-932C-DAA5671B8D1B}" type="slidenum">
              <a:rPr lang="en-GB" smtClean="0"/>
              <a:t>‹#›</a:t>
            </a:fld>
            <a:endParaRPr lang="en-GB"/>
          </a:p>
        </p:txBody>
      </p:sp>
    </p:spTree>
    <p:extLst>
      <p:ext uri="{BB962C8B-B14F-4D97-AF65-F5344CB8AC3E}">
        <p14:creationId xmlns:p14="http://schemas.microsoft.com/office/powerpoint/2010/main" val="3120001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1C610B8-8344-406E-A663-2AD7108171E8}" type="datetimeFigureOut">
              <a:rPr lang="en-GB" smtClean="0"/>
              <a:t>04/05/2016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7B42C38-7915-4AE1-932C-DAA5671B8D1B}" type="slidenum">
              <a:rPr lang="en-GB" smtClean="0"/>
              <a:t>‹#›</a:t>
            </a:fld>
            <a:endParaRPr lang="en-GB"/>
          </a:p>
        </p:txBody>
      </p:sp>
    </p:spTree>
    <p:extLst>
      <p:ext uri="{BB962C8B-B14F-4D97-AF65-F5344CB8AC3E}">
        <p14:creationId xmlns:p14="http://schemas.microsoft.com/office/powerpoint/2010/main" val="2497706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C610B8-8344-406E-A663-2AD7108171E8}" type="datetimeFigureOut">
              <a:rPr lang="en-GB" smtClean="0"/>
              <a:t>04/05/2016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7B42C38-7915-4AE1-932C-DAA5671B8D1B}" type="slidenum">
              <a:rPr lang="en-GB" smtClean="0"/>
              <a:t>‹#›</a:t>
            </a:fld>
            <a:endParaRPr lang="en-GB"/>
          </a:p>
        </p:txBody>
      </p:sp>
    </p:spTree>
    <p:extLst>
      <p:ext uri="{BB962C8B-B14F-4D97-AF65-F5344CB8AC3E}">
        <p14:creationId xmlns:p14="http://schemas.microsoft.com/office/powerpoint/2010/main" val="2726127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C610B8-8344-406E-A663-2AD7108171E8}" type="datetimeFigureOut">
              <a:rPr lang="en-GB" smtClean="0"/>
              <a:t>04/05/2016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B42C38-7915-4AE1-932C-DAA5671B8D1B}" type="slidenum">
              <a:rPr lang="en-GB" smtClean="0"/>
              <a:t>‹#›</a:t>
            </a:fld>
            <a:endParaRPr lang="en-GB"/>
          </a:p>
        </p:txBody>
      </p:sp>
    </p:spTree>
    <p:extLst>
      <p:ext uri="{BB962C8B-B14F-4D97-AF65-F5344CB8AC3E}">
        <p14:creationId xmlns:p14="http://schemas.microsoft.com/office/powerpoint/2010/main" val="1413476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C610B8-8344-406E-A663-2AD7108171E8}" type="datetimeFigureOut">
              <a:rPr lang="en-GB" smtClean="0"/>
              <a:t>04/05/2016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B42C38-7915-4AE1-932C-DAA5671B8D1B}" type="slidenum">
              <a:rPr lang="en-GB" smtClean="0"/>
              <a:t>‹#›</a:t>
            </a:fld>
            <a:endParaRPr lang="en-GB"/>
          </a:p>
        </p:txBody>
      </p:sp>
    </p:spTree>
    <p:extLst>
      <p:ext uri="{BB962C8B-B14F-4D97-AF65-F5344CB8AC3E}">
        <p14:creationId xmlns:p14="http://schemas.microsoft.com/office/powerpoint/2010/main" val="2112140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C610B8-8344-406E-A663-2AD7108171E8}" type="datetimeFigureOut">
              <a:rPr lang="en-GB" smtClean="0"/>
              <a:t>04/05/2016</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B42C38-7915-4AE1-932C-DAA5671B8D1B}" type="slidenum">
              <a:rPr lang="en-GB" smtClean="0"/>
              <a:t>‹#›</a:t>
            </a:fld>
            <a:endParaRPr lang="en-GB"/>
          </a:p>
        </p:txBody>
      </p:sp>
    </p:spTree>
    <p:extLst>
      <p:ext uri="{BB962C8B-B14F-4D97-AF65-F5344CB8AC3E}">
        <p14:creationId xmlns:p14="http://schemas.microsoft.com/office/powerpoint/2010/main" val="18400541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59773"/>
            <a:ext cx="8666018" cy="6348845"/>
          </a:xfrm>
        </p:spPr>
        <p:txBody>
          <a:bodyPr>
            <a:normAutofit fontScale="85000" lnSpcReduction="20000"/>
          </a:bodyPr>
          <a:lstStyle/>
          <a:p>
            <a:pPr marL="0" indent="0">
              <a:buNone/>
            </a:pPr>
            <a:r>
              <a:rPr lang="en-GB" sz="2000" i="1" dirty="0" err="1"/>
              <a:t>Murton</a:t>
            </a:r>
            <a:r>
              <a:rPr lang="en-GB" sz="2000" i="1" dirty="0"/>
              <a:t> Athletics Club was set up in 1977 by John </a:t>
            </a:r>
            <a:r>
              <a:rPr lang="en-GB" sz="2000" i="1" dirty="0" err="1"/>
              <a:t>Tinkler</a:t>
            </a:r>
            <a:r>
              <a:rPr lang="en-GB" sz="2000" i="1" dirty="0"/>
              <a:t>. John is still heavily involved as a </a:t>
            </a:r>
            <a:r>
              <a:rPr lang="en-GB" sz="2000" i="1" dirty="0" smtClean="0"/>
              <a:t>coach and </a:t>
            </a:r>
            <a:r>
              <a:rPr lang="en-GB" sz="2000" i="1" dirty="0"/>
              <a:t>committee member but the club struggles to recruit volunteers to coach and officiate. John </a:t>
            </a:r>
            <a:r>
              <a:rPr lang="en-GB" sz="2000" i="1" dirty="0" smtClean="0"/>
              <a:t>is looking </a:t>
            </a:r>
            <a:r>
              <a:rPr lang="en-GB" sz="2000" i="1" dirty="0"/>
              <a:t>to approach the National Governing Body for athletics for help to overcome this problem.</a:t>
            </a:r>
          </a:p>
          <a:p>
            <a:pPr marL="0" indent="0">
              <a:buNone/>
            </a:pPr>
            <a:endParaRPr lang="en-GB" sz="2000" i="1" dirty="0"/>
          </a:p>
          <a:p>
            <a:pPr marL="0" indent="0">
              <a:buNone/>
            </a:pPr>
            <a:r>
              <a:rPr lang="en-GB" sz="2000" i="1" dirty="0"/>
              <a:t>The club is based at a local council athletics track which is facing closure. The facilities </a:t>
            </a:r>
            <a:r>
              <a:rPr lang="en-GB" sz="2000" i="1" dirty="0" smtClean="0"/>
              <a:t>have deteriorated </a:t>
            </a:r>
            <a:r>
              <a:rPr lang="en-GB" sz="2000" i="1" dirty="0"/>
              <a:t>over the last five years due to a lack of funding. Training often has to be cancelled </a:t>
            </a:r>
            <a:r>
              <a:rPr lang="en-GB" sz="2000" i="1" dirty="0" smtClean="0"/>
              <a:t>in wet </a:t>
            </a:r>
            <a:r>
              <a:rPr lang="en-GB" sz="2000" i="1" dirty="0"/>
              <a:t>weather and the long jump pits have been out of use for over two years.</a:t>
            </a:r>
          </a:p>
          <a:p>
            <a:pPr marL="0" indent="0">
              <a:buNone/>
            </a:pPr>
            <a:endParaRPr lang="en-GB" sz="2000" i="1" dirty="0"/>
          </a:p>
          <a:p>
            <a:pPr marL="0" indent="0">
              <a:buNone/>
            </a:pPr>
            <a:r>
              <a:rPr lang="en-GB" sz="2000" i="1" dirty="0"/>
              <a:t>John has produced many successful athletes over the years at the club and his current star </a:t>
            </a:r>
            <a:r>
              <a:rPr lang="en-GB" sz="2000" i="1" dirty="0" smtClean="0"/>
              <a:t>is 15‑year‑old </a:t>
            </a:r>
            <a:r>
              <a:rPr lang="en-GB" sz="2000" i="1" dirty="0"/>
              <a:t>Lucy. Lucy joined the club when she was eight years old after she attended a </a:t>
            </a:r>
            <a:r>
              <a:rPr lang="en-GB" sz="2000" i="1" dirty="0" smtClean="0"/>
              <a:t>summer holiday </a:t>
            </a:r>
            <a:r>
              <a:rPr lang="en-GB" sz="2000" i="1" dirty="0"/>
              <a:t>athletics camp run by John.</a:t>
            </a:r>
          </a:p>
          <a:p>
            <a:pPr marL="0" indent="0">
              <a:buNone/>
            </a:pPr>
            <a:endParaRPr lang="en-GB" sz="2000" i="1" dirty="0"/>
          </a:p>
          <a:p>
            <a:pPr marL="0" indent="0">
              <a:buNone/>
            </a:pPr>
            <a:r>
              <a:rPr lang="en-GB" sz="2000" i="1" dirty="0"/>
              <a:t>Last year, Lucy became County 800 m and cross country champion and finished 3rd in the 800 m </a:t>
            </a:r>
            <a:r>
              <a:rPr lang="en-GB" sz="2000" i="1" dirty="0" smtClean="0"/>
              <a:t>at the </a:t>
            </a:r>
            <a:r>
              <a:rPr lang="en-GB" sz="2000" i="1" dirty="0"/>
              <a:t>English Schools’ Championships. As a result of this success, John and Lucy have set a </a:t>
            </a:r>
            <a:r>
              <a:rPr lang="en-GB" sz="2000" i="1" dirty="0" smtClean="0"/>
              <a:t>target of </a:t>
            </a:r>
            <a:r>
              <a:rPr lang="en-GB" sz="2000" i="1" dirty="0"/>
              <a:t>her becoming the national champion in two years’ time. Lucy is competing at higher level </a:t>
            </a:r>
            <a:r>
              <a:rPr lang="en-GB" sz="2000" i="1" dirty="0" smtClean="0"/>
              <a:t>events all </a:t>
            </a:r>
            <a:r>
              <a:rPr lang="en-GB" sz="2000" i="1" dirty="0"/>
              <a:t>around the country, which is proving to be costly for her parents.</a:t>
            </a:r>
          </a:p>
          <a:p>
            <a:pPr marL="0" indent="0">
              <a:buNone/>
            </a:pPr>
            <a:endParaRPr lang="en-GB" sz="2000" i="1" dirty="0"/>
          </a:p>
          <a:p>
            <a:pPr marL="0" indent="0">
              <a:buNone/>
            </a:pPr>
            <a:r>
              <a:rPr lang="en-GB" sz="2000" i="1" dirty="0"/>
              <a:t>Lucy currently trains three evenings a week on the track for two hours each session throughout </a:t>
            </a:r>
            <a:r>
              <a:rPr lang="en-GB" sz="2000" i="1" dirty="0" smtClean="0"/>
              <a:t>the whole </a:t>
            </a:r>
            <a:r>
              <a:rPr lang="en-GB" sz="2000" i="1" dirty="0"/>
              <a:t>year. When she is not competing at the weekend she also takes part in a local 5 km </a:t>
            </a:r>
            <a:r>
              <a:rPr lang="en-GB" sz="2000" i="1" dirty="0" err="1" smtClean="0"/>
              <a:t>parkrun</a:t>
            </a:r>
            <a:r>
              <a:rPr lang="en-GB" sz="2000" i="1" dirty="0" smtClean="0"/>
              <a:t> as </a:t>
            </a:r>
            <a:r>
              <a:rPr lang="en-GB" sz="2000" i="1" dirty="0"/>
              <a:t>part of her training.</a:t>
            </a:r>
          </a:p>
          <a:p>
            <a:pPr marL="0" indent="0">
              <a:buNone/>
            </a:pPr>
            <a:endParaRPr lang="en-GB" sz="2000" i="1" dirty="0"/>
          </a:p>
          <a:p>
            <a:pPr marL="0" indent="0">
              <a:buNone/>
            </a:pPr>
            <a:r>
              <a:rPr lang="en-GB" sz="2000" i="1" dirty="0"/>
              <a:t>Lucy attends </a:t>
            </a:r>
            <a:r>
              <a:rPr lang="en-GB" sz="2000" i="1" dirty="0" err="1"/>
              <a:t>Murton</a:t>
            </a:r>
            <a:r>
              <a:rPr lang="en-GB" sz="2000" i="1" dirty="0"/>
              <a:t> Secondary School with some of her close friends from the athletics club </a:t>
            </a:r>
            <a:r>
              <a:rPr lang="en-GB" sz="2000" i="1" dirty="0" smtClean="0"/>
              <a:t>and they </a:t>
            </a:r>
            <a:r>
              <a:rPr lang="en-GB" sz="2000" i="1" dirty="0"/>
              <a:t>all represent the school at athletics. The school has a history of sporting success </a:t>
            </a:r>
            <a:r>
              <a:rPr lang="en-GB" sz="2000" i="1" dirty="0" smtClean="0"/>
              <a:t>and actively promotes </a:t>
            </a:r>
            <a:r>
              <a:rPr lang="en-GB" sz="2000" i="1" dirty="0"/>
              <a:t>physical activity and healthy lifestyles</a:t>
            </a:r>
            <a:r>
              <a:rPr lang="en-GB" sz="2000" i="1" dirty="0" smtClean="0"/>
              <a:t>.</a:t>
            </a:r>
            <a:endParaRPr lang="en-GB" sz="2000" i="1" dirty="0"/>
          </a:p>
        </p:txBody>
      </p:sp>
    </p:spTree>
    <p:extLst>
      <p:ext uri="{BB962C8B-B14F-4D97-AF65-F5344CB8AC3E}">
        <p14:creationId xmlns:p14="http://schemas.microsoft.com/office/powerpoint/2010/main" val="1415540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arn(inVertical)">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barn(inVertical)">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59773"/>
            <a:ext cx="8666018" cy="6348845"/>
          </a:xfrm>
        </p:spPr>
        <p:txBody>
          <a:bodyPr>
            <a:normAutofit/>
          </a:bodyPr>
          <a:lstStyle/>
          <a:p>
            <a:pPr marL="0" indent="0">
              <a:buNone/>
            </a:pPr>
            <a:r>
              <a:rPr lang="en-GB" sz="2000" i="1" dirty="0"/>
              <a:t>Lucy’s Athletic club is based at a local council Athletics track which is facing closure. The facilities have deteriorated over the last five years and they need to attract sponsorship for funding. Describe one acceptable type of sponsorship that would be useful to the Athletics club. (2</a:t>
            </a:r>
            <a:r>
              <a:rPr lang="en-GB" sz="2000" i="1" dirty="0" smtClean="0"/>
              <a:t>)</a:t>
            </a:r>
          </a:p>
          <a:p>
            <a:pPr marL="0" indent="0">
              <a:buNone/>
            </a:pPr>
            <a:endParaRPr lang="en-GB" sz="2000" i="1" dirty="0"/>
          </a:p>
          <a:p>
            <a:pPr marL="0" indent="0">
              <a:buNone/>
            </a:pPr>
            <a:r>
              <a:rPr lang="en-GB" sz="2000" i="1" dirty="0" smtClean="0"/>
              <a:t>Sponsorship from any acceptable company (not alcohol, tobacco, gambling </a:t>
            </a:r>
            <a:r>
              <a:rPr lang="en-GB" sz="2000" i="1" dirty="0" err="1" smtClean="0"/>
              <a:t>etc</a:t>
            </a:r>
            <a:r>
              <a:rPr lang="en-GB" sz="2000" i="1" dirty="0" smtClean="0"/>
              <a:t>) which will </a:t>
            </a:r>
            <a:r>
              <a:rPr lang="en-GB" sz="2000" i="1" dirty="0"/>
              <a:t>provide money from </a:t>
            </a:r>
            <a:r>
              <a:rPr lang="en-GB" sz="2000" i="1" dirty="0" smtClean="0"/>
              <a:t>sponsor</a:t>
            </a:r>
            <a:r>
              <a:rPr lang="en-GB" sz="2000" i="1" dirty="0"/>
              <a:t> </a:t>
            </a:r>
            <a:r>
              <a:rPr lang="en-GB" sz="2000" i="1" dirty="0" smtClean="0"/>
              <a:t>to be spent on facility improvement.</a:t>
            </a:r>
          </a:p>
          <a:p>
            <a:pPr marL="0" indent="0">
              <a:buNone/>
            </a:pPr>
            <a:endParaRPr lang="en-GB" sz="2000" i="1" dirty="0"/>
          </a:p>
          <a:p>
            <a:pPr marL="0" indent="0">
              <a:buNone/>
            </a:pPr>
            <a:r>
              <a:rPr lang="en-GB" sz="2000" i="1" dirty="0" smtClean="0"/>
              <a:t>Could be in return for logo on kit, advertising boards next to improved facilities, name of company included in stadium name etc.</a:t>
            </a:r>
            <a:endParaRPr lang="en-GB" sz="2000" i="1" dirty="0"/>
          </a:p>
          <a:p>
            <a:pPr marL="0" indent="0">
              <a:buNone/>
            </a:pPr>
            <a:endParaRPr lang="en-GB" sz="2000" i="1" dirty="0" smtClean="0"/>
          </a:p>
          <a:p>
            <a:pPr marL="0" indent="0">
              <a:buNone/>
            </a:pPr>
            <a:endParaRPr lang="en-GB" sz="2000" i="1" dirty="0" smtClean="0"/>
          </a:p>
          <a:p>
            <a:pPr marL="0" indent="0">
              <a:buNone/>
            </a:pPr>
            <a:endParaRPr lang="en-GB" sz="2000" i="1" dirty="0"/>
          </a:p>
        </p:txBody>
      </p:sp>
    </p:spTree>
    <p:extLst>
      <p:ext uri="{BB962C8B-B14F-4D97-AF65-F5344CB8AC3E}">
        <p14:creationId xmlns:p14="http://schemas.microsoft.com/office/powerpoint/2010/main" val="3115660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arn(inVertical)">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59773"/>
            <a:ext cx="8666018" cy="6348845"/>
          </a:xfrm>
        </p:spPr>
        <p:txBody>
          <a:bodyPr>
            <a:normAutofit/>
          </a:bodyPr>
          <a:lstStyle/>
          <a:p>
            <a:pPr marL="0" indent="0">
              <a:buNone/>
            </a:pPr>
            <a:r>
              <a:rPr lang="en-GB" sz="2000" dirty="0"/>
              <a:t>Lucy is competing at higher level events all around the country, which is proving costly for her parents. State </a:t>
            </a:r>
            <a:r>
              <a:rPr lang="en-GB" sz="2000" b="1" dirty="0"/>
              <a:t>three </a:t>
            </a:r>
            <a:r>
              <a:rPr lang="en-GB" sz="2000" dirty="0"/>
              <a:t>ways an amateur sports performer could obtain funding. </a:t>
            </a:r>
            <a:r>
              <a:rPr lang="en-GB" sz="2000" dirty="0" smtClean="0"/>
              <a:t>(3)</a:t>
            </a:r>
          </a:p>
          <a:p>
            <a:pPr marL="0" indent="0">
              <a:buNone/>
            </a:pPr>
            <a:endParaRPr lang="en-GB" sz="2000" dirty="0"/>
          </a:p>
          <a:p>
            <a:pPr marL="0" indent="0">
              <a:buNone/>
            </a:pPr>
            <a:r>
              <a:rPr lang="en-GB" sz="2000" dirty="0" smtClean="0"/>
              <a:t>Sponsorship for kit – not having to pay for her kit would allow money to be spent on travel.</a:t>
            </a:r>
          </a:p>
          <a:p>
            <a:pPr marL="0" indent="0">
              <a:buNone/>
            </a:pPr>
            <a:endParaRPr lang="en-GB" sz="2000" dirty="0" smtClean="0"/>
          </a:p>
          <a:p>
            <a:pPr marL="0" indent="0">
              <a:buNone/>
            </a:pPr>
            <a:r>
              <a:rPr lang="en-GB" sz="2000" dirty="0" smtClean="0"/>
              <a:t>Sponsorship for expenses – local company (doesn’t have to be related to sport </a:t>
            </a:r>
            <a:r>
              <a:rPr lang="en-GB" sz="2000" dirty="0" err="1" smtClean="0"/>
              <a:t>e.g</a:t>
            </a:r>
            <a:r>
              <a:rPr lang="en-GB" sz="2000" dirty="0" smtClean="0"/>
              <a:t> local plumbing business) could provide money for travel and entry fees and improve their company’s image by supporting local talent.</a:t>
            </a:r>
          </a:p>
          <a:p>
            <a:pPr marL="0" indent="0">
              <a:buNone/>
            </a:pPr>
            <a:endParaRPr lang="en-GB" sz="2000" dirty="0"/>
          </a:p>
          <a:p>
            <a:pPr marL="0" indent="0">
              <a:buNone/>
            </a:pPr>
            <a:r>
              <a:rPr lang="en-GB" sz="2000" dirty="0" smtClean="0"/>
              <a:t>Scholarship – amateur athletes in education can receive scholarships to go to specific institutes who then fund their sporting cost in return for being associated with success. </a:t>
            </a:r>
          </a:p>
          <a:p>
            <a:pPr marL="0" indent="0">
              <a:buNone/>
            </a:pPr>
            <a:endParaRPr lang="en-GB" sz="2000" dirty="0"/>
          </a:p>
          <a:p>
            <a:pPr marL="0" indent="0">
              <a:buNone/>
            </a:pPr>
            <a:r>
              <a:rPr lang="en-GB" sz="2000" dirty="0" smtClean="0"/>
              <a:t>Sport England – through Backing the Best initiative.</a:t>
            </a:r>
            <a:endParaRPr lang="en-GB" sz="2000" dirty="0"/>
          </a:p>
          <a:p>
            <a:pPr marL="0" indent="0">
              <a:buNone/>
            </a:pPr>
            <a:endParaRPr lang="en-GB" sz="2000" i="1" dirty="0"/>
          </a:p>
        </p:txBody>
      </p:sp>
    </p:spTree>
    <p:extLst>
      <p:ext uri="{BB962C8B-B14F-4D97-AF65-F5344CB8AC3E}">
        <p14:creationId xmlns:p14="http://schemas.microsoft.com/office/powerpoint/2010/main" val="1504450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arn(inVertical)">
                                      <p:cBhvr>
                                        <p:cTn id="10" dur="500"/>
                                        <p:tgtEl>
                                          <p:spTgt spid="3">
                                            <p:txEl>
                                              <p:pRg st="4" end="4"/>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barn(inVertical)">
                                      <p:cBhvr>
                                        <p:cTn id="13" dur="500"/>
                                        <p:tgtEl>
                                          <p:spTgt spid="3">
                                            <p:txEl>
                                              <p:pRg st="6" end="6"/>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8" end="8"/>
                                            </p:txEl>
                                          </p:spTgt>
                                        </p:tgtEl>
                                        <p:attrNameLst>
                                          <p:attrName>style.visibility</p:attrName>
                                        </p:attrNameLst>
                                      </p:cBhvr>
                                      <p:to>
                                        <p:strVal val="visible"/>
                                      </p:to>
                                    </p:set>
                                    <p:animEffect transition="in" filter="barn(inVertical)">
                                      <p:cBhvr>
                                        <p:cTn id="1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59773"/>
            <a:ext cx="8666018" cy="6348845"/>
          </a:xfrm>
        </p:spPr>
        <p:txBody>
          <a:bodyPr>
            <a:normAutofit/>
          </a:bodyPr>
          <a:lstStyle/>
          <a:p>
            <a:pPr marL="0" indent="0">
              <a:buNone/>
            </a:pPr>
            <a:r>
              <a:rPr lang="en-GB" sz="2000" dirty="0"/>
              <a:t>Many companies sponsor elite performers. Describe the advantages that a local company might gain from sponsoring Lucy (2)</a:t>
            </a:r>
          </a:p>
          <a:p>
            <a:pPr marL="0" indent="0">
              <a:buNone/>
            </a:pPr>
            <a:endParaRPr lang="en-GB" sz="2000" i="1" dirty="0" smtClean="0"/>
          </a:p>
          <a:p>
            <a:pPr marL="0" indent="0">
              <a:buNone/>
            </a:pPr>
            <a:r>
              <a:rPr lang="en-GB" sz="2000" i="1" dirty="0" smtClean="0"/>
              <a:t>Increased advertising</a:t>
            </a:r>
          </a:p>
          <a:p>
            <a:pPr marL="0" indent="0">
              <a:buNone/>
            </a:pPr>
            <a:endParaRPr lang="en-GB" sz="2000" i="1" dirty="0"/>
          </a:p>
          <a:p>
            <a:pPr marL="0" indent="0">
              <a:buNone/>
            </a:pPr>
            <a:r>
              <a:rPr lang="en-GB" sz="2000" i="1" dirty="0" smtClean="0"/>
              <a:t>Increased sales</a:t>
            </a:r>
          </a:p>
          <a:p>
            <a:pPr marL="0" indent="0">
              <a:buNone/>
            </a:pPr>
            <a:endParaRPr lang="en-GB" sz="2000" i="1" dirty="0"/>
          </a:p>
          <a:p>
            <a:pPr marL="0" indent="0">
              <a:buNone/>
            </a:pPr>
            <a:r>
              <a:rPr lang="en-GB" sz="2000" i="1" dirty="0" smtClean="0"/>
              <a:t>Association with success</a:t>
            </a:r>
          </a:p>
          <a:p>
            <a:pPr marL="0" indent="0">
              <a:buNone/>
            </a:pPr>
            <a:endParaRPr lang="en-GB" sz="2000" i="1" dirty="0"/>
          </a:p>
          <a:p>
            <a:pPr marL="0" indent="0">
              <a:buNone/>
            </a:pPr>
            <a:r>
              <a:rPr lang="en-GB" sz="2000" i="1" dirty="0" smtClean="0"/>
              <a:t>Improved company image – goodwill gesture</a:t>
            </a:r>
          </a:p>
          <a:p>
            <a:pPr marL="0" indent="0">
              <a:buNone/>
            </a:pPr>
            <a:endParaRPr lang="en-GB" sz="2000" i="1" dirty="0"/>
          </a:p>
          <a:p>
            <a:pPr marL="0" indent="0">
              <a:buNone/>
            </a:pPr>
            <a:r>
              <a:rPr lang="en-GB" sz="2000" i="1" dirty="0" smtClean="0"/>
              <a:t>Tax relief – pay less tax by giving some money to athlete.</a:t>
            </a:r>
            <a:endParaRPr lang="en-GB" sz="2000" i="1" dirty="0"/>
          </a:p>
        </p:txBody>
      </p:sp>
    </p:spTree>
    <p:extLst>
      <p:ext uri="{BB962C8B-B14F-4D97-AF65-F5344CB8AC3E}">
        <p14:creationId xmlns:p14="http://schemas.microsoft.com/office/powerpoint/2010/main" val="1911925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arn(inVertical)">
                                      <p:cBhvr>
                                        <p:cTn id="10" dur="500"/>
                                        <p:tgtEl>
                                          <p:spTgt spid="3">
                                            <p:txEl>
                                              <p:pRg st="4" end="4"/>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barn(inVertical)">
                                      <p:cBhvr>
                                        <p:cTn id="13" dur="500"/>
                                        <p:tgtEl>
                                          <p:spTgt spid="3">
                                            <p:txEl>
                                              <p:pRg st="6" end="6"/>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8" end="8"/>
                                            </p:txEl>
                                          </p:spTgt>
                                        </p:tgtEl>
                                        <p:attrNameLst>
                                          <p:attrName>style.visibility</p:attrName>
                                        </p:attrNameLst>
                                      </p:cBhvr>
                                      <p:to>
                                        <p:strVal val="visible"/>
                                      </p:to>
                                    </p:set>
                                    <p:animEffect transition="in" filter="barn(inVertical)">
                                      <p:cBhvr>
                                        <p:cTn id="16" dur="500"/>
                                        <p:tgtEl>
                                          <p:spTgt spid="3">
                                            <p:txEl>
                                              <p:pRg st="8" end="8"/>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animEffect transition="in" filter="barn(inVertical)">
                                      <p:cBhvr>
                                        <p:cTn id="19"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59773"/>
            <a:ext cx="8666018" cy="6348845"/>
          </a:xfrm>
        </p:spPr>
        <p:txBody>
          <a:bodyPr>
            <a:normAutofit/>
          </a:bodyPr>
          <a:lstStyle/>
          <a:p>
            <a:pPr marL="0" indent="0">
              <a:buNone/>
            </a:pPr>
            <a:r>
              <a:rPr lang="en-GB" sz="2000" i="1" dirty="0"/>
              <a:t>Lucy </a:t>
            </a:r>
            <a:r>
              <a:rPr lang="en-GB" sz="2000" i="1" dirty="0" smtClean="0"/>
              <a:t>main focus in a season is the English School’s Championships. </a:t>
            </a:r>
            <a:r>
              <a:rPr lang="en-GB" sz="2000" i="1" dirty="0"/>
              <a:t>Using your knowledge of </a:t>
            </a:r>
            <a:r>
              <a:rPr lang="en-GB" sz="2000" i="1" dirty="0" err="1" smtClean="0"/>
              <a:t>periodisation</a:t>
            </a:r>
            <a:r>
              <a:rPr lang="en-GB" sz="2000" i="1" dirty="0" smtClean="0"/>
              <a:t> </a:t>
            </a:r>
            <a:r>
              <a:rPr lang="en-GB" sz="2000" i="1" dirty="0"/>
              <a:t>describe how John may structure Lucy’s training (4</a:t>
            </a:r>
            <a:r>
              <a:rPr lang="en-GB" sz="2000" i="1" dirty="0" smtClean="0"/>
              <a:t>)</a:t>
            </a:r>
          </a:p>
          <a:p>
            <a:pPr marL="0" indent="0">
              <a:buNone/>
            </a:pPr>
            <a:endParaRPr lang="en-GB" sz="2000" i="1" dirty="0" smtClean="0"/>
          </a:p>
          <a:p>
            <a:pPr marL="0" indent="0">
              <a:buNone/>
            </a:pPr>
            <a:r>
              <a:rPr lang="en-GB" sz="2000" i="1" dirty="0" smtClean="0"/>
              <a:t>Pre-season</a:t>
            </a:r>
          </a:p>
          <a:p>
            <a:pPr marL="0" indent="0">
              <a:buNone/>
            </a:pPr>
            <a:r>
              <a:rPr lang="en-GB" sz="2000" i="1" dirty="0" smtClean="0">
                <a:sym typeface="Wingdings" panose="05000000000000000000" pitchFamily="2" charset="2"/>
              </a:rPr>
              <a:t> Building up to start of season.</a:t>
            </a:r>
            <a:endParaRPr lang="en-GB" sz="2000" i="1" dirty="0" smtClean="0"/>
          </a:p>
          <a:p>
            <a:pPr>
              <a:buFont typeface="Wingdings" panose="05000000000000000000" pitchFamily="2" charset="2"/>
              <a:buChar char="à"/>
            </a:pPr>
            <a:r>
              <a:rPr lang="en-GB" sz="2000" i="1" dirty="0" smtClean="0">
                <a:sym typeface="Wingdings" panose="05000000000000000000" pitchFamily="2" charset="2"/>
              </a:rPr>
              <a:t>Focus on fitness and technique.</a:t>
            </a:r>
          </a:p>
          <a:p>
            <a:pPr>
              <a:buFont typeface="Wingdings" panose="05000000000000000000" pitchFamily="2" charset="2"/>
              <a:buChar char="à"/>
            </a:pPr>
            <a:endParaRPr lang="en-GB" sz="2000" i="1" dirty="0">
              <a:sym typeface="Wingdings" panose="05000000000000000000" pitchFamily="2" charset="2"/>
            </a:endParaRPr>
          </a:p>
          <a:p>
            <a:pPr marL="0" indent="0">
              <a:buNone/>
            </a:pPr>
            <a:r>
              <a:rPr lang="en-GB" sz="2000" i="1" dirty="0" smtClean="0">
                <a:sym typeface="Wingdings" panose="05000000000000000000" pitchFamily="2" charset="2"/>
              </a:rPr>
              <a:t>Performance season</a:t>
            </a:r>
          </a:p>
          <a:p>
            <a:pPr>
              <a:buFont typeface="Wingdings" panose="05000000000000000000" pitchFamily="2" charset="2"/>
              <a:buChar char="à"/>
            </a:pPr>
            <a:r>
              <a:rPr lang="en-GB" sz="2000" i="1" dirty="0" smtClean="0">
                <a:sym typeface="Wingdings" panose="05000000000000000000" pitchFamily="2" charset="2"/>
              </a:rPr>
              <a:t>Focus on competing in events building up to peak at the English School’s.</a:t>
            </a:r>
          </a:p>
          <a:p>
            <a:pPr marL="0" indent="0">
              <a:buNone/>
            </a:pPr>
            <a:endParaRPr lang="en-GB" sz="2000" i="1" dirty="0">
              <a:sym typeface="Wingdings" panose="05000000000000000000" pitchFamily="2" charset="2"/>
            </a:endParaRPr>
          </a:p>
          <a:p>
            <a:pPr marL="0" indent="0">
              <a:buNone/>
            </a:pPr>
            <a:r>
              <a:rPr lang="en-GB" sz="2000" i="1" dirty="0" smtClean="0">
                <a:sym typeface="Wingdings" panose="05000000000000000000" pitchFamily="2" charset="2"/>
              </a:rPr>
              <a:t>Post-season</a:t>
            </a:r>
          </a:p>
          <a:p>
            <a:pPr marL="0" indent="0">
              <a:buNone/>
            </a:pPr>
            <a:r>
              <a:rPr lang="en-GB" sz="2000" i="1" dirty="0" smtClean="0">
                <a:sym typeface="Wingdings" panose="05000000000000000000" pitchFamily="2" charset="2"/>
              </a:rPr>
              <a:t> Recovery period following competition season, while maintaining general fitness.</a:t>
            </a:r>
            <a:endParaRPr lang="en-GB" sz="2000" i="1" dirty="0"/>
          </a:p>
          <a:p>
            <a:pPr marL="0" indent="0">
              <a:buNone/>
            </a:pPr>
            <a:endParaRPr lang="en-GB" sz="2000" i="1" dirty="0"/>
          </a:p>
        </p:txBody>
      </p:sp>
    </p:spTree>
    <p:extLst>
      <p:ext uri="{BB962C8B-B14F-4D97-AF65-F5344CB8AC3E}">
        <p14:creationId xmlns:p14="http://schemas.microsoft.com/office/powerpoint/2010/main" val="2691346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arn(inVertical)">
                                      <p:cBhvr>
                                        <p:cTn id="10" dur="500"/>
                                        <p:tgtEl>
                                          <p:spTgt spid="3">
                                            <p:txEl>
                                              <p:pRg st="3" end="3"/>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arn(inVertical)">
                                      <p:cBhvr>
                                        <p:cTn id="13" dur="500"/>
                                        <p:tgtEl>
                                          <p:spTgt spid="3">
                                            <p:txEl>
                                              <p:pRg st="4" end="4"/>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barn(inVertical)">
                                      <p:cBhvr>
                                        <p:cTn id="16" dur="500"/>
                                        <p:tgtEl>
                                          <p:spTgt spid="3">
                                            <p:txEl>
                                              <p:pRg st="6" end="6"/>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barn(inVertical)">
                                      <p:cBhvr>
                                        <p:cTn id="19" dur="500"/>
                                        <p:tgtEl>
                                          <p:spTgt spid="3">
                                            <p:txEl>
                                              <p:pRg st="7" end="7"/>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barn(inVertical)">
                                      <p:cBhvr>
                                        <p:cTn id="22" dur="500"/>
                                        <p:tgtEl>
                                          <p:spTgt spid="3">
                                            <p:txEl>
                                              <p:pRg st="9" end="9"/>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animEffect transition="in" filter="barn(inVertical)">
                                      <p:cBhvr>
                                        <p:cTn id="2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59773"/>
            <a:ext cx="8666018" cy="6348845"/>
          </a:xfrm>
        </p:spPr>
        <p:txBody>
          <a:bodyPr>
            <a:normAutofit/>
          </a:bodyPr>
          <a:lstStyle/>
          <a:p>
            <a:pPr marL="0" indent="0">
              <a:buNone/>
            </a:pPr>
            <a:r>
              <a:rPr lang="en-GB" sz="2000" i="1" dirty="0"/>
              <a:t>Diet is an important factor to consider when participating in a physical activity. Explain how Lucy would prepare for a park run through her diet. (4</a:t>
            </a:r>
            <a:r>
              <a:rPr lang="en-GB" sz="2000" i="1" dirty="0" smtClean="0"/>
              <a:t>)</a:t>
            </a:r>
          </a:p>
          <a:p>
            <a:pPr marL="0" indent="0">
              <a:buNone/>
            </a:pPr>
            <a:endParaRPr lang="en-GB" sz="2000" i="1" dirty="0"/>
          </a:p>
          <a:p>
            <a:pPr marL="0" indent="0">
              <a:buNone/>
            </a:pPr>
            <a:r>
              <a:rPr lang="en-GB" sz="2000" i="1" dirty="0" smtClean="0"/>
              <a:t>Carbohydrate loading</a:t>
            </a:r>
          </a:p>
          <a:p>
            <a:pPr marL="0" indent="0">
              <a:buNone/>
            </a:pPr>
            <a:endParaRPr lang="en-GB" sz="2000" i="1" dirty="0" smtClean="0"/>
          </a:p>
          <a:p>
            <a:pPr marL="0" indent="0">
              <a:buNone/>
            </a:pPr>
            <a:r>
              <a:rPr lang="en-GB" sz="2000" i="1" dirty="0" smtClean="0"/>
              <a:t>Consuming high levels of carbohydrate to be stored for later use – 1-3 days</a:t>
            </a:r>
          </a:p>
          <a:p>
            <a:pPr marL="0" indent="0">
              <a:buNone/>
            </a:pPr>
            <a:endParaRPr lang="en-GB" sz="2000" i="1" dirty="0"/>
          </a:p>
          <a:p>
            <a:pPr marL="0" indent="0">
              <a:buNone/>
            </a:pPr>
            <a:r>
              <a:rPr lang="en-GB" sz="2000" i="1" dirty="0" smtClean="0"/>
              <a:t>Complex carbohydrates – slow release of energy.</a:t>
            </a:r>
          </a:p>
          <a:p>
            <a:pPr marL="0" indent="0">
              <a:buNone/>
            </a:pPr>
            <a:endParaRPr lang="en-GB" sz="2000" i="1" dirty="0"/>
          </a:p>
          <a:p>
            <a:pPr marL="0" indent="0">
              <a:buNone/>
            </a:pPr>
            <a:r>
              <a:rPr lang="en-GB" sz="2000" i="1" dirty="0" smtClean="0"/>
              <a:t>Starchy foods – </a:t>
            </a:r>
            <a:r>
              <a:rPr lang="en-GB" sz="2000" i="1" dirty="0" err="1" smtClean="0"/>
              <a:t>e.g</a:t>
            </a:r>
            <a:r>
              <a:rPr lang="en-GB" sz="2000" i="1" dirty="0" smtClean="0"/>
              <a:t> pasta. rice, bread etc.</a:t>
            </a:r>
            <a:endParaRPr lang="en-GB" sz="2000" i="1" dirty="0"/>
          </a:p>
        </p:txBody>
      </p:sp>
    </p:spTree>
    <p:extLst>
      <p:ext uri="{BB962C8B-B14F-4D97-AF65-F5344CB8AC3E}">
        <p14:creationId xmlns:p14="http://schemas.microsoft.com/office/powerpoint/2010/main" val="763511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arn(inVertical)">
                                      <p:cBhvr>
                                        <p:cTn id="10" dur="500"/>
                                        <p:tgtEl>
                                          <p:spTgt spid="3">
                                            <p:txEl>
                                              <p:pRg st="4" end="4"/>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barn(inVertical)">
                                      <p:cBhvr>
                                        <p:cTn id="13" dur="500"/>
                                        <p:tgtEl>
                                          <p:spTgt spid="3">
                                            <p:txEl>
                                              <p:pRg st="6" end="6"/>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8" end="8"/>
                                            </p:txEl>
                                          </p:spTgt>
                                        </p:tgtEl>
                                        <p:attrNameLst>
                                          <p:attrName>style.visibility</p:attrName>
                                        </p:attrNameLst>
                                      </p:cBhvr>
                                      <p:to>
                                        <p:strVal val="visible"/>
                                      </p:to>
                                    </p:set>
                                    <p:animEffect transition="in" filter="barn(inVertical)">
                                      <p:cBhvr>
                                        <p:cTn id="1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59773"/>
            <a:ext cx="8666018" cy="6348845"/>
          </a:xfrm>
        </p:spPr>
        <p:txBody>
          <a:bodyPr>
            <a:normAutofit fontScale="92500" lnSpcReduction="20000"/>
          </a:bodyPr>
          <a:lstStyle/>
          <a:p>
            <a:pPr marL="0" indent="0">
              <a:buNone/>
            </a:pPr>
            <a:r>
              <a:rPr lang="en-GB" sz="2000" dirty="0"/>
              <a:t>Lucy trains three nights per week.  Using your knowledge of the prevention of injury, explain how Lucy can prevent herself from becoming injured (6</a:t>
            </a:r>
            <a:r>
              <a:rPr lang="en-GB" sz="2000" dirty="0" smtClean="0"/>
              <a:t>)</a:t>
            </a:r>
          </a:p>
          <a:p>
            <a:pPr marL="0" indent="0">
              <a:buNone/>
            </a:pPr>
            <a:endParaRPr lang="en-GB" sz="2000" dirty="0"/>
          </a:p>
          <a:p>
            <a:pPr marL="0" indent="0">
              <a:buNone/>
            </a:pPr>
            <a:r>
              <a:rPr lang="en-GB" sz="2000" dirty="0" smtClean="0"/>
              <a:t>Avoid overtraining – allow sufficient rest/recovery</a:t>
            </a:r>
          </a:p>
          <a:p>
            <a:pPr>
              <a:buFont typeface="Wingdings" panose="05000000000000000000" pitchFamily="2" charset="2"/>
              <a:buChar char="à"/>
            </a:pPr>
            <a:r>
              <a:rPr lang="en-GB" sz="2000" dirty="0" smtClean="0">
                <a:sym typeface="Wingdings" panose="05000000000000000000" pitchFamily="2" charset="2"/>
              </a:rPr>
              <a:t>Could cause overuse injuries such as stress fractures.</a:t>
            </a:r>
          </a:p>
          <a:p>
            <a:pPr>
              <a:buFont typeface="Wingdings" panose="05000000000000000000" pitchFamily="2" charset="2"/>
              <a:buChar char="à"/>
            </a:pPr>
            <a:endParaRPr lang="en-GB" sz="2000" dirty="0">
              <a:sym typeface="Wingdings" panose="05000000000000000000" pitchFamily="2" charset="2"/>
            </a:endParaRPr>
          </a:p>
          <a:p>
            <a:pPr marL="0" indent="0">
              <a:buNone/>
            </a:pPr>
            <a:r>
              <a:rPr lang="en-GB" sz="2000" dirty="0" smtClean="0">
                <a:sym typeface="Wingdings" panose="05000000000000000000" pitchFamily="2" charset="2"/>
              </a:rPr>
              <a:t>Warm up</a:t>
            </a:r>
          </a:p>
          <a:p>
            <a:pPr>
              <a:buFont typeface="Wingdings" panose="05000000000000000000" pitchFamily="2" charset="2"/>
              <a:buChar char="à"/>
            </a:pPr>
            <a:r>
              <a:rPr lang="en-GB" sz="2000" dirty="0" smtClean="0">
                <a:sym typeface="Wingdings" panose="05000000000000000000" pitchFamily="2" charset="2"/>
              </a:rPr>
              <a:t>Fully prepare her body for every training session through a pulse raiser and stretching - to avoid muscle strains.</a:t>
            </a:r>
          </a:p>
          <a:p>
            <a:pPr>
              <a:buFont typeface="Wingdings" panose="05000000000000000000" pitchFamily="2" charset="2"/>
              <a:buChar char="à"/>
            </a:pPr>
            <a:endParaRPr lang="en-GB" sz="2000" dirty="0">
              <a:sym typeface="Wingdings" panose="05000000000000000000" pitchFamily="2" charset="2"/>
            </a:endParaRPr>
          </a:p>
          <a:p>
            <a:pPr marL="0" indent="0">
              <a:buNone/>
            </a:pPr>
            <a:r>
              <a:rPr lang="en-GB" sz="2000" dirty="0" smtClean="0">
                <a:sym typeface="Wingdings" panose="05000000000000000000" pitchFamily="2" charset="2"/>
              </a:rPr>
              <a:t>Cool down</a:t>
            </a:r>
          </a:p>
          <a:p>
            <a:pPr marL="0" indent="0">
              <a:buNone/>
            </a:pPr>
            <a:r>
              <a:rPr lang="en-GB" sz="2000" dirty="0" smtClean="0">
                <a:sym typeface="Wingdings" panose="05000000000000000000" pitchFamily="2" charset="2"/>
              </a:rPr>
              <a:t> Start her recovery at the end of every session through gentle exercise and stretching – to avoid DOMS.</a:t>
            </a:r>
          </a:p>
          <a:p>
            <a:pPr>
              <a:buFont typeface="Wingdings" panose="05000000000000000000" pitchFamily="2" charset="2"/>
              <a:buChar char="à"/>
            </a:pPr>
            <a:endParaRPr lang="en-GB" sz="2000" dirty="0">
              <a:sym typeface="Wingdings" panose="05000000000000000000" pitchFamily="2" charset="2"/>
            </a:endParaRPr>
          </a:p>
          <a:p>
            <a:pPr marL="0" indent="0">
              <a:buNone/>
            </a:pPr>
            <a:r>
              <a:rPr lang="en-GB" sz="2000" dirty="0" smtClean="0">
                <a:sym typeface="Wingdings" panose="05000000000000000000" pitchFamily="2" charset="2"/>
              </a:rPr>
              <a:t>Diet</a:t>
            </a:r>
          </a:p>
          <a:p>
            <a:pPr>
              <a:buFont typeface="Wingdings" panose="05000000000000000000" pitchFamily="2" charset="2"/>
              <a:buChar char="à"/>
            </a:pPr>
            <a:r>
              <a:rPr lang="en-GB" sz="2000" dirty="0" smtClean="0">
                <a:sym typeface="Wingdings" panose="05000000000000000000" pitchFamily="2" charset="2"/>
              </a:rPr>
              <a:t>Consume protein through her diet after training to help repair muscles.</a:t>
            </a:r>
          </a:p>
          <a:p>
            <a:pPr>
              <a:buFont typeface="Wingdings" panose="05000000000000000000" pitchFamily="2" charset="2"/>
              <a:buChar char="à"/>
            </a:pPr>
            <a:endParaRPr lang="en-GB" sz="2000" dirty="0">
              <a:sym typeface="Wingdings" panose="05000000000000000000" pitchFamily="2" charset="2"/>
            </a:endParaRPr>
          </a:p>
          <a:p>
            <a:pPr marL="0" indent="0">
              <a:buNone/>
            </a:pPr>
            <a:r>
              <a:rPr lang="en-GB" sz="2000" dirty="0" smtClean="0">
                <a:sym typeface="Wingdings" panose="05000000000000000000" pitchFamily="2" charset="2"/>
              </a:rPr>
              <a:t>Risk assessment</a:t>
            </a:r>
          </a:p>
          <a:p>
            <a:pPr marL="0" indent="0">
              <a:buNone/>
            </a:pPr>
            <a:r>
              <a:rPr lang="en-GB" sz="2000" dirty="0" smtClean="0">
                <a:sym typeface="Wingdings" panose="05000000000000000000" pitchFamily="2" charset="2"/>
              </a:rPr>
              <a:t> Assess the safety of the training area before training to avoid, for example, uneven surfaces which could lead to ankle sprains.</a:t>
            </a:r>
            <a:endParaRPr lang="en-GB" sz="2000" dirty="0"/>
          </a:p>
          <a:p>
            <a:pPr marL="0" indent="0">
              <a:buNone/>
            </a:pPr>
            <a:endParaRPr lang="en-GB" sz="2000" i="1" dirty="0"/>
          </a:p>
        </p:txBody>
      </p:sp>
    </p:spTree>
    <p:extLst>
      <p:ext uri="{BB962C8B-B14F-4D97-AF65-F5344CB8AC3E}">
        <p14:creationId xmlns:p14="http://schemas.microsoft.com/office/powerpoint/2010/main" val="1503296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arn(inVertical)">
                                      <p:cBhvr>
                                        <p:cTn id="10" dur="500"/>
                                        <p:tgtEl>
                                          <p:spTgt spid="3">
                                            <p:txEl>
                                              <p:pRg st="3" end="3"/>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barn(inVertical)">
                                      <p:cBhvr>
                                        <p:cTn id="13" dur="500"/>
                                        <p:tgtEl>
                                          <p:spTgt spid="3">
                                            <p:txEl>
                                              <p:pRg st="5" end="5"/>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barn(inVertical)">
                                      <p:cBhvr>
                                        <p:cTn id="16" dur="500"/>
                                        <p:tgtEl>
                                          <p:spTgt spid="3">
                                            <p:txEl>
                                              <p:pRg st="6" end="6"/>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barn(inVertical)">
                                      <p:cBhvr>
                                        <p:cTn id="19" dur="500"/>
                                        <p:tgtEl>
                                          <p:spTgt spid="3">
                                            <p:txEl>
                                              <p:pRg st="8" end="8"/>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barn(inVertical)">
                                      <p:cBhvr>
                                        <p:cTn id="22" dur="500"/>
                                        <p:tgtEl>
                                          <p:spTgt spid="3">
                                            <p:txEl>
                                              <p:pRg st="9" end="9"/>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animEffect transition="in" filter="barn(inVertical)">
                                      <p:cBhvr>
                                        <p:cTn id="25" dur="500"/>
                                        <p:tgtEl>
                                          <p:spTgt spid="3">
                                            <p:txEl>
                                              <p:pRg st="11" end="11"/>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12" end="12"/>
                                            </p:txEl>
                                          </p:spTgt>
                                        </p:tgtEl>
                                        <p:attrNameLst>
                                          <p:attrName>style.visibility</p:attrName>
                                        </p:attrNameLst>
                                      </p:cBhvr>
                                      <p:to>
                                        <p:strVal val="visible"/>
                                      </p:to>
                                    </p:set>
                                    <p:animEffect transition="in" filter="barn(inVertical)">
                                      <p:cBhvr>
                                        <p:cTn id="28" dur="500"/>
                                        <p:tgtEl>
                                          <p:spTgt spid="3">
                                            <p:txEl>
                                              <p:pRg st="12" end="12"/>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3">
                                            <p:txEl>
                                              <p:pRg st="14" end="14"/>
                                            </p:txEl>
                                          </p:spTgt>
                                        </p:tgtEl>
                                        <p:attrNameLst>
                                          <p:attrName>style.visibility</p:attrName>
                                        </p:attrNameLst>
                                      </p:cBhvr>
                                      <p:to>
                                        <p:strVal val="visible"/>
                                      </p:to>
                                    </p:set>
                                    <p:animEffect transition="in" filter="barn(inVertical)">
                                      <p:cBhvr>
                                        <p:cTn id="31" dur="500"/>
                                        <p:tgtEl>
                                          <p:spTgt spid="3">
                                            <p:txEl>
                                              <p:pRg st="14" end="14"/>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3">
                                            <p:txEl>
                                              <p:pRg st="15" end="15"/>
                                            </p:txEl>
                                          </p:spTgt>
                                        </p:tgtEl>
                                        <p:attrNameLst>
                                          <p:attrName>style.visibility</p:attrName>
                                        </p:attrNameLst>
                                      </p:cBhvr>
                                      <p:to>
                                        <p:strVal val="visible"/>
                                      </p:to>
                                    </p:set>
                                    <p:animEffect transition="in" filter="barn(inVertical)">
                                      <p:cBhvr>
                                        <p:cTn id="34"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59773"/>
            <a:ext cx="8666018" cy="6348845"/>
          </a:xfrm>
        </p:spPr>
        <p:txBody>
          <a:bodyPr>
            <a:normAutofit fontScale="85000" lnSpcReduction="20000"/>
          </a:bodyPr>
          <a:lstStyle/>
          <a:p>
            <a:pPr marL="0" indent="0">
              <a:buNone/>
            </a:pPr>
            <a:r>
              <a:rPr lang="en-GB" sz="2000" dirty="0"/>
              <a:t>As an 800m runner Lucy uses Interval training as part of her training programme. Describe ‘Interval training’. Using your knowledge of training zones and the principles of training, explain how Interval training can be used to improve her performance in an 800 metre race. (8</a:t>
            </a:r>
            <a:r>
              <a:rPr lang="en-GB" sz="2000" dirty="0" smtClean="0"/>
              <a:t>)</a:t>
            </a:r>
          </a:p>
          <a:p>
            <a:pPr marL="0" indent="0">
              <a:buNone/>
            </a:pPr>
            <a:endParaRPr lang="en-GB" sz="2000" dirty="0"/>
          </a:p>
          <a:p>
            <a:pPr marL="0" indent="0">
              <a:buNone/>
            </a:pPr>
            <a:r>
              <a:rPr lang="en-GB" sz="2000" dirty="0" smtClean="0"/>
              <a:t>Interval </a:t>
            </a:r>
            <a:r>
              <a:rPr lang="en-GB" sz="2000" dirty="0" smtClean="0">
                <a:sym typeface="Wingdings" panose="05000000000000000000" pitchFamily="2" charset="2"/>
              </a:rPr>
              <a:t> </a:t>
            </a:r>
            <a:r>
              <a:rPr lang="en-GB" sz="2000" b="1" u="sng" dirty="0" smtClean="0"/>
              <a:t>Intermittent periods of work and rest</a:t>
            </a:r>
            <a:r>
              <a:rPr lang="en-GB" sz="2000" dirty="0" smtClean="0"/>
              <a:t>.</a:t>
            </a:r>
          </a:p>
          <a:p>
            <a:pPr marL="0" indent="0">
              <a:buNone/>
            </a:pPr>
            <a:endParaRPr lang="en-GB" sz="2000" dirty="0" smtClean="0"/>
          </a:p>
          <a:p>
            <a:pPr marL="0" indent="0">
              <a:buNone/>
            </a:pPr>
            <a:r>
              <a:rPr lang="en-GB" sz="2000" b="1" u="sng" dirty="0" smtClean="0"/>
              <a:t>Specific</a:t>
            </a:r>
            <a:r>
              <a:rPr lang="en-GB" sz="2000" dirty="0" smtClean="0"/>
              <a:t> training </a:t>
            </a:r>
            <a:r>
              <a:rPr lang="en-GB" sz="2000" dirty="0" smtClean="0">
                <a:sym typeface="Wingdings" panose="05000000000000000000" pitchFamily="2" charset="2"/>
              </a:rPr>
              <a:t> </a:t>
            </a:r>
            <a:r>
              <a:rPr lang="en-GB" sz="2000" dirty="0" smtClean="0"/>
              <a:t>long intervals – 15s-2min work periods.</a:t>
            </a:r>
          </a:p>
          <a:p>
            <a:pPr marL="0" indent="0">
              <a:buNone/>
            </a:pPr>
            <a:endParaRPr lang="en-GB" sz="2000" dirty="0" smtClean="0"/>
          </a:p>
          <a:p>
            <a:pPr marL="0" indent="0">
              <a:buNone/>
            </a:pPr>
            <a:r>
              <a:rPr lang="en-GB" sz="2000" b="1" u="sng" dirty="0" smtClean="0"/>
              <a:t>Aerobic zone </a:t>
            </a:r>
            <a:r>
              <a:rPr lang="en-GB" sz="2000" dirty="0" smtClean="0">
                <a:sym typeface="Wingdings" panose="05000000000000000000" pitchFamily="2" charset="2"/>
              </a:rPr>
              <a:t> 60-80% Maximum Heart Rate.</a:t>
            </a:r>
          </a:p>
          <a:p>
            <a:pPr marL="0" indent="0">
              <a:buNone/>
            </a:pPr>
            <a:endParaRPr lang="en-GB" sz="2000" dirty="0" smtClean="0">
              <a:sym typeface="Wingdings" panose="05000000000000000000" pitchFamily="2" charset="2"/>
            </a:endParaRPr>
          </a:p>
          <a:p>
            <a:pPr marL="0" indent="0">
              <a:buNone/>
            </a:pPr>
            <a:r>
              <a:rPr lang="en-GB" sz="2000" b="1" u="sng" dirty="0" smtClean="0">
                <a:sym typeface="Wingdings" panose="05000000000000000000" pitchFamily="2" charset="2"/>
              </a:rPr>
              <a:t>Progression</a:t>
            </a:r>
            <a:r>
              <a:rPr lang="en-GB" sz="2000" dirty="0" smtClean="0">
                <a:sym typeface="Wingdings" panose="05000000000000000000" pitchFamily="2" charset="2"/>
              </a:rPr>
              <a:t>  gradually increasing within aerobic zone (</a:t>
            </a:r>
            <a:r>
              <a:rPr lang="en-GB" sz="2000" dirty="0" err="1" smtClean="0">
                <a:sym typeface="Wingdings" panose="05000000000000000000" pitchFamily="2" charset="2"/>
              </a:rPr>
              <a:t>e.g</a:t>
            </a:r>
            <a:r>
              <a:rPr lang="en-GB" sz="2000" dirty="0" smtClean="0">
                <a:sym typeface="Wingdings" panose="05000000000000000000" pitchFamily="2" charset="2"/>
              </a:rPr>
              <a:t> 70-80% MHR).</a:t>
            </a:r>
          </a:p>
          <a:p>
            <a:pPr marL="0" indent="0">
              <a:buNone/>
            </a:pPr>
            <a:endParaRPr lang="en-GB" sz="2000" b="1" u="sng" dirty="0" smtClean="0">
              <a:sym typeface="Wingdings" panose="05000000000000000000" pitchFamily="2" charset="2"/>
            </a:endParaRPr>
          </a:p>
          <a:p>
            <a:pPr marL="0" indent="0">
              <a:buNone/>
            </a:pPr>
            <a:r>
              <a:rPr lang="en-GB" sz="2000" b="1" u="sng" dirty="0" smtClean="0">
                <a:sym typeface="Wingdings" panose="05000000000000000000" pitchFamily="2" charset="2"/>
              </a:rPr>
              <a:t>Overload</a:t>
            </a:r>
            <a:r>
              <a:rPr lang="en-GB" sz="2000" dirty="0" smtClean="0">
                <a:sym typeface="Wingdings" panose="05000000000000000000" pitchFamily="2" charset="2"/>
              </a:rPr>
              <a:t> </a:t>
            </a:r>
          </a:p>
          <a:p>
            <a:pPr>
              <a:buFont typeface="Wingdings" panose="05000000000000000000" pitchFamily="2" charset="2"/>
              <a:buChar char="à"/>
            </a:pPr>
            <a:r>
              <a:rPr lang="en-GB" sz="2000" b="1" dirty="0" smtClean="0">
                <a:sym typeface="Wingdings" panose="05000000000000000000" pitchFamily="2" charset="2"/>
              </a:rPr>
              <a:t>Frequency</a:t>
            </a:r>
            <a:r>
              <a:rPr lang="en-GB" sz="2000" dirty="0" smtClean="0">
                <a:sym typeface="Wingdings" panose="05000000000000000000" pitchFamily="2" charset="2"/>
              </a:rPr>
              <a:t> – increase from 3 to 4 sessions per week.</a:t>
            </a:r>
          </a:p>
          <a:p>
            <a:pPr>
              <a:buFont typeface="Wingdings" panose="05000000000000000000" pitchFamily="2" charset="2"/>
              <a:buChar char="à"/>
            </a:pPr>
            <a:r>
              <a:rPr lang="en-GB" sz="2000" b="1" dirty="0" smtClean="0">
                <a:sym typeface="Wingdings" panose="05000000000000000000" pitchFamily="2" charset="2"/>
              </a:rPr>
              <a:t>Intensity</a:t>
            </a:r>
            <a:r>
              <a:rPr lang="en-GB" sz="2000" dirty="0" smtClean="0">
                <a:sym typeface="Wingdings" panose="05000000000000000000" pitchFamily="2" charset="2"/>
              </a:rPr>
              <a:t> – increase within aerobic zone </a:t>
            </a:r>
            <a:r>
              <a:rPr lang="en-GB" sz="2000" dirty="0" err="1" smtClean="0">
                <a:sym typeface="Wingdings" panose="05000000000000000000" pitchFamily="2" charset="2"/>
              </a:rPr>
              <a:t>e.g</a:t>
            </a:r>
            <a:r>
              <a:rPr lang="en-GB" sz="2000" dirty="0" smtClean="0">
                <a:sym typeface="Wingdings" panose="05000000000000000000" pitchFamily="2" charset="2"/>
              </a:rPr>
              <a:t> start at 70%, progress to 80% MHR.</a:t>
            </a:r>
          </a:p>
          <a:p>
            <a:pPr>
              <a:buFont typeface="Wingdings" panose="05000000000000000000" pitchFamily="2" charset="2"/>
              <a:buChar char="à"/>
            </a:pPr>
            <a:r>
              <a:rPr lang="en-GB" sz="2000" b="1" dirty="0" smtClean="0">
                <a:sym typeface="Wingdings" panose="05000000000000000000" pitchFamily="2" charset="2"/>
              </a:rPr>
              <a:t>Time</a:t>
            </a:r>
            <a:r>
              <a:rPr lang="en-GB" sz="2000" dirty="0" smtClean="0">
                <a:sym typeface="Wingdings" panose="05000000000000000000" pitchFamily="2" charset="2"/>
              </a:rPr>
              <a:t> – Increase length of sessions from 2 hours to 2.5 hours. </a:t>
            </a:r>
          </a:p>
          <a:p>
            <a:pPr marL="0" indent="0">
              <a:buNone/>
            </a:pPr>
            <a:endParaRPr lang="en-GB" sz="2000" dirty="0" smtClean="0">
              <a:sym typeface="Wingdings" panose="05000000000000000000" pitchFamily="2" charset="2"/>
            </a:endParaRPr>
          </a:p>
          <a:p>
            <a:pPr marL="0" indent="0">
              <a:buNone/>
            </a:pPr>
            <a:r>
              <a:rPr lang="en-GB" sz="2000" dirty="0" smtClean="0">
                <a:sym typeface="Wingdings" panose="05000000000000000000" pitchFamily="2" charset="2"/>
              </a:rPr>
              <a:t>Only overload gradually to avoid overtraining and </a:t>
            </a:r>
            <a:r>
              <a:rPr lang="en-GB" sz="2000" b="1" u="sng" dirty="0" smtClean="0">
                <a:sym typeface="Wingdings" panose="05000000000000000000" pitchFamily="2" charset="2"/>
              </a:rPr>
              <a:t>Reversibility</a:t>
            </a:r>
            <a:r>
              <a:rPr lang="en-GB" sz="2000" dirty="0" smtClean="0">
                <a:sym typeface="Wingdings" panose="05000000000000000000" pitchFamily="2" charset="2"/>
              </a:rPr>
              <a:t>.</a:t>
            </a:r>
          </a:p>
          <a:p>
            <a:pPr marL="0" indent="0">
              <a:buNone/>
            </a:pPr>
            <a:endParaRPr lang="en-GB" sz="2000" dirty="0" smtClean="0">
              <a:sym typeface="Wingdings" panose="05000000000000000000" pitchFamily="2" charset="2"/>
            </a:endParaRPr>
          </a:p>
          <a:p>
            <a:pPr marL="0" indent="0">
              <a:buNone/>
            </a:pPr>
            <a:r>
              <a:rPr lang="en-GB" sz="2000" dirty="0" smtClean="0">
                <a:sym typeface="Wingdings" panose="05000000000000000000" pitchFamily="2" charset="2"/>
              </a:rPr>
              <a:t>Vary training sessions to maintain motivation and avoid </a:t>
            </a:r>
            <a:r>
              <a:rPr lang="en-GB" sz="2000" b="1" u="sng" dirty="0" smtClean="0">
                <a:sym typeface="Wingdings" panose="05000000000000000000" pitchFamily="2" charset="2"/>
              </a:rPr>
              <a:t>Tedium</a:t>
            </a:r>
            <a:endParaRPr lang="en-GB" sz="2000" b="1" u="sng" dirty="0" smtClean="0"/>
          </a:p>
          <a:p>
            <a:pPr marL="0" indent="0">
              <a:buNone/>
            </a:pPr>
            <a:endParaRPr lang="en-GB" sz="2000" dirty="0"/>
          </a:p>
          <a:p>
            <a:pPr marL="0" indent="0">
              <a:buNone/>
            </a:pPr>
            <a:endParaRPr lang="en-GB" sz="2000" i="1" dirty="0"/>
          </a:p>
        </p:txBody>
      </p:sp>
    </p:spTree>
    <p:extLst>
      <p:ext uri="{BB962C8B-B14F-4D97-AF65-F5344CB8AC3E}">
        <p14:creationId xmlns:p14="http://schemas.microsoft.com/office/powerpoint/2010/main" val="456005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arn(inVertical)">
                                      <p:cBhvr>
                                        <p:cTn id="10" dur="500"/>
                                        <p:tgtEl>
                                          <p:spTgt spid="3">
                                            <p:txEl>
                                              <p:pRg st="4" end="4"/>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barn(inVertical)">
                                      <p:cBhvr>
                                        <p:cTn id="13" dur="500"/>
                                        <p:tgtEl>
                                          <p:spTgt spid="3">
                                            <p:txEl>
                                              <p:pRg st="6" end="6"/>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8" end="8"/>
                                            </p:txEl>
                                          </p:spTgt>
                                        </p:tgtEl>
                                        <p:attrNameLst>
                                          <p:attrName>style.visibility</p:attrName>
                                        </p:attrNameLst>
                                      </p:cBhvr>
                                      <p:to>
                                        <p:strVal val="visible"/>
                                      </p:to>
                                    </p:set>
                                    <p:animEffect transition="in" filter="barn(inVertical)">
                                      <p:cBhvr>
                                        <p:cTn id="16" dur="500"/>
                                        <p:tgtEl>
                                          <p:spTgt spid="3">
                                            <p:txEl>
                                              <p:pRg st="8" end="8"/>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animEffect transition="in" filter="barn(inVertical)">
                                      <p:cBhvr>
                                        <p:cTn id="19" dur="500"/>
                                        <p:tgtEl>
                                          <p:spTgt spid="3">
                                            <p:txEl>
                                              <p:pRg st="10" end="10"/>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11" end="11"/>
                                            </p:txEl>
                                          </p:spTgt>
                                        </p:tgtEl>
                                        <p:attrNameLst>
                                          <p:attrName>style.visibility</p:attrName>
                                        </p:attrNameLst>
                                      </p:cBhvr>
                                      <p:to>
                                        <p:strVal val="visible"/>
                                      </p:to>
                                    </p:set>
                                    <p:animEffect transition="in" filter="barn(inVertical)">
                                      <p:cBhvr>
                                        <p:cTn id="22" dur="500"/>
                                        <p:tgtEl>
                                          <p:spTgt spid="3">
                                            <p:txEl>
                                              <p:pRg st="11" end="11"/>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animEffect transition="in" filter="barn(inVertical)">
                                      <p:cBhvr>
                                        <p:cTn id="25" dur="500"/>
                                        <p:tgtEl>
                                          <p:spTgt spid="3">
                                            <p:txEl>
                                              <p:pRg st="12" end="12"/>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13" end="13"/>
                                            </p:txEl>
                                          </p:spTgt>
                                        </p:tgtEl>
                                        <p:attrNameLst>
                                          <p:attrName>style.visibility</p:attrName>
                                        </p:attrNameLst>
                                      </p:cBhvr>
                                      <p:to>
                                        <p:strVal val="visible"/>
                                      </p:to>
                                    </p:set>
                                    <p:animEffect transition="in" filter="barn(inVertical)">
                                      <p:cBhvr>
                                        <p:cTn id="28" dur="500"/>
                                        <p:tgtEl>
                                          <p:spTgt spid="3">
                                            <p:txEl>
                                              <p:pRg st="13" end="13"/>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3">
                                            <p:txEl>
                                              <p:pRg st="15" end="15"/>
                                            </p:txEl>
                                          </p:spTgt>
                                        </p:tgtEl>
                                        <p:attrNameLst>
                                          <p:attrName>style.visibility</p:attrName>
                                        </p:attrNameLst>
                                      </p:cBhvr>
                                      <p:to>
                                        <p:strVal val="visible"/>
                                      </p:to>
                                    </p:set>
                                    <p:animEffect transition="in" filter="barn(inVertical)">
                                      <p:cBhvr>
                                        <p:cTn id="31" dur="500"/>
                                        <p:tgtEl>
                                          <p:spTgt spid="3">
                                            <p:txEl>
                                              <p:pRg st="15" end="15"/>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3">
                                            <p:txEl>
                                              <p:pRg st="17" end="17"/>
                                            </p:txEl>
                                          </p:spTgt>
                                        </p:tgtEl>
                                        <p:attrNameLst>
                                          <p:attrName>style.visibility</p:attrName>
                                        </p:attrNameLst>
                                      </p:cBhvr>
                                      <p:to>
                                        <p:strVal val="visible"/>
                                      </p:to>
                                    </p:set>
                                    <p:animEffect transition="in" filter="barn(inVertical)">
                                      <p:cBhvr>
                                        <p:cTn id="34" dur="5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59773"/>
            <a:ext cx="8666018" cy="6348845"/>
          </a:xfrm>
        </p:spPr>
        <p:txBody>
          <a:bodyPr>
            <a:normAutofit fontScale="92500" lnSpcReduction="10000"/>
          </a:bodyPr>
          <a:lstStyle/>
          <a:p>
            <a:pPr marL="0" indent="0">
              <a:buNone/>
            </a:pPr>
            <a:r>
              <a:rPr lang="en-GB" sz="2000" dirty="0"/>
              <a:t>John is hoping to recruit more volunteers to </a:t>
            </a:r>
            <a:r>
              <a:rPr lang="en-GB" sz="2000" dirty="0" err="1"/>
              <a:t>Murton</a:t>
            </a:r>
            <a:r>
              <a:rPr lang="en-GB" sz="2000" dirty="0"/>
              <a:t> Athletics Club.  Describe the qualities needed to be an effective coach (4)</a:t>
            </a:r>
          </a:p>
          <a:p>
            <a:pPr marL="0" indent="0">
              <a:buNone/>
            </a:pPr>
            <a:endParaRPr lang="en-GB" sz="2000" i="1" dirty="0" smtClean="0"/>
          </a:p>
          <a:p>
            <a:pPr marL="0" indent="0">
              <a:buNone/>
            </a:pPr>
            <a:r>
              <a:rPr lang="en-GB" sz="1700" i="1" dirty="0"/>
              <a:t>Award one mark for stating and one mark for describing </a:t>
            </a:r>
            <a:r>
              <a:rPr lang="en-GB" sz="1700" i="1" dirty="0" smtClean="0"/>
              <a:t>why each </a:t>
            </a:r>
            <a:r>
              <a:rPr lang="en-GB" sz="1700" i="1" dirty="0"/>
              <a:t>quality </a:t>
            </a:r>
            <a:r>
              <a:rPr lang="en-GB" sz="1700" i="1" dirty="0" smtClean="0"/>
              <a:t>is needed to be an </a:t>
            </a:r>
            <a:r>
              <a:rPr lang="en-GB" sz="1700" i="1" dirty="0"/>
              <a:t>effective </a:t>
            </a:r>
            <a:r>
              <a:rPr lang="en-GB" sz="1700" i="1" dirty="0" smtClean="0"/>
              <a:t>coach:</a:t>
            </a:r>
          </a:p>
          <a:p>
            <a:pPr marL="0" indent="0">
              <a:buNone/>
            </a:pPr>
            <a:endParaRPr lang="en-GB" sz="1700" i="1" dirty="0"/>
          </a:p>
          <a:p>
            <a:pPr marL="0" indent="0">
              <a:buNone/>
            </a:pPr>
            <a:r>
              <a:rPr lang="en-GB" sz="1700" i="1" dirty="0"/>
              <a:t>• Patience/ in order to ensure that skills are acquired and developed appropriately.</a:t>
            </a:r>
          </a:p>
          <a:p>
            <a:pPr marL="0" indent="0">
              <a:buNone/>
            </a:pPr>
            <a:r>
              <a:rPr lang="en-GB" sz="1700" i="1" dirty="0"/>
              <a:t>• Empathy/ to understand the needs of the performer.</a:t>
            </a:r>
          </a:p>
          <a:p>
            <a:pPr marL="0" indent="0">
              <a:buNone/>
            </a:pPr>
            <a:r>
              <a:rPr lang="en-GB" sz="1700" i="1" dirty="0"/>
              <a:t>• Good communication/ to get his point across clearly.</a:t>
            </a:r>
          </a:p>
          <a:p>
            <a:pPr marL="0" indent="0">
              <a:buNone/>
            </a:pPr>
            <a:r>
              <a:rPr lang="en-GB" sz="1700" i="1" dirty="0"/>
              <a:t>• Knowledge/ to improve or analyse performance effectively.</a:t>
            </a:r>
          </a:p>
          <a:p>
            <a:pPr marL="0" indent="0">
              <a:buNone/>
            </a:pPr>
            <a:r>
              <a:rPr lang="en-GB" sz="1700" i="1" dirty="0"/>
              <a:t>• Good leadership/ to be able to take the performer forwards.</a:t>
            </a:r>
          </a:p>
          <a:p>
            <a:pPr marL="0" indent="0">
              <a:buNone/>
            </a:pPr>
            <a:r>
              <a:rPr lang="en-GB" sz="1700" i="1" dirty="0"/>
              <a:t>• Organised/ to deal with different abilities and situations.</a:t>
            </a:r>
          </a:p>
          <a:p>
            <a:pPr marL="0" indent="0">
              <a:buNone/>
            </a:pPr>
            <a:r>
              <a:rPr lang="en-GB" sz="1700" i="1" dirty="0"/>
              <a:t>• Previous experience of the event/ to offer an insight to what is involved.</a:t>
            </a:r>
          </a:p>
          <a:p>
            <a:pPr marL="0" indent="0">
              <a:buNone/>
            </a:pPr>
            <a:r>
              <a:rPr lang="en-GB" sz="1700" i="1" dirty="0"/>
              <a:t>• Enthusiastic or motivated or supportive/ to encourage children to do well or take part.</a:t>
            </a:r>
          </a:p>
          <a:p>
            <a:pPr marL="0" indent="0">
              <a:buNone/>
            </a:pPr>
            <a:r>
              <a:rPr lang="en-GB" sz="1700" i="1" dirty="0"/>
              <a:t>• Confidence/ so that he can coach effectively without being intimidated.</a:t>
            </a:r>
          </a:p>
          <a:p>
            <a:pPr marL="0" indent="0">
              <a:buNone/>
            </a:pPr>
            <a:r>
              <a:rPr lang="en-GB" sz="1700" i="1" dirty="0"/>
              <a:t>• Good listener/ in order to respond to the needs of the performer.</a:t>
            </a:r>
          </a:p>
          <a:p>
            <a:pPr marL="0" indent="0">
              <a:buNone/>
            </a:pPr>
            <a:r>
              <a:rPr lang="en-GB" sz="1700" i="1" dirty="0"/>
              <a:t>• Skilful/ to be able to demonstrate correctly.</a:t>
            </a:r>
          </a:p>
          <a:p>
            <a:pPr marL="0" indent="0">
              <a:buNone/>
            </a:pPr>
            <a:r>
              <a:rPr lang="en-GB" sz="1700" i="1" dirty="0"/>
              <a:t>• Reliable/ turning up on time.</a:t>
            </a:r>
          </a:p>
          <a:p>
            <a:pPr marL="0" indent="0">
              <a:buNone/>
            </a:pPr>
            <a:r>
              <a:rPr lang="en-GB" sz="1700" i="1" dirty="0"/>
              <a:t>• Creativity/ makes coaching interesting so that they don’t get bored or stay focused.</a:t>
            </a:r>
          </a:p>
          <a:p>
            <a:pPr marL="0" indent="0">
              <a:buNone/>
            </a:pPr>
            <a:endParaRPr lang="en-GB" sz="2000" i="1" dirty="0"/>
          </a:p>
          <a:p>
            <a:pPr marL="0" indent="0">
              <a:buNone/>
            </a:pPr>
            <a:endParaRPr lang="en-GB" sz="2000" i="1" dirty="0" smtClean="0"/>
          </a:p>
          <a:p>
            <a:pPr marL="0" indent="0">
              <a:buNone/>
            </a:pPr>
            <a:endParaRPr lang="en-GB" sz="2000" i="1" dirty="0"/>
          </a:p>
        </p:txBody>
      </p:sp>
    </p:spTree>
    <p:extLst>
      <p:ext uri="{BB962C8B-B14F-4D97-AF65-F5344CB8AC3E}">
        <p14:creationId xmlns:p14="http://schemas.microsoft.com/office/powerpoint/2010/main" val="2959779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arn(inVertical)">
                                      <p:cBhvr>
                                        <p:cTn id="15" dur="500"/>
                                        <p:tgtEl>
                                          <p:spTgt spid="3">
                                            <p:txEl>
                                              <p:pRg st="4" end="4"/>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arn(inVertical)">
                                      <p:cBhvr>
                                        <p:cTn id="18" dur="500"/>
                                        <p:tgtEl>
                                          <p:spTgt spid="3">
                                            <p:txEl>
                                              <p:pRg st="5" end="5"/>
                                            </p:txEl>
                                          </p:spTgt>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barn(inVertical)">
                                      <p:cBhvr>
                                        <p:cTn id="21" dur="500"/>
                                        <p:tgtEl>
                                          <p:spTgt spid="3">
                                            <p:txEl>
                                              <p:pRg st="6" end="6"/>
                                            </p:txEl>
                                          </p:spTgt>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barn(inVertical)">
                                      <p:cBhvr>
                                        <p:cTn id="24" dur="500"/>
                                        <p:tgtEl>
                                          <p:spTgt spid="3">
                                            <p:txEl>
                                              <p:pRg st="7" end="7"/>
                                            </p:txEl>
                                          </p:spTgt>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arn(inVertical)">
                                      <p:cBhvr>
                                        <p:cTn id="27" dur="500"/>
                                        <p:tgtEl>
                                          <p:spTgt spid="3">
                                            <p:txEl>
                                              <p:pRg st="8" end="8"/>
                                            </p:txEl>
                                          </p:spTgt>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barn(inVertical)">
                                      <p:cBhvr>
                                        <p:cTn id="30" dur="500"/>
                                        <p:tgtEl>
                                          <p:spTgt spid="3">
                                            <p:txEl>
                                              <p:pRg st="9" end="9"/>
                                            </p:txEl>
                                          </p:spTgt>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Effect transition="in" filter="barn(inVertical)">
                                      <p:cBhvr>
                                        <p:cTn id="33" dur="500"/>
                                        <p:tgtEl>
                                          <p:spTgt spid="3">
                                            <p:txEl>
                                              <p:pRg st="10" end="10"/>
                                            </p:txEl>
                                          </p:spTgt>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3">
                                            <p:txEl>
                                              <p:pRg st="11" end="11"/>
                                            </p:txEl>
                                          </p:spTgt>
                                        </p:tgtEl>
                                        <p:attrNameLst>
                                          <p:attrName>style.visibility</p:attrName>
                                        </p:attrNameLst>
                                      </p:cBhvr>
                                      <p:to>
                                        <p:strVal val="visible"/>
                                      </p:to>
                                    </p:set>
                                    <p:animEffect transition="in" filter="barn(inVertical)">
                                      <p:cBhvr>
                                        <p:cTn id="36" dur="500"/>
                                        <p:tgtEl>
                                          <p:spTgt spid="3">
                                            <p:txEl>
                                              <p:pRg st="11" end="11"/>
                                            </p:txEl>
                                          </p:spTgt>
                                        </p:tgtEl>
                                      </p:cBhvr>
                                    </p:animEffect>
                                  </p:childTnLst>
                                </p:cTn>
                              </p:par>
                              <p:par>
                                <p:cTn id="37" presetID="16" presetClass="entr" presetSubtype="21" fill="hold" grpId="0"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animEffect transition="in" filter="barn(inVertical)">
                                      <p:cBhvr>
                                        <p:cTn id="39" dur="500"/>
                                        <p:tgtEl>
                                          <p:spTgt spid="3">
                                            <p:txEl>
                                              <p:pRg st="12" end="12"/>
                                            </p:txEl>
                                          </p:spTgt>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3">
                                            <p:txEl>
                                              <p:pRg st="13" end="13"/>
                                            </p:txEl>
                                          </p:spTgt>
                                        </p:tgtEl>
                                        <p:attrNameLst>
                                          <p:attrName>style.visibility</p:attrName>
                                        </p:attrNameLst>
                                      </p:cBhvr>
                                      <p:to>
                                        <p:strVal val="visible"/>
                                      </p:to>
                                    </p:set>
                                    <p:animEffect transition="in" filter="barn(inVertical)">
                                      <p:cBhvr>
                                        <p:cTn id="42" dur="500"/>
                                        <p:tgtEl>
                                          <p:spTgt spid="3">
                                            <p:txEl>
                                              <p:pRg st="13" end="13"/>
                                            </p:txEl>
                                          </p:spTgt>
                                        </p:tgtEl>
                                      </p:cBhvr>
                                    </p:animEffect>
                                  </p:childTnLst>
                                </p:cTn>
                              </p:par>
                              <p:par>
                                <p:cTn id="43" presetID="16" presetClass="entr" presetSubtype="21" fill="hold" grpId="0" nodeType="withEffect">
                                  <p:stCondLst>
                                    <p:cond delay="0"/>
                                  </p:stCondLst>
                                  <p:childTnLst>
                                    <p:set>
                                      <p:cBhvr>
                                        <p:cTn id="44" dur="1" fill="hold">
                                          <p:stCondLst>
                                            <p:cond delay="0"/>
                                          </p:stCondLst>
                                        </p:cTn>
                                        <p:tgtEl>
                                          <p:spTgt spid="3">
                                            <p:txEl>
                                              <p:pRg st="14" end="14"/>
                                            </p:txEl>
                                          </p:spTgt>
                                        </p:tgtEl>
                                        <p:attrNameLst>
                                          <p:attrName>style.visibility</p:attrName>
                                        </p:attrNameLst>
                                      </p:cBhvr>
                                      <p:to>
                                        <p:strVal val="visible"/>
                                      </p:to>
                                    </p:set>
                                    <p:animEffect transition="in" filter="barn(inVertical)">
                                      <p:cBhvr>
                                        <p:cTn id="45" dur="500"/>
                                        <p:tgtEl>
                                          <p:spTgt spid="3">
                                            <p:txEl>
                                              <p:pRg st="14" end="14"/>
                                            </p:txEl>
                                          </p:spTgt>
                                        </p:tgtEl>
                                      </p:cBhvr>
                                    </p:animEffect>
                                  </p:childTnLst>
                                </p:cTn>
                              </p:par>
                              <p:par>
                                <p:cTn id="46" presetID="16" presetClass="entr" presetSubtype="21" fill="hold" grpId="0" nodeType="withEffect">
                                  <p:stCondLst>
                                    <p:cond delay="0"/>
                                  </p:stCondLst>
                                  <p:childTnLst>
                                    <p:set>
                                      <p:cBhvr>
                                        <p:cTn id="47" dur="1" fill="hold">
                                          <p:stCondLst>
                                            <p:cond delay="0"/>
                                          </p:stCondLst>
                                        </p:cTn>
                                        <p:tgtEl>
                                          <p:spTgt spid="3">
                                            <p:txEl>
                                              <p:pRg st="15" end="15"/>
                                            </p:txEl>
                                          </p:spTgt>
                                        </p:tgtEl>
                                        <p:attrNameLst>
                                          <p:attrName>style.visibility</p:attrName>
                                        </p:attrNameLst>
                                      </p:cBhvr>
                                      <p:to>
                                        <p:strVal val="visible"/>
                                      </p:to>
                                    </p:set>
                                    <p:animEffect transition="in" filter="barn(inVertical)">
                                      <p:cBhvr>
                                        <p:cTn id="48" dur="500"/>
                                        <p:tgtEl>
                                          <p:spTgt spid="3">
                                            <p:txEl>
                                              <p:pRg st="15" end="15"/>
                                            </p:txEl>
                                          </p:spTgt>
                                        </p:tgtEl>
                                      </p:cBhvr>
                                    </p:animEffect>
                                  </p:childTnLst>
                                </p:cTn>
                              </p:par>
                              <p:par>
                                <p:cTn id="49" presetID="16" presetClass="entr" presetSubtype="21" fill="hold" grpId="0" nodeType="withEffect">
                                  <p:stCondLst>
                                    <p:cond delay="0"/>
                                  </p:stCondLst>
                                  <p:childTnLst>
                                    <p:set>
                                      <p:cBhvr>
                                        <p:cTn id="50" dur="1" fill="hold">
                                          <p:stCondLst>
                                            <p:cond delay="0"/>
                                          </p:stCondLst>
                                        </p:cTn>
                                        <p:tgtEl>
                                          <p:spTgt spid="3">
                                            <p:txEl>
                                              <p:pRg st="16" end="16"/>
                                            </p:txEl>
                                          </p:spTgt>
                                        </p:tgtEl>
                                        <p:attrNameLst>
                                          <p:attrName>style.visibility</p:attrName>
                                        </p:attrNameLst>
                                      </p:cBhvr>
                                      <p:to>
                                        <p:strVal val="visible"/>
                                      </p:to>
                                    </p:set>
                                    <p:animEffect transition="in" filter="barn(inVertical)">
                                      <p:cBhvr>
                                        <p:cTn id="51" dur="5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59773"/>
            <a:ext cx="8666018" cy="6348845"/>
          </a:xfrm>
        </p:spPr>
        <p:txBody>
          <a:bodyPr>
            <a:normAutofit/>
          </a:bodyPr>
          <a:lstStyle/>
          <a:p>
            <a:pPr marL="0" indent="0">
              <a:buNone/>
            </a:pPr>
            <a:r>
              <a:rPr lang="en-GB" sz="2000" dirty="0"/>
              <a:t>Lucy uses the local sports facilities during the week and at weekends for training purposes. Explain the difference between public sector and private sector provision of sports facilities</a:t>
            </a:r>
            <a:r>
              <a:rPr lang="en-GB" sz="2000" dirty="0" smtClean="0"/>
              <a:t>. </a:t>
            </a:r>
            <a:r>
              <a:rPr lang="en-GB" sz="2000" i="1" dirty="0" smtClean="0"/>
              <a:t>(</a:t>
            </a:r>
            <a:r>
              <a:rPr lang="en-GB" sz="2000" i="1" dirty="0"/>
              <a:t>2</a:t>
            </a:r>
            <a:r>
              <a:rPr lang="en-GB" sz="2000" i="1" dirty="0" smtClean="0"/>
              <a:t>) </a:t>
            </a:r>
          </a:p>
          <a:p>
            <a:pPr marL="0" indent="0">
              <a:buNone/>
            </a:pPr>
            <a:endParaRPr lang="en-GB" sz="2000" i="1" dirty="0"/>
          </a:p>
          <a:p>
            <a:pPr marL="0" indent="0">
              <a:buNone/>
            </a:pPr>
            <a:r>
              <a:rPr lang="en-GB" sz="1600" b="1" i="1" u="sng" dirty="0" smtClean="0"/>
              <a:t>Public</a:t>
            </a:r>
          </a:p>
          <a:p>
            <a:pPr marL="0" indent="0">
              <a:buNone/>
            </a:pPr>
            <a:r>
              <a:rPr lang="en-GB" sz="1600" i="1" dirty="0" smtClean="0"/>
              <a:t>Council / government funded and run.</a:t>
            </a:r>
          </a:p>
          <a:p>
            <a:pPr marL="0" indent="0">
              <a:buNone/>
            </a:pPr>
            <a:r>
              <a:rPr lang="en-GB" sz="1600" i="1" dirty="0" smtClean="0"/>
              <a:t>Not for profit</a:t>
            </a:r>
          </a:p>
          <a:p>
            <a:pPr marL="0" indent="0">
              <a:buNone/>
            </a:pPr>
            <a:endParaRPr lang="en-GB" sz="1600" i="1" dirty="0"/>
          </a:p>
          <a:p>
            <a:pPr marL="0" indent="0">
              <a:buNone/>
            </a:pPr>
            <a:r>
              <a:rPr lang="en-GB" sz="1600" b="1" i="1" u="sng" dirty="0" smtClean="0"/>
              <a:t>Private</a:t>
            </a:r>
          </a:p>
          <a:p>
            <a:pPr marL="0" indent="0">
              <a:buNone/>
            </a:pPr>
            <a:r>
              <a:rPr lang="en-GB" sz="1600" i="1" dirty="0" smtClean="0"/>
              <a:t>Owned by company with intention of making a profit.</a:t>
            </a:r>
            <a:endParaRPr lang="en-GB" sz="1600" i="1" dirty="0"/>
          </a:p>
          <a:p>
            <a:pPr marL="0" indent="0">
              <a:buNone/>
            </a:pPr>
            <a:endParaRPr lang="en-GB" sz="2000" i="1" dirty="0" smtClean="0"/>
          </a:p>
          <a:p>
            <a:pPr marL="0" indent="0">
              <a:buNone/>
            </a:pPr>
            <a:endParaRPr lang="en-GB" sz="2000" i="1" dirty="0"/>
          </a:p>
        </p:txBody>
      </p:sp>
    </p:spTree>
    <p:extLst>
      <p:ext uri="{BB962C8B-B14F-4D97-AF65-F5344CB8AC3E}">
        <p14:creationId xmlns:p14="http://schemas.microsoft.com/office/powerpoint/2010/main" val="2571660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arn(inVertical)">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59773"/>
            <a:ext cx="8666018" cy="6348845"/>
          </a:xfrm>
        </p:spPr>
        <p:txBody>
          <a:bodyPr>
            <a:normAutofit/>
          </a:bodyPr>
          <a:lstStyle/>
          <a:p>
            <a:pPr marL="0" indent="0">
              <a:buNone/>
            </a:pPr>
            <a:r>
              <a:rPr lang="en-GB" sz="2000" dirty="0"/>
              <a:t>Describe physiological differences between males and females and explain how they would affect performance in Lucy’s activities. (4 marks)</a:t>
            </a:r>
          </a:p>
          <a:p>
            <a:pPr marL="0" indent="0">
              <a:buNone/>
            </a:pPr>
            <a:endParaRPr lang="en-GB" sz="2000" i="1" dirty="0"/>
          </a:p>
          <a:p>
            <a:pPr marL="0" indent="0">
              <a:buNone/>
            </a:pPr>
            <a:endParaRPr lang="en-GB" sz="2000" i="1" dirty="0"/>
          </a:p>
          <a:p>
            <a:pPr marL="0" indent="0">
              <a:buNone/>
            </a:pPr>
            <a:r>
              <a:rPr lang="en-GB" sz="2000" i="1" dirty="0"/>
              <a:t>Females have smaller heart and lungs (1)</a:t>
            </a:r>
          </a:p>
          <a:p>
            <a:pPr marL="0" indent="0">
              <a:buNone/>
            </a:pPr>
            <a:r>
              <a:rPr lang="en-GB" sz="2000" i="1" dirty="0"/>
              <a:t>CV fitness (oxygen capacity) is less than males so performance in 800m/cross country is less (1)</a:t>
            </a:r>
          </a:p>
          <a:p>
            <a:pPr marL="0" indent="0">
              <a:buNone/>
            </a:pPr>
            <a:endParaRPr lang="en-GB" sz="2000" i="1" dirty="0"/>
          </a:p>
          <a:p>
            <a:pPr marL="0" indent="0">
              <a:buNone/>
            </a:pPr>
            <a:r>
              <a:rPr lang="en-GB" sz="2000" i="1" dirty="0"/>
              <a:t>Females have less muscle mass (1)</a:t>
            </a:r>
          </a:p>
          <a:p>
            <a:pPr marL="0" indent="0">
              <a:buNone/>
            </a:pPr>
            <a:r>
              <a:rPr lang="en-GB" sz="2000" i="1" dirty="0"/>
              <a:t>Strength is </a:t>
            </a:r>
            <a:r>
              <a:rPr lang="en-GB" sz="2000" i="1" dirty="0" smtClean="0"/>
              <a:t>lower </a:t>
            </a:r>
            <a:r>
              <a:rPr lang="en-GB" sz="2000" i="1" dirty="0"/>
              <a:t>for females so speed is less (1</a:t>
            </a:r>
            <a:r>
              <a:rPr lang="en-GB" sz="2000" i="1" dirty="0" smtClean="0"/>
              <a:t>)</a:t>
            </a:r>
          </a:p>
          <a:p>
            <a:pPr marL="0" indent="0">
              <a:buNone/>
            </a:pPr>
            <a:endParaRPr lang="en-GB" sz="2000" i="1" dirty="0"/>
          </a:p>
          <a:p>
            <a:pPr marL="0" indent="0">
              <a:buNone/>
            </a:pPr>
            <a:r>
              <a:rPr lang="en-GB" sz="2000" i="1" dirty="0" smtClean="0"/>
              <a:t>Females have to deal with chemical imbalance during menstruation (1)</a:t>
            </a:r>
          </a:p>
          <a:p>
            <a:pPr marL="0" indent="0">
              <a:buNone/>
            </a:pPr>
            <a:r>
              <a:rPr lang="en-GB" sz="2000" i="1" dirty="0" smtClean="0"/>
              <a:t>Unable to perform at peak during important competition (1)</a:t>
            </a:r>
          </a:p>
          <a:p>
            <a:pPr marL="0" indent="0">
              <a:buNone/>
            </a:pPr>
            <a:endParaRPr lang="en-GB" sz="2000" i="1" dirty="0"/>
          </a:p>
          <a:p>
            <a:pPr marL="0" indent="0">
              <a:buNone/>
            </a:pPr>
            <a:r>
              <a:rPr lang="en-GB" sz="2000" i="1" dirty="0" smtClean="0"/>
              <a:t>DO NOT CREDIT GREATER FLEXIBILITY DUE TO LESS MUSCLE MASS (NOT RELEVANT TO ACTIVITY)</a:t>
            </a:r>
            <a:endParaRPr lang="en-GB" sz="2000" i="1" dirty="0"/>
          </a:p>
          <a:p>
            <a:pPr marL="0" indent="0">
              <a:buNone/>
            </a:pPr>
            <a:endParaRPr lang="en-GB" sz="2000" i="1" dirty="0"/>
          </a:p>
        </p:txBody>
      </p:sp>
    </p:spTree>
    <p:extLst>
      <p:ext uri="{BB962C8B-B14F-4D97-AF65-F5344CB8AC3E}">
        <p14:creationId xmlns:p14="http://schemas.microsoft.com/office/powerpoint/2010/main" val="3829850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ipe(down)">
                                      <p:cBhvr>
                                        <p:cTn id="15" dur="500"/>
                                        <p:tgtEl>
                                          <p:spTgt spid="3">
                                            <p:txEl>
                                              <p:pRg st="4" end="4"/>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wipe(down)">
                                      <p:cBhvr>
                                        <p:cTn id="18" dur="500"/>
                                        <p:tgtEl>
                                          <p:spTgt spid="3">
                                            <p:txEl>
                                              <p:pRg st="6" end="6"/>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wipe(down)">
                                      <p:cBhvr>
                                        <p:cTn id="21" dur="500"/>
                                        <p:tgtEl>
                                          <p:spTgt spid="3">
                                            <p:txEl>
                                              <p:pRg st="7" end="7"/>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9" end="9"/>
                                            </p:txEl>
                                          </p:spTgt>
                                        </p:tgtEl>
                                        <p:attrNameLst>
                                          <p:attrName>style.visibility</p:attrName>
                                        </p:attrNameLst>
                                      </p:cBhvr>
                                      <p:to>
                                        <p:strVal val="visible"/>
                                      </p:to>
                                    </p:set>
                                    <p:animEffect transition="in" filter="wipe(down)">
                                      <p:cBhvr>
                                        <p:cTn id="24" dur="500"/>
                                        <p:tgtEl>
                                          <p:spTgt spid="3">
                                            <p:txEl>
                                              <p:pRg st="9" end="9"/>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Effect transition="in" filter="wipe(down)">
                                      <p:cBhvr>
                                        <p:cTn id="27" dur="500"/>
                                        <p:tgtEl>
                                          <p:spTgt spid="3">
                                            <p:txEl>
                                              <p:pRg st="10" end="10"/>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3">
                                            <p:txEl>
                                              <p:pRg st="12" end="12"/>
                                            </p:txEl>
                                          </p:spTgt>
                                        </p:tgtEl>
                                        <p:attrNameLst>
                                          <p:attrName>style.visibility</p:attrName>
                                        </p:attrNameLst>
                                      </p:cBhvr>
                                      <p:to>
                                        <p:strVal val="visible"/>
                                      </p:to>
                                    </p:set>
                                    <p:animEffect transition="in" filter="wipe(down)">
                                      <p:cBhvr>
                                        <p:cTn id="30"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59773"/>
            <a:ext cx="8666018" cy="6348845"/>
          </a:xfrm>
        </p:spPr>
        <p:txBody>
          <a:bodyPr>
            <a:normAutofit/>
          </a:bodyPr>
          <a:lstStyle/>
          <a:p>
            <a:pPr marL="0" indent="0">
              <a:buNone/>
            </a:pPr>
            <a:r>
              <a:rPr lang="en-GB" sz="2000" dirty="0"/>
              <a:t>Understanding Components of fitness are very important for Lucy. Describe the 3 most important components of fitness Lucy will need to develop, and explain why they are important. </a:t>
            </a:r>
            <a:r>
              <a:rPr lang="en-GB" sz="2000" dirty="0" smtClean="0"/>
              <a:t>(4) </a:t>
            </a:r>
          </a:p>
          <a:p>
            <a:pPr marL="0" indent="0">
              <a:buNone/>
            </a:pPr>
            <a:endParaRPr lang="en-GB" sz="2000" i="1" dirty="0" smtClean="0"/>
          </a:p>
          <a:p>
            <a:pPr marL="0" indent="0">
              <a:buNone/>
            </a:pPr>
            <a:endParaRPr lang="en-GB" sz="2000" i="1" dirty="0"/>
          </a:p>
          <a:p>
            <a:pPr marL="0" indent="0">
              <a:buNone/>
            </a:pPr>
            <a:r>
              <a:rPr lang="en-GB" sz="2000" i="1" dirty="0" smtClean="0"/>
              <a:t>MUST DESCRIBE THE COMPONENT OF FITNESS – DO NOT AWARD MARK FOR NAMING ONLY.</a:t>
            </a:r>
          </a:p>
          <a:p>
            <a:pPr marL="0" indent="0">
              <a:buNone/>
            </a:pPr>
            <a:endParaRPr lang="en-GB" sz="2000" i="1" dirty="0"/>
          </a:p>
          <a:p>
            <a:pPr marL="0" indent="0">
              <a:buNone/>
            </a:pPr>
            <a:r>
              <a:rPr lang="en-GB" sz="1600" i="1" dirty="0" smtClean="0"/>
              <a:t>CV Endurance - Ability to supply working muscles with oxygen for a prolonged period of time.</a:t>
            </a:r>
          </a:p>
          <a:p>
            <a:pPr marL="0" indent="0">
              <a:buNone/>
            </a:pPr>
            <a:r>
              <a:rPr lang="en-GB" sz="1600" i="1" dirty="0" smtClean="0"/>
              <a:t>800m lasts a couple of minutes so she will be using aerobic respiration.</a:t>
            </a:r>
          </a:p>
          <a:p>
            <a:pPr marL="0" indent="0">
              <a:buNone/>
            </a:pPr>
            <a:endParaRPr lang="en-GB" sz="1600" i="1" dirty="0"/>
          </a:p>
          <a:p>
            <a:pPr marL="0" indent="0">
              <a:buNone/>
            </a:pPr>
            <a:r>
              <a:rPr lang="en-GB" sz="1600" i="1" dirty="0" smtClean="0"/>
              <a:t>Speed - Ability to move all or part of the body quickly. </a:t>
            </a:r>
          </a:p>
          <a:p>
            <a:pPr marL="0" indent="0">
              <a:buNone/>
            </a:pPr>
            <a:r>
              <a:rPr lang="en-GB" sz="1600" i="1" dirty="0" smtClean="0"/>
              <a:t>She will have to have speed to overtake competitors towards the end of the race.</a:t>
            </a:r>
          </a:p>
          <a:p>
            <a:pPr marL="0" indent="0">
              <a:buNone/>
            </a:pPr>
            <a:endParaRPr lang="en-GB" sz="2000" i="1" dirty="0"/>
          </a:p>
        </p:txBody>
      </p:sp>
    </p:spTree>
    <p:extLst>
      <p:ext uri="{BB962C8B-B14F-4D97-AF65-F5344CB8AC3E}">
        <p14:creationId xmlns:p14="http://schemas.microsoft.com/office/powerpoint/2010/main" val="3554629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 calcmode="lin" valueType="num">
                                      <p:cBhvr additive="base">
                                        <p:cTn id="2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59773"/>
            <a:ext cx="8666018" cy="6348845"/>
          </a:xfrm>
        </p:spPr>
        <p:txBody>
          <a:bodyPr>
            <a:normAutofit/>
          </a:bodyPr>
          <a:lstStyle/>
          <a:p>
            <a:pPr marL="0" indent="0">
              <a:buNone/>
            </a:pPr>
            <a:r>
              <a:rPr lang="en-GB" sz="2000" i="1" dirty="0"/>
              <a:t>Describe a training method that Lucy could use to develop 1 of the highlighted components and explain in detail how she could also use the principle of overload to improve her fitness. (6</a:t>
            </a:r>
            <a:r>
              <a:rPr lang="en-GB" sz="2000" i="1" dirty="0" smtClean="0"/>
              <a:t>)</a:t>
            </a:r>
          </a:p>
          <a:p>
            <a:pPr marL="0" indent="0">
              <a:buNone/>
            </a:pPr>
            <a:endParaRPr lang="en-GB" sz="2000" i="1" dirty="0"/>
          </a:p>
          <a:p>
            <a:pPr marL="0" indent="0">
              <a:buNone/>
            </a:pPr>
            <a:r>
              <a:rPr lang="en-GB" sz="1600" i="1" u="sng" dirty="0" smtClean="0"/>
              <a:t>CV Endurance</a:t>
            </a:r>
          </a:p>
          <a:p>
            <a:pPr marL="0" indent="0">
              <a:buNone/>
            </a:pPr>
            <a:r>
              <a:rPr lang="en-GB" sz="1600" i="1" dirty="0" smtClean="0"/>
              <a:t>Continuous training – exercising for prolonged period of time at moderate intensity.</a:t>
            </a:r>
          </a:p>
          <a:p>
            <a:pPr marL="0" indent="0">
              <a:buNone/>
            </a:pPr>
            <a:r>
              <a:rPr lang="en-GB" sz="1600" i="1" dirty="0" smtClean="0"/>
              <a:t>Frequency – complete more continuous training sessions per week.</a:t>
            </a:r>
          </a:p>
          <a:p>
            <a:pPr marL="0" indent="0">
              <a:buNone/>
            </a:pPr>
            <a:r>
              <a:rPr lang="en-GB" sz="1600" i="1" dirty="0" smtClean="0"/>
              <a:t>Intensity – exercise at a slightly higher % MHR by running faster.</a:t>
            </a:r>
          </a:p>
          <a:p>
            <a:pPr marL="0" indent="0">
              <a:buNone/>
            </a:pPr>
            <a:r>
              <a:rPr lang="en-GB" sz="1600" i="1" dirty="0" smtClean="0"/>
              <a:t>Time – increase the length of her continuous training sessions.</a:t>
            </a:r>
          </a:p>
          <a:p>
            <a:pPr marL="0" indent="0">
              <a:buNone/>
            </a:pPr>
            <a:endParaRPr lang="en-GB" sz="1600" i="1" dirty="0"/>
          </a:p>
          <a:p>
            <a:pPr marL="0" indent="0">
              <a:buNone/>
            </a:pPr>
            <a:r>
              <a:rPr lang="en-GB" sz="1600" i="1" u="sng" dirty="0" smtClean="0"/>
              <a:t>Speed</a:t>
            </a:r>
          </a:p>
          <a:p>
            <a:pPr marL="0" indent="0">
              <a:buNone/>
            </a:pPr>
            <a:r>
              <a:rPr lang="en-GB" sz="1600" i="1" dirty="0" smtClean="0"/>
              <a:t>Short interval training – Periods of work up to 15s followed by periods of rest up to 2 minutes.</a:t>
            </a:r>
          </a:p>
          <a:p>
            <a:pPr marL="0" indent="0">
              <a:buNone/>
            </a:pPr>
            <a:r>
              <a:rPr lang="en-GB" sz="1600" i="1" dirty="0"/>
              <a:t>Frequency – complete more </a:t>
            </a:r>
            <a:r>
              <a:rPr lang="en-GB" sz="1600" i="1" dirty="0" smtClean="0"/>
              <a:t>interval </a:t>
            </a:r>
            <a:r>
              <a:rPr lang="en-GB" sz="1600" i="1" dirty="0"/>
              <a:t>training sessions per week.</a:t>
            </a:r>
          </a:p>
          <a:p>
            <a:pPr marL="0" indent="0">
              <a:buNone/>
            </a:pPr>
            <a:r>
              <a:rPr lang="en-GB" sz="1600" i="1" dirty="0" smtClean="0"/>
              <a:t>Intensity – increase work period and decrease rest period.</a:t>
            </a:r>
          </a:p>
          <a:p>
            <a:pPr marL="0" indent="0">
              <a:buNone/>
            </a:pPr>
            <a:r>
              <a:rPr lang="en-GB" sz="1600" i="1" dirty="0" smtClean="0"/>
              <a:t>Time – complete more repetitions to make the sessions longer.</a:t>
            </a:r>
            <a:endParaRPr lang="en-GB" sz="1600" i="1" dirty="0"/>
          </a:p>
        </p:txBody>
      </p:sp>
    </p:spTree>
    <p:extLst>
      <p:ext uri="{BB962C8B-B14F-4D97-AF65-F5344CB8AC3E}">
        <p14:creationId xmlns:p14="http://schemas.microsoft.com/office/powerpoint/2010/main" val="475855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barn(inVertical)">
                                      <p:cBhvr>
                                        <p:cTn id="14" dur="500"/>
                                        <p:tgtEl>
                                          <p:spTgt spid="3">
                                            <p:txEl>
                                              <p:pRg st="2" end="2"/>
                                            </p:txEl>
                                          </p:spTgt>
                                        </p:tgtEl>
                                      </p:cBhvr>
                                    </p:animEffect>
                                  </p:childTnLst>
                                </p:cTn>
                              </p:par>
                              <p:par>
                                <p:cTn id="15" presetID="16" presetClass="entr" presetSubtype="21"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arn(inVertical)">
                                      <p:cBhvr>
                                        <p:cTn id="20" dur="500"/>
                                        <p:tgtEl>
                                          <p:spTgt spid="3">
                                            <p:txEl>
                                              <p:pRg st="4" end="4"/>
                                            </p:txEl>
                                          </p:spTgt>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arn(inVertical)">
                                      <p:cBhvr>
                                        <p:cTn id="23" dur="500"/>
                                        <p:tgtEl>
                                          <p:spTgt spid="3">
                                            <p:txEl>
                                              <p:pRg st="5" end="5"/>
                                            </p:txEl>
                                          </p:spTgt>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barn(inVertical)">
                                      <p:cBhvr>
                                        <p:cTn id="26" dur="500"/>
                                        <p:tgtEl>
                                          <p:spTgt spid="3">
                                            <p:txEl>
                                              <p:pRg st="6" end="6"/>
                                            </p:txEl>
                                          </p:spTgt>
                                        </p:tgtEl>
                                      </p:cBhvr>
                                    </p:animEffect>
                                  </p:childTnLst>
                                </p:cTn>
                              </p:par>
                              <p:par>
                                <p:cTn id="27" presetID="16" presetClass="entr" presetSubtype="21"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barn(inVertical)">
                                      <p:cBhvr>
                                        <p:cTn id="29" dur="500"/>
                                        <p:tgtEl>
                                          <p:spTgt spid="3">
                                            <p:txEl>
                                              <p:pRg st="8" end="8"/>
                                            </p:txEl>
                                          </p:spTgt>
                                        </p:tgtEl>
                                      </p:cBhvr>
                                    </p:animEffect>
                                  </p:childTnLst>
                                </p:cTn>
                              </p:par>
                              <p:par>
                                <p:cTn id="30" presetID="16" presetClass="entr" presetSubtype="21" fill="hold" grpId="0"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barn(inVertical)">
                                      <p:cBhvr>
                                        <p:cTn id="32" dur="500"/>
                                        <p:tgtEl>
                                          <p:spTgt spid="3">
                                            <p:txEl>
                                              <p:pRg st="9" end="9"/>
                                            </p:txEl>
                                          </p:spTgt>
                                        </p:tgtEl>
                                      </p:cBhvr>
                                    </p:animEffect>
                                  </p:childTnLst>
                                </p:cTn>
                              </p:par>
                              <p:par>
                                <p:cTn id="33" presetID="16" presetClass="entr" presetSubtype="21"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barn(inVertical)">
                                      <p:cBhvr>
                                        <p:cTn id="35" dur="500"/>
                                        <p:tgtEl>
                                          <p:spTgt spid="3">
                                            <p:txEl>
                                              <p:pRg st="10" end="10"/>
                                            </p:txEl>
                                          </p:spTgt>
                                        </p:tgtEl>
                                      </p:cBhvr>
                                    </p:animEffect>
                                  </p:childTnLst>
                                </p:cTn>
                              </p:par>
                              <p:par>
                                <p:cTn id="36" presetID="16" presetClass="entr" presetSubtype="21" fill="hold" grpId="0" nodeType="with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barn(inVertical)">
                                      <p:cBhvr>
                                        <p:cTn id="38" dur="500"/>
                                        <p:tgtEl>
                                          <p:spTgt spid="3">
                                            <p:txEl>
                                              <p:pRg st="11" end="11"/>
                                            </p:txEl>
                                          </p:spTgt>
                                        </p:tgtEl>
                                      </p:cBhvr>
                                    </p:animEffect>
                                  </p:childTnLst>
                                </p:cTn>
                              </p:par>
                              <p:par>
                                <p:cTn id="39" presetID="16" presetClass="entr" presetSubtype="21" fill="hold" grpId="0"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animEffect transition="in" filter="barn(inVertical)">
                                      <p:cBhvr>
                                        <p:cTn id="41"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59773"/>
            <a:ext cx="8666018" cy="6348845"/>
          </a:xfrm>
        </p:spPr>
        <p:txBody>
          <a:bodyPr>
            <a:normAutofit/>
          </a:bodyPr>
          <a:lstStyle/>
          <a:p>
            <a:pPr marL="0" indent="0">
              <a:buNone/>
            </a:pPr>
            <a:r>
              <a:rPr lang="en-GB" sz="2000" i="1" dirty="0"/>
              <a:t>Lucy currently competes as an Amateur, Describe what is meant by an ‘amateur sports performer’. (2</a:t>
            </a:r>
            <a:r>
              <a:rPr lang="en-GB" sz="2000" i="1" dirty="0" smtClean="0"/>
              <a:t>)</a:t>
            </a:r>
          </a:p>
          <a:p>
            <a:pPr marL="0" indent="0">
              <a:buNone/>
            </a:pPr>
            <a:endParaRPr lang="en-GB" sz="2000" i="1" dirty="0" smtClean="0"/>
          </a:p>
          <a:p>
            <a:pPr marL="0" indent="0">
              <a:buNone/>
            </a:pPr>
            <a:endParaRPr lang="en-GB" sz="2000" i="1" dirty="0"/>
          </a:p>
          <a:p>
            <a:pPr marL="0" indent="0">
              <a:buNone/>
            </a:pPr>
            <a:endParaRPr lang="en-GB" sz="2000" i="1" dirty="0"/>
          </a:p>
          <a:p>
            <a:pPr marL="0" indent="0">
              <a:buNone/>
            </a:pPr>
            <a:r>
              <a:rPr lang="en-GB" sz="1600" i="1" dirty="0" smtClean="0"/>
              <a:t>Receives no payment to take part.</a:t>
            </a:r>
          </a:p>
          <a:p>
            <a:pPr marL="0" indent="0">
              <a:buNone/>
            </a:pPr>
            <a:endParaRPr lang="en-GB" sz="1600" i="1" dirty="0" smtClean="0"/>
          </a:p>
          <a:p>
            <a:pPr marL="0" indent="0">
              <a:buNone/>
            </a:pPr>
            <a:r>
              <a:rPr lang="en-GB" sz="1600" i="1" dirty="0" smtClean="0"/>
              <a:t>Takes part alongside other commitments – in spare time.</a:t>
            </a:r>
          </a:p>
          <a:p>
            <a:pPr marL="0" indent="0">
              <a:buNone/>
            </a:pPr>
            <a:endParaRPr lang="en-GB" sz="2000" i="1" dirty="0"/>
          </a:p>
        </p:txBody>
      </p:sp>
    </p:spTree>
    <p:extLst>
      <p:ext uri="{BB962C8B-B14F-4D97-AF65-F5344CB8AC3E}">
        <p14:creationId xmlns:p14="http://schemas.microsoft.com/office/powerpoint/2010/main" val="2137126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barn(inVertical)">
                                      <p:cBhvr>
                                        <p:cTn id="14" dur="500"/>
                                        <p:tgtEl>
                                          <p:spTgt spid="3">
                                            <p:txEl>
                                              <p:pRg st="4" end="4"/>
                                            </p:txEl>
                                          </p:spTgt>
                                        </p:tgtEl>
                                      </p:cBhvr>
                                    </p:animEffect>
                                  </p:childTnLst>
                                </p:cTn>
                              </p:par>
                              <p:par>
                                <p:cTn id="15" presetID="16" presetClass="entr" presetSubtype="21"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arn(inVertical)">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59773"/>
            <a:ext cx="8666018" cy="6348845"/>
          </a:xfrm>
        </p:spPr>
        <p:txBody>
          <a:bodyPr>
            <a:normAutofit/>
          </a:bodyPr>
          <a:lstStyle/>
          <a:p>
            <a:pPr marL="0" indent="0">
              <a:buNone/>
            </a:pPr>
            <a:r>
              <a:rPr lang="en-GB" sz="2000" i="1" dirty="0"/>
              <a:t>Using examples, explain how advances in technology could help Lucy to improve her performance (4</a:t>
            </a:r>
            <a:r>
              <a:rPr lang="en-GB" sz="2000" i="1" dirty="0" smtClean="0"/>
              <a:t>)</a:t>
            </a:r>
          </a:p>
          <a:p>
            <a:pPr marL="0" indent="0">
              <a:buNone/>
            </a:pPr>
            <a:endParaRPr lang="en-GB" sz="2000" i="1" dirty="0"/>
          </a:p>
          <a:p>
            <a:pPr marL="0" indent="0">
              <a:buNone/>
            </a:pPr>
            <a:r>
              <a:rPr lang="en-GB" sz="2000" i="1" dirty="0" smtClean="0"/>
              <a:t>Storing data</a:t>
            </a:r>
          </a:p>
          <a:p>
            <a:pPr marL="0" indent="0">
              <a:buNone/>
            </a:pPr>
            <a:r>
              <a:rPr lang="en-GB" sz="2000" i="1" dirty="0" err="1" smtClean="0"/>
              <a:t>e.g</a:t>
            </a:r>
            <a:r>
              <a:rPr lang="en-GB" sz="2000" i="1" dirty="0" smtClean="0"/>
              <a:t> competition results, times, splits for sections of races and training times.</a:t>
            </a:r>
          </a:p>
          <a:p>
            <a:pPr marL="0" indent="0">
              <a:buNone/>
            </a:pPr>
            <a:endParaRPr lang="en-GB" sz="2000" i="1" dirty="0"/>
          </a:p>
          <a:p>
            <a:pPr marL="0" indent="0">
              <a:buNone/>
            </a:pPr>
            <a:r>
              <a:rPr lang="en-GB" sz="2000" i="1" dirty="0" smtClean="0"/>
              <a:t>Recording performances</a:t>
            </a:r>
          </a:p>
          <a:p>
            <a:pPr marL="0" indent="0">
              <a:buNone/>
            </a:pPr>
            <a:r>
              <a:rPr lang="en-GB" sz="2000" i="1" dirty="0" smtClean="0"/>
              <a:t>Video of races to analyse race strategies and technique.</a:t>
            </a:r>
          </a:p>
          <a:p>
            <a:pPr marL="0" indent="0">
              <a:buNone/>
            </a:pPr>
            <a:endParaRPr lang="en-GB" sz="2000" i="1" dirty="0"/>
          </a:p>
          <a:p>
            <a:pPr marL="0" indent="0">
              <a:buNone/>
            </a:pPr>
            <a:r>
              <a:rPr lang="en-GB" sz="2000" i="1" dirty="0" smtClean="0"/>
              <a:t>GPS</a:t>
            </a:r>
          </a:p>
          <a:p>
            <a:pPr marL="0" indent="0">
              <a:buNone/>
            </a:pPr>
            <a:r>
              <a:rPr lang="en-GB" sz="2000" i="1" dirty="0" smtClean="0"/>
              <a:t>Used </a:t>
            </a:r>
            <a:r>
              <a:rPr lang="en-GB" sz="2000" i="1" dirty="0"/>
              <a:t>to track movement and record </a:t>
            </a:r>
            <a:r>
              <a:rPr lang="en-GB" sz="2000" i="1" dirty="0" smtClean="0"/>
              <a:t>data.</a:t>
            </a:r>
          </a:p>
          <a:p>
            <a:pPr marL="0" indent="0">
              <a:buNone/>
            </a:pPr>
            <a:r>
              <a:rPr lang="en-GB" sz="2000" i="1" dirty="0" err="1" smtClean="0"/>
              <a:t>e.g</a:t>
            </a:r>
            <a:r>
              <a:rPr lang="en-GB" sz="2000" i="1" dirty="0" smtClean="0"/>
              <a:t> average speed, maximum speed, acceleration, drop off in speed from max speed to finish speed (fatigue) etc.</a:t>
            </a:r>
          </a:p>
          <a:p>
            <a:pPr marL="0" indent="0">
              <a:buNone/>
            </a:pPr>
            <a:endParaRPr lang="en-GB" sz="2000" i="1" dirty="0"/>
          </a:p>
          <a:p>
            <a:pPr marL="0" indent="0">
              <a:buNone/>
            </a:pPr>
            <a:r>
              <a:rPr lang="en-GB" sz="2000" i="1" dirty="0" smtClean="0"/>
              <a:t>Heart rate monitors</a:t>
            </a:r>
          </a:p>
          <a:p>
            <a:pPr marL="0" indent="0">
              <a:buNone/>
            </a:pPr>
            <a:r>
              <a:rPr lang="en-GB" sz="2000" i="1" dirty="0" smtClean="0"/>
              <a:t>Feedback in training and during races to identify intensity/training zone.</a:t>
            </a:r>
          </a:p>
          <a:p>
            <a:pPr marL="0" indent="0">
              <a:buNone/>
            </a:pPr>
            <a:endParaRPr lang="en-GB" sz="2000" i="1" dirty="0"/>
          </a:p>
        </p:txBody>
      </p:sp>
    </p:spTree>
    <p:extLst>
      <p:ext uri="{BB962C8B-B14F-4D97-AF65-F5344CB8AC3E}">
        <p14:creationId xmlns:p14="http://schemas.microsoft.com/office/powerpoint/2010/main" val="3417826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arn(inVertical)">
                                      <p:cBhvr>
                                        <p:cTn id="10" dur="500"/>
                                        <p:tgtEl>
                                          <p:spTgt spid="3">
                                            <p:txEl>
                                              <p:pRg st="3" end="3"/>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barn(inVertical)">
                                      <p:cBhvr>
                                        <p:cTn id="13" dur="500"/>
                                        <p:tgtEl>
                                          <p:spTgt spid="3">
                                            <p:txEl>
                                              <p:pRg st="5" end="5"/>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barn(inVertical)">
                                      <p:cBhvr>
                                        <p:cTn id="16" dur="500"/>
                                        <p:tgtEl>
                                          <p:spTgt spid="3">
                                            <p:txEl>
                                              <p:pRg st="6" end="6"/>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barn(inVertical)">
                                      <p:cBhvr>
                                        <p:cTn id="19" dur="500"/>
                                        <p:tgtEl>
                                          <p:spTgt spid="3">
                                            <p:txEl>
                                              <p:pRg st="8" end="8"/>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barn(inVertical)">
                                      <p:cBhvr>
                                        <p:cTn id="22" dur="500"/>
                                        <p:tgtEl>
                                          <p:spTgt spid="3">
                                            <p:txEl>
                                              <p:pRg st="9" end="9"/>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animEffect transition="in" filter="barn(inVertical)">
                                      <p:cBhvr>
                                        <p:cTn id="25" dur="500"/>
                                        <p:tgtEl>
                                          <p:spTgt spid="3">
                                            <p:txEl>
                                              <p:pRg st="10" end="10"/>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12" end="12"/>
                                            </p:txEl>
                                          </p:spTgt>
                                        </p:tgtEl>
                                        <p:attrNameLst>
                                          <p:attrName>style.visibility</p:attrName>
                                        </p:attrNameLst>
                                      </p:cBhvr>
                                      <p:to>
                                        <p:strVal val="visible"/>
                                      </p:to>
                                    </p:set>
                                    <p:animEffect transition="in" filter="barn(inVertical)">
                                      <p:cBhvr>
                                        <p:cTn id="28" dur="500"/>
                                        <p:tgtEl>
                                          <p:spTgt spid="3">
                                            <p:txEl>
                                              <p:pRg st="12" end="12"/>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animEffect transition="in" filter="barn(inVertical)">
                                      <p:cBhvr>
                                        <p:cTn id="31"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59773"/>
            <a:ext cx="8666018" cy="6348845"/>
          </a:xfrm>
        </p:spPr>
        <p:txBody>
          <a:bodyPr>
            <a:normAutofit/>
          </a:bodyPr>
          <a:lstStyle/>
          <a:p>
            <a:pPr marL="0" indent="0">
              <a:buNone/>
            </a:pPr>
            <a:r>
              <a:rPr lang="en-GB" sz="2000" dirty="0"/>
              <a:t>As Lucy gets older she will experience physiological changes that will affect her performance in athletics. Describe how age may have an effect on Lucy’s performance. </a:t>
            </a:r>
            <a:r>
              <a:rPr lang="en-GB" sz="2000" dirty="0" smtClean="0"/>
              <a:t>(4)</a:t>
            </a:r>
          </a:p>
          <a:p>
            <a:pPr marL="0" indent="0">
              <a:buNone/>
            </a:pPr>
            <a:endParaRPr lang="en-GB" sz="2000" i="1" dirty="0"/>
          </a:p>
          <a:p>
            <a:pPr marL="0" indent="0">
              <a:buNone/>
            </a:pPr>
            <a:r>
              <a:rPr lang="en-GB" sz="2000" i="1" dirty="0" smtClean="0"/>
              <a:t>MUST PROVIDE A CHANGE WITH AGE AND EXLPAIN THE EFFECT</a:t>
            </a:r>
          </a:p>
          <a:p>
            <a:pPr marL="0" indent="0">
              <a:buNone/>
            </a:pPr>
            <a:endParaRPr lang="en-GB" sz="2000" i="1" dirty="0" smtClean="0"/>
          </a:p>
          <a:p>
            <a:pPr marL="0" indent="0">
              <a:buNone/>
            </a:pPr>
            <a:r>
              <a:rPr lang="en-GB" sz="2000" i="1" dirty="0" smtClean="0"/>
              <a:t>Aerobic capacity Increases to mid twenties then decrease </a:t>
            </a:r>
          </a:p>
          <a:p>
            <a:pPr marL="0" indent="0">
              <a:buNone/>
            </a:pPr>
            <a:r>
              <a:rPr lang="en-GB" sz="2000" i="1" dirty="0" smtClean="0">
                <a:sym typeface="Wingdings" panose="05000000000000000000" pitchFamily="2" charset="2"/>
              </a:rPr>
              <a:t> peak performance in twenties then decline.</a:t>
            </a:r>
          </a:p>
          <a:p>
            <a:pPr marL="0" indent="0">
              <a:buNone/>
            </a:pPr>
            <a:endParaRPr lang="en-GB" sz="2000" i="1" dirty="0">
              <a:sym typeface="Wingdings" panose="05000000000000000000" pitchFamily="2" charset="2"/>
            </a:endParaRPr>
          </a:p>
          <a:p>
            <a:pPr marL="0" indent="0">
              <a:buNone/>
            </a:pPr>
            <a:r>
              <a:rPr lang="en-GB" sz="2000" i="1" dirty="0" smtClean="0">
                <a:sym typeface="Wingdings" panose="05000000000000000000" pitchFamily="2" charset="2"/>
              </a:rPr>
              <a:t>Strength Increases to mid twenties then decrease</a:t>
            </a:r>
          </a:p>
          <a:p>
            <a:pPr marL="0" indent="0">
              <a:buNone/>
            </a:pPr>
            <a:r>
              <a:rPr lang="en-GB" sz="2000" i="1" dirty="0" smtClean="0">
                <a:sym typeface="Wingdings" panose="05000000000000000000" pitchFamily="2" charset="2"/>
              </a:rPr>
              <a:t> strength contributes to running speed so peak performance in mid twenties then slower as she ages.</a:t>
            </a:r>
          </a:p>
          <a:p>
            <a:pPr marL="0" indent="0">
              <a:buNone/>
            </a:pPr>
            <a:endParaRPr lang="en-GB" sz="2000" i="1" dirty="0">
              <a:sym typeface="Wingdings" panose="05000000000000000000" pitchFamily="2" charset="2"/>
            </a:endParaRPr>
          </a:p>
          <a:p>
            <a:pPr marL="0" indent="0">
              <a:buNone/>
            </a:pPr>
            <a:r>
              <a:rPr lang="en-GB" sz="2000" i="1" dirty="0" smtClean="0">
                <a:sym typeface="Wingdings" panose="05000000000000000000" pitchFamily="2" charset="2"/>
              </a:rPr>
              <a:t>Time to recover from training and competing will increase so she won’t be able to participate as frequently </a:t>
            </a:r>
          </a:p>
          <a:p>
            <a:pPr marL="0" indent="0">
              <a:buNone/>
            </a:pPr>
            <a:r>
              <a:rPr lang="en-GB" sz="2000" i="1" dirty="0" smtClean="0">
                <a:sym typeface="Wingdings" panose="05000000000000000000" pitchFamily="2" charset="2"/>
              </a:rPr>
              <a:t> therefore her performance will decline as she’s not training as much.</a:t>
            </a:r>
            <a:endParaRPr lang="en-GB" sz="2000" i="1" dirty="0"/>
          </a:p>
        </p:txBody>
      </p:sp>
    </p:spTree>
    <p:extLst>
      <p:ext uri="{BB962C8B-B14F-4D97-AF65-F5344CB8AC3E}">
        <p14:creationId xmlns:p14="http://schemas.microsoft.com/office/powerpoint/2010/main" val="3082902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arn(inVertical)">
                                      <p:cBhvr>
                                        <p:cTn id="10" dur="500"/>
                                        <p:tgtEl>
                                          <p:spTgt spid="3">
                                            <p:txEl>
                                              <p:pRg st="4" end="4"/>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barn(inVertical)">
                                      <p:cBhvr>
                                        <p:cTn id="13" dur="500"/>
                                        <p:tgtEl>
                                          <p:spTgt spid="3">
                                            <p:txEl>
                                              <p:pRg st="5" end="5"/>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barn(inVertical)">
                                      <p:cBhvr>
                                        <p:cTn id="16" dur="500"/>
                                        <p:tgtEl>
                                          <p:spTgt spid="3">
                                            <p:txEl>
                                              <p:pRg st="7" end="7"/>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barn(inVertical)">
                                      <p:cBhvr>
                                        <p:cTn id="19" dur="500"/>
                                        <p:tgtEl>
                                          <p:spTgt spid="3">
                                            <p:txEl>
                                              <p:pRg st="8" end="8"/>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10" end="10"/>
                                            </p:txEl>
                                          </p:spTgt>
                                        </p:tgtEl>
                                        <p:attrNameLst>
                                          <p:attrName>style.visibility</p:attrName>
                                        </p:attrNameLst>
                                      </p:cBhvr>
                                      <p:to>
                                        <p:strVal val="visible"/>
                                      </p:to>
                                    </p:set>
                                    <p:animEffect transition="in" filter="barn(inVertical)">
                                      <p:cBhvr>
                                        <p:cTn id="22" dur="500"/>
                                        <p:tgtEl>
                                          <p:spTgt spid="3">
                                            <p:txEl>
                                              <p:pRg st="10" end="10"/>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animEffect transition="in" filter="barn(inVertical)">
                                      <p:cBhvr>
                                        <p:cTn id="25"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628</TotalTime>
  <Words>1871</Words>
  <Application>Microsoft Office PowerPoint</Application>
  <PresentationFormat>On-screen Show (4:3)</PresentationFormat>
  <Paragraphs>186</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RM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Easter ELT   Exam Questions</dc:title>
  <dc:creator>GODriscoll</dc:creator>
  <cp:lastModifiedBy>GODriscoll</cp:lastModifiedBy>
  <cp:revision>41</cp:revision>
  <dcterms:created xsi:type="dcterms:W3CDTF">2016-04-13T08:29:29Z</dcterms:created>
  <dcterms:modified xsi:type="dcterms:W3CDTF">2016-05-04T12:39:12Z</dcterms:modified>
</cp:coreProperties>
</file>