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8" r:id="rId3"/>
    <p:sldId id="299" r:id="rId4"/>
    <p:sldId id="300" r:id="rId5"/>
    <p:sldId id="301" r:id="rId6"/>
    <p:sldId id="304" r:id="rId7"/>
    <p:sldId id="305" r:id="rId8"/>
    <p:sldId id="306" r:id="rId9"/>
    <p:sldId id="308" r:id="rId10"/>
    <p:sldId id="309" r:id="rId11"/>
    <p:sldId id="31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34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8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C610B8-8344-406E-A663-2AD7108171E8}"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121262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610B8-8344-406E-A663-2AD7108171E8}"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386720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610B8-8344-406E-A663-2AD7108171E8}"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170911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610B8-8344-406E-A663-2AD7108171E8}"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387588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C610B8-8344-406E-A663-2AD7108171E8}"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237205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C610B8-8344-406E-A663-2AD7108171E8}" type="datetimeFigureOut">
              <a:rPr lang="en-GB" smtClean="0"/>
              <a:t>09/05/2016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100868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C610B8-8344-406E-A663-2AD7108171E8}" type="datetimeFigureOut">
              <a:rPr lang="en-GB" smtClean="0"/>
              <a:t>09/05/2016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312000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C610B8-8344-406E-A663-2AD7108171E8}" type="datetimeFigureOut">
              <a:rPr lang="en-GB" smtClean="0"/>
              <a:t>09/05/2016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249770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610B8-8344-406E-A663-2AD7108171E8}" type="datetimeFigureOut">
              <a:rPr lang="en-GB" smtClean="0"/>
              <a:t>09/05/2016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272612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610B8-8344-406E-A663-2AD7108171E8}" type="datetimeFigureOut">
              <a:rPr lang="en-GB" smtClean="0"/>
              <a:t>09/05/2016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141347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610B8-8344-406E-A663-2AD7108171E8}" type="datetimeFigureOut">
              <a:rPr lang="en-GB" smtClean="0"/>
              <a:t>09/05/2016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211214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610B8-8344-406E-A663-2AD7108171E8}" type="datetimeFigureOut">
              <a:rPr lang="en-GB" smtClean="0"/>
              <a:t>09/05/2016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42C38-7915-4AE1-932C-DAA5671B8D1B}" type="slidenum">
              <a:rPr lang="en-GB" smtClean="0"/>
              <a:t>‹#›</a:t>
            </a:fld>
            <a:endParaRPr lang="en-GB"/>
          </a:p>
        </p:txBody>
      </p:sp>
    </p:spTree>
    <p:extLst>
      <p:ext uri="{BB962C8B-B14F-4D97-AF65-F5344CB8AC3E}">
        <p14:creationId xmlns:p14="http://schemas.microsoft.com/office/powerpoint/2010/main" val="1840054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hsporttrust.org/solu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portengland.org/funding/our-different-funds/inspired-facilit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nglandathletics.org/clubs--community/club-manage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portengland.org/funding/our-different-funds/backing-the-be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fontScale="85000" lnSpcReduction="20000"/>
          </a:bodyPr>
          <a:lstStyle/>
          <a:p>
            <a:pPr marL="0" indent="0">
              <a:buNone/>
            </a:pPr>
            <a:r>
              <a:rPr lang="en-GB" sz="2000" i="1" dirty="0" err="1"/>
              <a:t>Murton</a:t>
            </a:r>
            <a:r>
              <a:rPr lang="en-GB" sz="2000" i="1" dirty="0"/>
              <a:t> Athletics Club was set up in 1977 by John </a:t>
            </a:r>
            <a:r>
              <a:rPr lang="en-GB" sz="2000" i="1" dirty="0" err="1"/>
              <a:t>Tinkler</a:t>
            </a:r>
            <a:r>
              <a:rPr lang="en-GB" sz="2000" i="1" dirty="0"/>
              <a:t>. John is still heavily involved as a </a:t>
            </a:r>
            <a:r>
              <a:rPr lang="en-GB" sz="2000" i="1" dirty="0" smtClean="0"/>
              <a:t>coach and </a:t>
            </a:r>
            <a:r>
              <a:rPr lang="en-GB" sz="2000" i="1" dirty="0"/>
              <a:t>committee member but the club struggles to recruit volunteers to coach and officiate. John </a:t>
            </a:r>
            <a:r>
              <a:rPr lang="en-GB" sz="2000" i="1" dirty="0" smtClean="0"/>
              <a:t>is looking </a:t>
            </a:r>
            <a:r>
              <a:rPr lang="en-GB" sz="2000" i="1" dirty="0"/>
              <a:t>to approach the National Governing Body for athletics for help to overcome this problem.</a:t>
            </a:r>
          </a:p>
          <a:p>
            <a:pPr marL="0" indent="0">
              <a:buNone/>
            </a:pPr>
            <a:endParaRPr lang="en-GB" sz="2000" i="1" dirty="0"/>
          </a:p>
          <a:p>
            <a:pPr marL="0" indent="0">
              <a:buNone/>
            </a:pPr>
            <a:r>
              <a:rPr lang="en-GB" sz="2000" i="1" dirty="0"/>
              <a:t>The club is based at a local council athletics track which is facing closure. The facilities </a:t>
            </a:r>
            <a:r>
              <a:rPr lang="en-GB" sz="2000" i="1" dirty="0" smtClean="0"/>
              <a:t>have deteriorated </a:t>
            </a:r>
            <a:r>
              <a:rPr lang="en-GB" sz="2000" i="1" dirty="0"/>
              <a:t>over the last five years due to a lack of funding. Training often has to be cancelled </a:t>
            </a:r>
            <a:r>
              <a:rPr lang="en-GB" sz="2000" i="1" dirty="0" smtClean="0"/>
              <a:t>in wet </a:t>
            </a:r>
            <a:r>
              <a:rPr lang="en-GB" sz="2000" i="1" dirty="0"/>
              <a:t>weather and the long jump pits have been out of use for over two years.</a:t>
            </a:r>
          </a:p>
          <a:p>
            <a:pPr marL="0" indent="0">
              <a:buNone/>
            </a:pPr>
            <a:endParaRPr lang="en-GB" sz="2000" i="1" dirty="0"/>
          </a:p>
          <a:p>
            <a:pPr marL="0" indent="0">
              <a:buNone/>
            </a:pPr>
            <a:r>
              <a:rPr lang="en-GB" sz="2000" i="1" dirty="0"/>
              <a:t>John has produced many successful athletes over the years at the club and his current star </a:t>
            </a:r>
            <a:r>
              <a:rPr lang="en-GB" sz="2000" i="1" dirty="0" smtClean="0"/>
              <a:t>is 15‑year‑old </a:t>
            </a:r>
            <a:r>
              <a:rPr lang="en-GB" sz="2000" i="1" dirty="0"/>
              <a:t>Lucy. Lucy joined the club when she was eight years old after she attended a </a:t>
            </a:r>
            <a:r>
              <a:rPr lang="en-GB" sz="2000" i="1" dirty="0" smtClean="0"/>
              <a:t>summer holiday </a:t>
            </a:r>
            <a:r>
              <a:rPr lang="en-GB" sz="2000" i="1" dirty="0"/>
              <a:t>athletics camp run by John.</a:t>
            </a:r>
          </a:p>
          <a:p>
            <a:pPr marL="0" indent="0">
              <a:buNone/>
            </a:pPr>
            <a:endParaRPr lang="en-GB" sz="2000" i="1" dirty="0"/>
          </a:p>
          <a:p>
            <a:pPr marL="0" indent="0">
              <a:buNone/>
            </a:pPr>
            <a:r>
              <a:rPr lang="en-GB" sz="2000" i="1" dirty="0"/>
              <a:t>Last year, Lucy became County 800 m and cross country champion and finished 3rd in the 800 m </a:t>
            </a:r>
            <a:r>
              <a:rPr lang="en-GB" sz="2000" i="1" dirty="0" smtClean="0"/>
              <a:t>at the </a:t>
            </a:r>
            <a:r>
              <a:rPr lang="en-GB" sz="2000" i="1" dirty="0"/>
              <a:t>English Schools’ Championships. As a result of this success, John and Lucy have set a </a:t>
            </a:r>
            <a:r>
              <a:rPr lang="en-GB" sz="2000" i="1" dirty="0" smtClean="0"/>
              <a:t>target of </a:t>
            </a:r>
            <a:r>
              <a:rPr lang="en-GB" sz="2000" i="1" dirty="0"/>
              <a:t>her becoming the national champion in two years’ time. Lucy is competing at higher level </a:t>
            </a:r>
            <a:r>
              <a:rPr lang="en-GB" sz="2000" i="1" dirty="0" smtClean="0"/>
              <a:t>events all </a:t>
            </a:r>
            <a:r>
              <a:rPr lang="en-GB" sz="2000" i="1" dirty="0"/>
              <a:t>around the country, which is proving to be costly for her parents.</a:t>
            </a:r>
          </a:p>
          <a:p>
            <a:pPr marL="0" indent="0">
              <a:buNone/>
            </a:pPr>
            <a:endParaRPr lang="en-GB" sz="2000" i="1" dirty="0"/>
          </a:p>
          <a:p>
            <a:pPr marL="0" indent="0">
              <a:buNone/>
            </a:pPr>
            <a:r>
              <a:rPr lang="en-GB" sz="2000" i="1" dirty="0"/>
              <a:t>Lucy currently trains three evenings a week on the track for two hours each session throughout </a:t>
            </a:r>
            <a:r>
              <a:rPr lang="en-GB" sz="2000" i="1" dirty="0" smtClean="0"/>
              <a:t>the whole </a:t>
            </a:r>
            <a:r>
              <a:rPr lang="en-GB" sz="2000" i="1" dirty="0"/>
              <a:t>year. When she is not competing at the weekend she also takes part in a local 5 km </a:t>
            </a:r>
            <a:r>
              <a:rPr lang="en-GB" sz="2000" i="1" dirty="0" err="1" smtClean="0"/>
              <a:t>parkrun</a:t>
            </a:r>
            <a:r>
              <a:rPr lang="en-GB" sz="2000" i="1" dirty="0" smtClean="0"/>
              <a:t> as </a:t>
            </a:r>
            <a:r>
              <a:rPr lang="en-GB" sz="2000" i="1" dirty="0"/>
              <a:t>part of her training.</a:t>
            </a:r>
          </a:p>
          <a:p>
            <a:pPr marL="0" indent="0">
              <a:buNone/>
            </a:pPr>
            <a:endParaRPr lang="en-GB" sz="2000" i="1" dirty="0"/>
          </a:p>
          <a:p>
            <a:pPr marL="0" indent="0">
              <a:buNone/>
            </a:pPr>
            <a:r>
              <a:rPr lang="en-GB" sz="2000" i="1" dirty="0"/>
              <a:t>Lucy attends </a:t>
            </a:r>
            <a:r>
              <a:rPr lang="en-GB" sz="2000" i="1" dirty="0" err="1"/>
              <a:t>Murton</a:t>
            </a:r>
            <a:r>
              <a:rPr lang="en-GB" sz="2000" i="1" dirty="0"/>
              <a:t> Secondary School with some of her close friends from the athletics club </a:t>
            </a:r>
            <a:r>
              <a:rPr lang="en-GB" sz="2000" i="1" dirty="0" smtClean="0"/>
              <a:t>and they </a:t>
            </a:r>
            <a:r>
              <a:rPr lang="en-GB" sz="2000" i="1" dirty="0"/>
              <a:t>all represent the school at athletics. The school has a history of sporting success </a:t>
            </a:r>
            <a:r>
              <a:rPr lang="en-GB" sz="2000" i="1" dirty="0" smtClean="0"/>
              <a:t>and actively promotes </a:t>
            </a:r>
            <a:r>
              <a:rPr lang="en-GB" sz="2000" i="1" dirty="0"/>
              <a:t>physical activity and healthy lifestyles</a:t>
            </a:r>
            <a:r>
              <a:rPr lang="en-GB" sz="2000" i="1" dirty="0" smtClean="0"/>
              <a:t>.</a:t>
            </a:r>
            <a:endParaRPr lang="en-GB" sz="2000" i="1" dirty="0"/>
          </a:p>
        </p:txBody>
      </p:sp>
    </p:spTree>
    <p:extLst>
      <p:ext uri="{BB962C8B-B14F-4D97-AF65-F5344CB8AC3E}">
        <p14:creationId xmlns:p14="http://schemas.microsoft.com/office/powerpoint/2010/main" val="141554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arn(inVertical)">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smtClean="0"/>
              <a:t>Name and describe the body </a:t>
            </a:r>
            <a:r>
              <a:rPr lang="en-GB" sz="2000" i="1" dirty="0"/>
              <a:t>type </a:t>
            </a:r>
            <a:r>
              <a:rPr lang="en-GB" sz="2000" i="1" dirty="0" smtClean="0"/>
              <a:t>Lucy will likely be and </a:t>
            </a:r>
            <a:r>
              <a:rPr lang="en-GB" sz="2000" i="1" dirty="0"/>
              <a:t>explain why this body type helps Lucy to perform well in her chosen sporting </a:t>
            </a:r>
            <a:r>
              <a:rPr lang="en-GB" sz="2000" i="1" dirty="0" smtClean="0"/>
              <a:t>activities. (5)</a:t>
            </a:r>
          </a:p>
          <a:p>
            <a:pPr marL="0" indent="0">
              <a:buNone/>
            </a:pPr>
            <a:endParaRPr lang="en-GB" sz="2000" i="1" dirty="0"/>
          </a:p>
          <a:p>
            <a:pPr marL="0" indent="0">
              <a:buNone/>
            </a:pPr>
            <a:r>
              <a:rPr lang="en-GB" sz="2000" i="1" dirty="0" smtClean="0"/>
              <a:t>Mesomorph</a:t>
            </a:r>
          </a:p>
          <a:p>
            <a:pPr marL="0" indent="0">
              <a:buNone/>
            </a:pPr>
            <a:r>
              <a:rPr lang="en-GB" sz="2000" i="1" dirty="0" smtClean="0"/>
              <a:t>Wide shoulders, narrow hips.</a:t>
            </a:r>
          </a:p>
          <a:p>
            <a:pPr marL="0" indent="0">
              <a:buNone/>
            </a:pPr>
            <a:r>
              <a:rPr lang="en-GB" sz="2000" i="1" dirty="0" smtClean="0"/>
              <a:t>Higher muscle mass.</a:t>
            </a:r>
          </a:p>
          <a:p>
            <a:pPr marL="0" indent="0">
              <a:buNone/>
            </a:pPr>
            <a:r>
              <a:rPr lang="en-GB" sz="2000" i="1" dirty="0" smtClean="0"/>
              <a:t>Low fat mass.</a:t>
            </a:r>
          </a:p>
          <a:p>
            <a:pPr marL="0" indent="0">
              <a:buNone/>
            </a:pPr>
            <a:endParaRPr lang="en-GB" sz="2000" i="1" dirty="0"/>
          </a:p>
          <a:p>
            <a:pPr marL="0" indent="0">
              <a:buNone/>
            </a:pPr>
            <a:r>
              <a:rPr lang="en-GB" sz="2000" i="1" dirty="0" smtClean="0"/>
              <a:t>Mesomorphs are well suited to most sports. In the 800m her strength and power from having a higher muscle mass allows her to run faster. </a:t>
            </a:r>
          </a:p>
          <a:p>
            <a:pPr marL="0" indent="0">
              <a:buNone/>
            </a:pPr>
            <a:endParaRPr lang="en-GB" sz="2000" i="1" dirty="0"/>
          </a:p>
          <a:p>
            <a:pPr marL="0" indent="0">
              <a:buNone/>
            </a:pPr>
            <a:endParaRPr lang="en-GB" sz="2000" i="1" dirty="0" smtClean="0"/>
          </a:p>
          <a:p>
            <a:pPr marL="0" indent="0">
              <a:buNone/>
            </a:pPr>
            <a:endParaRPr lang="en-GB" sz="2000" i="1" dirty="0"/>
          </a:p>
        </p:txBody>
      </p:sp>
    </p:spTree>
    <p:extLst>
      <p:ext uri="{BB962C8B-B14F-4D97-AF65-F5344CB8AC3E}">
        <p14:creationId xmlns:p14="http://schemas.microsoft.com/office/powerpoint/2010/main" val="355910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smtClean="0"/>
              <a:t>Lucy is very active through her training and park runs. </a:t>
            </a:r>
            <a:r>
              <a:rPr lang="en-GB" sz="2000" i="1" dirty="0" smtClean="0"/>
              <a:t>Describe </a:t>
            </a:r>
            <a:r>
              <a:rPr lang="en-GB" sz="2000" i="1" dirty="0" smtClean="0"/>
              <a:t>the benefits of being physically active. (5 marks</a:t>
            </a:r>
            <a:r>
              <a:rPr lang="en-GB" sz="2000" i="1" dirty="0" smtClean="0"/>
              <a:t>)</a:t>
            </a:r>
          </a:p>
          <a:p>
            <a:pPr marL="0" indent="0">
              <a:buNone/>
            </a:pPr>
            <a:endParaRPr lang="en-GB" sz="2000" i="1" dirty="0"/>
          </a:p>
          <a:p>
            <a:pPr marL="0" indent="0">
              <a:buNone/>
            </a:pPr>
            <a:r>
              <a:rPr lang="en-GB" sz="2000" i="1" dirty="0"/>
              <a:t>Improving body shape.</a:t>
            </a:r>
          </a:p>
          <a:p>
            <a:pPr marL="0" indent="0">
              <a:buNone/>
            </a:pPr>
            <a:endParaRPr lang="en-GB" sz="2000" i="1" dirty="0"/>
          </a:p>
          <a:p>
            <a:pPr marL="0" indent="0">
              <a:buNone/>
            </a:pPr>
            <a:r>
              <a:rPr lang="en-GB" sz="2000" i="1" dirty="0"/>
              <a:t>Relieving stress and tension.</a:t>
            </a:r>
          </a:p>
          <a:p>
            <a:pPr marL="0" indent="0">
              <a:buNone/>
            </a:pPr>
            <a:endParaRPr lang="en-GB" sz="2000" i="1" dirty="0"/>
          </a:p>
          <a:p>
            <a:pPr marL="0" indent="0">
              <a:buNone/>
            </a:pPr>
            <a:r>
              <a:rPr lang="en-GB" sz="2000" i="1" dirty="0"/>
              <a:t>Promotes better sleep.</a:t>
            </a:r>
          </a:p>
          <a:p>
            <a:pPr marL="0" indent="0">
              <a:buNone/>
            </a:pPr>
            <a:endParaRPr lang="en-GB" sz="2000" i="1" dirty="0"/>
          </a:p>
          <a:p>
            <a:pPr marL="0" indent="0">
              <a:buNone/>
            </a:pPr>
            <a:r>
              <a:rPr lang="en-GB" sz="2000" i="1" dirty="0"/>
              <a:t>Reduced chance of illness and disease.</a:t>
            </a:r>
          </a:p>
          <a:p>
            <a:pPr marL="0" indent="0">
              <a:buNone/>
            </a:pPr>
            <a:endParaRPr lang="en-GB" sz="2000" i="1" dirty="0"/>
          </a:p>
          <a:p>
            <a:pPr marL="0" indent="0">
              <a:buNone/>
            </a:pPr>
            <a:r>
              <a:rPr lang="en-GB" sz="2000" i="1" dirty="0" smtClean="0"/>
              <a:t>Improve body </a:t>
            </a:r>
            <a:r>
              <a:rPr lang="en-GB" sz="2000" i="1" dirty="0"/>
              <a:t>tone and posture.</a:t>
            </a:r>
          </a:p>
          <a:p>
            <a:pPr marL="0" indent="0">
              <a:buNone/>
            </a:pPr>
            <a:endParaRPr lang="en-GB" sz="2000" i="1" dirty="0"/>
          </a:p>
          <a:p>
            <a:pPr marL="0" indent="0">
              <a:buNone/>
            </a:pPr>
            <a:r>
              <a:rPr lang="en-GB" sz="2000" i="1" dirty="0"/>
              <a:t>Improves basic strength, stamina and flexibility</a:t>
            </a:r>
            <a:r>
              <a:rPr lang="en-GB" sz="2000" i="1" dirty="0" smtClean="0"/>
              <a:t>.</a:t>
            </a:r>
          </a:p>
          <a:p>
            <a:pPr marL="0" indent="0">
              <a:buNone/>
            </a:pPr>
            <a:endParaRPr lang="en-GB" sz="2000" i="1" dirty="0"/>
          </a:p>
          <a:p>
            <a:pPr marL="0" indent="0">
              <a:buNone/>
            </a:pPr>
            <a:r>
              <a:rPr lang="en-GB" sz="2000" i="1" dirty="0" smtClean="0"/>
              <a:t>Improve self-esteem as endorphins are released during exercise.</a:t>
            </a:r>
            <a:endParaRPr lang="en-GB" sz="2000" i="1" dirty="0"/>
          </a:p>
          <a:p>
            <a:pPr marL="0" indent="0">
              <a:buNone/>
            </a:pPr>
            <a:endParaRPr lang="en-GB" sz="2000" i="1" dirty="0" smtClean="0"/>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381848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barn(inVertical)">
                                      <p:cBhvr>
                                        <p:cTn id="16" dur="500"/>
                                        <p:tgtEl>
                                          <p:spTgt spid="3">
                                            <p:txEl>
                                              <p:pRg st="8" end="8"/>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barn(inVertical)">
                                      <p:cBhvr>
                                        <p:cTn id="19" dur="500"/>
                                        <p:tgtEl>
                                          <p:spTgt spid="3">
                                            <p:txEl>
                                              <p:pRg st="10" end="10"/>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barn(inVertical)">
                                      <p:cBhvr>
                                        <p:cTn id="22" dur="500"/>
                                        <p:tgtEl>
                                          <p:spTgt spid="3">
                                            <p:txEl>
                                              <p:pRg st="12" end="1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animEffect transition="in" filter="barn(inVertical)">
                                      <p:cBhvr>
                                        <p:cTn id="2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a:t>Lucy takes part in sport as part of her active leisure time.  </a:t>
            </a:r>
            <a:r>
              <a:rPr lang="en-GB" sz="2000" i="1" dirty="0" smtClean="0"/>
              <a:t>Explain </a:t>
            </a:r>
            <a:r>
              <a:rPr lang="en-GB" sz="2000" i="1" dirty="0"/>
              <a:t>three factors </a:t>
            </a:r>
            <a:r>
              <a:rPr lang="en-GB" sz="2000" i="1" dirty="0" smtClean="0"/>
              <a:t>that have allowed people to have more leisure time in recent years.(</a:t>
            </a:r>
            <a:r>
              <a:rPr lang="en-GB" sz="2000" i="1" dirty="0"/>
              <a:t>3</a:t>
            </a:r>
            <a:r>
              <a:rPr lang="en-GB" sz="2000" i="1" dirty="0" smtClean="0"/>
              <a:t>)</a:t>
            </a:r>
          </a:p>
          <a:p>
            <a:pPr marL="0" indent="0">
              <a:buNone/>
            </a:pPr>
            <a:endParaRPr lang="en-GB" sz="2000" i="1" dirty="0"/>
          </a:p>
          <a:p>
            <a:pPr marL="0" indent="0">
              <a:buNone/>
            </a:pPr>
            <a:r>
              <a:rPr lang="en-GB" sz="2000" i="1" dirty="0" smtClean="0"/>
              <a:t>Higher levels of unemployment – no time is dedicated to working.</a:t>
            </a:r>
          </a:p>
          <a:p>
            <a:pPr marL="0" indent="0">
              <a:buNone/>
            </a:pPr>
            <a:endParaRPr lang="en-GB" sz="2000" i="1" dirty="0"/>
          </a:p>
          <a:p>
            <a:pPr marL="0" indent="0">
              <a:buNone/>
            </a:pPr>
            <a:r>
              <a:rPr lang="en-GB" sz="2000" i="1" dirty="0" smtClean="0"/>
              <a:t>Shorter working week – used to be 6 day working week, now generally 5.</a:t>
            </a:r>
          </a:p>
          <a:p>
            <a:pPr marL="0" indent="0">
              <a:buNone/>
            </a:pPr>
            <a:endParaRPr lang="en-GB" sz="2000" i="1" dirty="0"/>
          </a:p>
          <a:p>
            <a:pPr marL="0" indent="0">
              <a:buNone/>
            </a:pPr>
            <a:r>
              <a:rPr lang="en-GB" sz="2000" i="1" dirty="0" smtClean="0"/>
              <a:t>Part time work – not working the full 5 days allows more time.</a:t>
            </a:r>
          </a:p>
          <a:p>
            <a:pPr marL="0" indent="0">
              <a:buNone/>
            </a:pPr>
            <a:endParaRPr lang="en-GB" sz="2000" i="1" dirty="0"/>
          </a:p>
          <a:p>
            <a:pPr marL="0" indent="0">
              <a:buNone/>
            </a:pPr>
            <a:r>
              <a:rPr lang="en-GB" sz="2000" i="1" dirty="0" smtClean="0"/>
              <a:t>Technological advances – devices to carry out tasks that had to be performed manually before. </a:t>
            </a:r>
            <a:r>
              <a:rPr lang="en-GB" sz="2000" i="1" dirty="0" err="1"/>
              <a:t>e</a:t>
            </a:r>
            <a:r>
              <a:rPr lang="en-GB" sz="2000" i="1" dirty="0" err="1" smtClean="0"/>
              <a:t>.g</a:t>
            </a:r>
            <a:r>
              <a:rPr lang="en-GB" sz="2000" i="1" dirty="0" smtClean="0"/>
              <a:t> washing machines, dishwashers </a:t>
            </a:r>
            <a:r>
              <a:rPr lang="en-GB" sz="2000" i="1" dirty="0" err="1" smtClean="0"/>
              <a:t>etc</a:t>
            </a:r>
            <a:endParaRPr lang="en-GB" sz="2000" i="1" dirty="0" smtClean="0"/>
          </a:p>
          <a:p>
            <a:pPr marL="0" indent="0">
              <a:buNone/>
            </a:pPr>
            <a:endParaRPr lang="en-GB" sz="2000" i="1" dirty="0"/>
          </a:p>
          <a:p>
            <a:pPr marL="0" indent="0">
              <a:buNone/>
            </a:pPr>
            <a:endParaRPr lang="en-GB" sz="2000" i="1" dirty="0" smtClean="0"/>
          </a:p>
          <a:p>
            <a:pPr marL="0" indent="0">
              <a:buNone/>
            </a:pPr>
            <a:endParaRPr lang="en-GB" sz="2000" i="1" dirty="0"/>
          </a:p>
          <a:p>
            <a:pPr marL="0" indent="0">
              <a:buNone/>
            </a:pPr>
            <a:endParaRPr lang="en-GB" sz="2000" i="1" dirty="0" smtClean="0"/>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138469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smtClean="0"/>
              <a:t>Describe </a:t>
            </a:r>
            <a:r>
              <a:rPr lang="en-GB" sz="2000" i="1" dirty="0"/>
              <a:t>two social groups and explain how they may have influenced Lucy’s decision to participate in Athletics (4</a:t>
            </a:r>
            <a:r>
              <a:rPr lang="en-GB" sz="2000" i="1" dirty="0" smtClean="0"/>
              <a:t>)</a:t>
            </a:r>
          </a:p>
          <a:p>
            <a:pPr marL="0" indent="0">
              <a:buNone/>
            </a:pPr>
            <a:endParaRPr lang="en-GB" sz="2000" i="1" dirty="0"/>
          </a:p>
          <a:p>
            <a:pPr marL="0" indent="0">
              <a:buNone/>
            </a:pPr>
            <a:r>
              <a:rPr lang="en-GB" sz="2000" i="1" dirty="0" smtClean="0"/>
              <a:t>Peers – people of the same age and status as </a:t>
            </a:r>
            <a:r>
              <a:rPr lang="en-GB" sz="2000" i="1" dirty="0"/>
              <a:t>L</a:t>
            </a:r>
            <a:r>
              <a:rPr lang="en-GB" sz="2000" i="1" dirty="0" smtClean="0"/>
              <a:t>ucy </a:t>
            </a:r>
            <a:r>
              <a:rPr lang="en-GB" sz="2000" i="1" dirty="0" err="1" smtClean="0"/>
              <a:t>i.e</a:t>
            </a:r>
            <a:r>
              <a:rPr lang="en-GB" sz="2000" i="1" dirty="0" smtClean="0"/>
              <a:t> friends.</a:t>
            </a:r>
          </a:p>
          <a:p>
            <a:pPr marL="0" indent="0">
              <a:buNone/>
            </a:pPr>
            <a:r>
              <a:rPr lang="en-GB" sz="2000" i="1" dirty="0" smtClean="0"/>
              <a:t>If friends participate in athletics then Lucy is likely to follow their lead and participate as well.</a:t>
            </a:r>
          </a:p>
          <a:p>
            <a:pPr marL="0" indent="0">
              <a:buNone/>
            </a:pPr>
            <a:endParaRPr lang="en-GB" sz="2000" i="1" dirty="0"/>
          </a:p>
          <a:p>
            <a:pPr marL="0" indent="0">
              <a:buNone/>
            </a:pPr>
            <a:r>
              <a:rPr lang="en-GB" sz="2000" i="1" dirty="0" smtClean="0"/>
              <a:t>Parents – If Lucy’s mother and father took part in athletics and had a positive experience they may encourage her to do the same. </a:t>
            </a:r>
          </a:p>
          <a:p>
            <a:pPr marL="0" indent="0">
              <a:buNone/>
            </a:pPr>
            <a:r>
              <a:rPr lang="en-GB" sz="2000" i="1" dirty="0" smtClean="0"/>
              <a:t>She might also be inspired by her parents achievements in athletics.</a:t>
            </a:r>
          </a:p>
          <a:p>
            <a:pPr marL="0" indent="0">
              <a:buNone/>
            </a:pPr>
            <a:endParaRPr lang="en-GB" sz="2000" i="1" dirty="0"/>
          </a:p>
        </p:txBody>
      </p:sp>
    </p:spTree>
    <p:extLst>
      <p:ext uri="{BB962C8B-B14F-4D97-AF65-F5344CB8AC3E}">
        <p14:creationId xmlns:p14="http://schemas.microsoft.com/office/powerpoint/2010/main" val="211314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lnSpcReduction="10000"/>
          </a:bodyPr>
          <a:lstStyle/>
          <a:p>
            <a:pPr marL="0" indent="0">
              <a:buNone/>
            </a:pPr>
            <a:r>
              <a:rPr lang="en-GB" sz="2000" i="1" dirty="0"/>
              <a:t>School influences have an impact on an individual’s involvement in physical activity. Identify and explain three ways in which Lucy’s experiences in secondary school may have helped to improve her performance in Athletics. (6) </a:t>
            </a:r>
            <a:endParaRPr lang="en-GB" sz="2000" i="1" dirty="0" smtClean="0"/>
          </a:p>
          <a:p>
            <a:pPr marL="0" indent="0">
              <a:buNone/>
            </a:pPr>
            <a:endParaRPr lang="en-GB" sz="2000" i="1" dirty="0"/>
          </a:p>
          <a:p>
            <a:pPr marL="0" indent="0">
              <a:buNone/>
            </a:pPr>
            <a:r>
              <a:rPr lang="en-GB" sz="2000" i="1" dirty="0" smtClean="0"/>
              <a:t>PE lessons</a:t>
            </a:r>
          </a:p>
          <a:p>
            <a:pPr marL="0" indent="0">
              <a:buNone/>
            </a:pPr>
            <a:r>
              <a:rPr lang="en-GB" sz="2000" i="1" dirty="0"/>
              <a:t>D</a:t>
            </a:r>
            <a:r>
              <a:rPr lang="en-GB" sz="2000" i="1" dirty="0" smtClean="0"/>
              <a:t>evelopment of fitness through health and fitness lessons.</a:t>
            </a:r>
          </a:p>
          <a:p>
            <a:pPr marL="0" indent="0">
              <a:buNone/>
            </a:pPr>
            <a:r>
              <a:rPr lang="en-GB" sz="2000" i="1" dirty="0" smtClean="0"/>
              <a:t>Knowledge of how to train through examination courses </a:t>
            </a:r>
            <a:r>
              <a:rPr lang="en-GB" sz="2000" i="1" dirty="0" err="1" smtClean="0"/>
              <a:t>e.g</a:t>
            </a:r>
            <a:r>
              <a:rPr lang="en-GB" sz="2000" i="1" dirty="0" smtClean="0"/>
              <a:t> GCSE PE.</a:t>
            </a:r>
          </a:p>
          <a:p>
            <a:pPr marL="0" indent="0">
              <a:buNone/>
            </a:pPr>
            <a:r>
              <a:rPr lang="en-GB" sz="2000" i="1" dirty="0" smtClean="0"/>
              <a:t>Knowledge of appropriate diet for her sport/event </a:t>
            </a:r>
            <a:r>
              <a:rPr lang="en-GB" sz="2000" i="1" dirty="0" err="1" smtClean="0"/>
              <a:t>e.g</a:t>
            </a:r>
            <a:r>
              <a:rPr lang="en-GB" sz="2000" i="1" dirty="0" smtClean="0"/>
              <a:t> GCSE PE.</a:t>
            </a:r>
          </a:p>
          <a:p>
            <a:pPr marL="0" indent="0">
              <a:buNone/>
            </a:pPr>
            <a:endParaRPr lang="en-GB" sz="2000" i="1" dirty="0"/>
          </a:p>
          <a:p>
            <a:pPr marL="0" indent="0">
              <a:buNone/>
            </a:pPr>
            <a:r>
              <a:rPr lang="en-GB" sz="2000" i="1" dirty="0" smtClean="0"/>
              <a:t>Sports Day / Intra &amp; Inter School Events</a:t>
            </a:r>
          </a:p>
          <a:p>
            <a:pPr marL="0" indent="0">
              <a:buNone/>
            </a:pPr>
            <a:r>
              <a:rPr lang="en-GB" sz="2000" i="1" dirty="0" smtClean="0"/>
              <a:t>Opportunity to experience competitive sport.</a:t>
            </a:r>
          </a:p>
          <a:p>
            <a:pPr marL="0" indent="0">
              <a:buNone/>
            </a:pPr>
            <a:endParaRPr lang="en-GB" sz="2000" i="1" dirty="0"/>
          </a:p>
          <a:p>
            <a:pPr marL="0" indent="0">
              <a:buNone/>
            </a:pPr>
            <a:r>
              <a:rPr lang="en-GB" sz="2000" i="1" dirty="0" smtClean="0"/>
              <a:t>Extra-curricular</a:t>
            </a:r>
          </a:p>
          <a:p>
            <a:pPr marL="0" indent="0">
              <a:buNone/>
            </a:pPr>
            <a:r>
              <a:rPr lang="en-GB" sz="2000" i="1" dirty="0" smtClean="0"/>
              <a:t>Further opportunity to practice athletics outside lessons.</a:t>
            </a:r>
          </a:p>
          <a:p>
            <a:pPr marL="0" indent="0">
              <a:buNone/>
            </a:pPr>
            <a:endParaRPr lang="en-GB" sz="2000" i="1" dirty="0"/>
          </a:p>
          <a:p>
            <a:pPr marL="0" indent="0">
              <a:buNone/>
            </a:pPr>
            <a:r>
              <a:rPr lang="en-GB" sz="2000" i="1" dirty="0" smtClean="0"/>
              <a:t>Club links</a:t>
            </a:r>
          </a:p>
          <a:p>
            <a:pPr marL="0" indent="0">
              <a:buNone/>
            </a:pPr>
            <a:r>
              <a:rPr lang="en-GB" sz="2000" i="1" dirty="0" smtClean="0"/>
              <a:t>Providing a direct pathway to a club for her to continue training outside school.</a:t>
            </a:r>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372473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barn(inVertical)">
                                      <p:cBhvr>
                                        <p:cTn id="25" dur="500"/>
                                        <p:tgtEl>
                                          <p:spTgt spid="3">
                                            <p:txEl>
                                              <p:pRg st="10" end="1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1" end="11"/>
                                            </p:txEl>
                                          </p:spTgt>
                                        </p:tgtEl>
                                        <p:attrNameLst>
                                          <p:attrName>style.visibility</p:attrName>
                                        </p:attrNameLst>
                                      </p:cBhvr>
                                      <p:to>
                                        <p:strVal val="visible"/>
                                      </p:to>
                                    </p:set>
                                    <p:animEffect transition="in" filter="barn(inVertical)">
                                      <p:cBhvr>
                                        <p:cTn id="28" dur="500"/>
                                        <p:tgtEl>
                                          <p:spTgt spid="3">
                                            <p:txEl>
                                              <p:pRg st="11" end="11"/>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animEffect transition="in" filter="barn(inVertical)">
                                      <p:cBhvr>
                                        <p:cTn id="31" dur="500"/>
                                        <p:tgtEl>
                                          <p:spTgt spid="3">
                                            <p:txEl>
                                              <p:pRg st="13" end="13"/>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4" end="14"/>
                                            </p:txEl>
                                          </p:spTgt>
                                        </p:tgtEl>
                                        <p:attrNameLst>
                                          <p:attrName>style.visibility</p:attrName>
                                        </p:attrNameLst>
                                      </p:cBhvr>
                                      <p:to>
                                        <p:strVal val="visible"/>
                                      </p:to>
                                    </p:set>
                                    <p:animEffect transition="in" filter="barn(inVertical)">
                                      <p:cBhvr>
                                        <p:cTn id="34"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fontScale="85000" lnSpcReduction="20000"/>
          </a:bodyPr>
          <a:lstStyle/>
          <a:p>
            <a:pPr marL="0" indent="0">
              <a:buNone/>
            </a:pPr>
            <a:r>
              <a:rPr lang="en-GB" sz="2000" i="1" dirty="0"/>
              <a:t>The Healthy Schools Programme has been introduced nationally into schools. Explain what the Healthy Schools Programme is. (2 marks</a:t>
            </a:r>
            <a:r>
              <a:rPr lang="en-GB" sz="2000" i="1" dirty="0" smtClean="0"/>
              <a:t>)</a:t>
            </a:r>
          </a:p>
          <a:p>
            <a:pPr marL="0" indent="0">
              <a:buNone/>
            </a:pPr>
            <a:endParaRPr lang="en-GB" sz="2000" i="1" dirty="0"/>
          </a:p>
          <a:p>
            <a:pPr marL="0" indent="0">
              <a:buNone/>
            </a:pPr>
            <a:r>
              <a:rPr lang="en-GB" sz="1800" i="1" dirty="0" smtClean="0"/>
              <a:t>A whole-school approach intended </a:t>
            </a:r>
            <a:r>
              <a:rPr lang="en-GB" sz="1800" i="1" dirty="0"/>
              <a:t>to make a difference to the </a:t>
            </a:r>
            <a:r>
              <a:rPr lang="en-GB" sz="1800" i="1" u="sng" dirty="0"/>
              <a:t>health and achievement</a:t>
            </a:r>
            <a:r>
              <a:rPr lang="en-GB" sz="1800" i="1" dirty="0"/>
              <a:t> of young </a:t>
            </a:r>
            <a:r>
              <a:rPr lang="en-GB" sz="1800" i="1" dirty="0" smtClean="0"/>
              <a:t>people.</a:t>
            </a:r>
          </a:p>
          <a:p>
            <a:pPr marL="0" indent="0">
              <a:buNone/>
            </a:pPr>
            <a:endParaRPr lang="en-GB" sz="1800" i="1" dirty="0"/>
          </a:p>
          <a:p>
            <a:pPr marL="0" indent="0">
              <a:buNone/>
            </a:pPr>
            <a:r>
              <a:rPr lang="en-GB" sz="1800" i="1" dirty="0" smtClean="0"/>
              <a:t>Achieved by enabling </a:t>
            </a:r>
            <a:r>
              <a:rPr lang="en-GB" sz="1800" i="1" dirty="0"/>
              <a:t>them to make informed health and life choices.</a:t>
            </a:r>
            <a:endParaRPr lang="en-GB" sz="1800" i="1" dirty="0" smtClean="0"/>
          </a:p>
          <a:p>
            <a:pPr marL="0" indent="0">
              <a:buNone/>
            </a:pPr>
            <a:endParaRPr lang="en-GB" sz="2000" i="1" dirty="0" smtClean="0"/>
          </a:p>
          <a:p>
            <a:pPr marL="0" indent="0">
              <a:buNone/>
            </a:pPr>
            <a:r>
              <a:rPr lang="en-GB" sz="2000" dirty="0"/>
              <a:t>There are four core themes in the Healthy Schools Programme. Name </a:t>
            </a:r>
            <a:r>
              <a:rPr lang="en-GB" sz="2000" b="1" dirty="0"/>
              <a:t>two </a:t>
            </a:r>
            <a:r>
              <a:rPr lang="en-GB" sz="2000" dirty="0"/>
              <a:t>of the four core themes and describe </a:t>
            </a:r>
            <a:r>
              <a:rPr lang="en-GB" sz="2000" dirty="0" smtClean="0"/>
              <a:t>what they involve. </a:t>
            </a:r>
            <a:r>
              <a:rPr lang="en-GB" sz="2000" i="1" dirty="0"/>
              <a:t>(2 marks)</a:t>
            </a:r>
            <a:endParaRPr lang="en-GB" sz="2000" dirty="0"/>
          </a:p>
          <a:p>
            <a:pPr marL="0" indent="0">
              <a:buNone/>
            </a:pPr>
            <a:endParaRPr lang="en-GB" sz="2000" i="1" dirty="0" smtClean="0"/>
          </a:p>
          <a:p>
            <a:pPr marL="0" indent="0">
              <a:buNone/>
            </a:pPr>
            <a:r>
              <a:rPr lang="en-GB" sz="1800" i="1" dirty="0"/>
              <a:t>Personal, social and health </a:t>
            </a:r>
            <a:r>
              <a:rPr lang="en-GB" sz="1800" i="1" dirty="0" smtClean="0"/>
              <a:t>education</a:t>
            </a:r>
          </a:p>
          <a:p>
            <a:pPr marL="0" indent="0">
              <a:buNone/>
            </a:pPr>
            <a:r>
              <a:rPr lang="en-GB" sz="1800" i="1" dirty="0">
                <a:sym typeface="Wingdings" panose="05000000000000000000" pitchFamily="2" charset="2"/>
              </a:rPr>
              <a:t> Sex and relationship education as well as drug education</a:t>
            </a:r>
            <a:r>
              <a:rPr lang="en-GB" sz="1800" i="1" dirty="0" smtClean="0">
                <a:sym typeface="Wingdings" panose="05000000000000000000" pitchFamily="2" charset="2"/>
              </a:rPr>
              <a:t>.</a:t>
            </a:r>
            <a:endParaRPr lang="en-GB" sz="1800" i="1" dirty="0"/>
          </a:p>
          <a:p>
            <a:pPr marL="0" indent="0">
              <a:buNone/>
            </a:pPr>
            <a:endParaRPr lang="en-GB" sz="1800" i="1" dirty="0"/>
          </a:p>
          <a:p>
            <a:pPr marL="0" indent="0">
              <a:buNone/>
            </a:pPr>
            <a:r>
              <a:rPr lang="en-GB" sz="1800" i="1" dirty="0"/>
              <a:t>Healthy </a:t>
            </a:r>
            <a:r>
              <a:rPr lang="en-GB" sz="1800" i="1" dirty="0" smtClean="0"/>
              <a:t>Eating</a:t>
            </a:r>
          </a:p>
          <a:p>
            <a:pPr marL="0" indent="0">
              <a:buNone/>
            </a:pPr>
            <a:r>
              <a:rPr lang="en-GB" sz="1800" i="1" dirty="0">
                <a:sym typeface="Wingdings" panose="05000000000000000000" pitchFamily="2" charset="2"/>
              </a:rPr>
              <a:t> Healthy and nutritious food and drinks are available across the school day</a:t>
            </a:r>
            <a:r>
              <a:rPr lang="en-GB" sz="1800" i="1" dirty="0" smtClean="0">
                <a:sym typeface="Wingdings" panose="05000000000000000000" pitchFamily="2" charset="2"/>
              </a:rPr>
              <a:t>.</a:t>
            </a:r>
            <a:endParaRPr lang="en-GB" sz="1800" i="1" dirty="0"/>
          </a:p>
          <a:p>
            <a:pPr marL="0" indent="0">
              <a:buNone/>
            </a:pPr>
            <a:endParaRPr lang="en-GB" sz="1800" i="1" dirty="0"/>
          </a:p>
          <a:p>
            <a:pPr marL="0" indent="0">
              <a:buNone/>
            </a:pPr>
            <a:r>
              <a:rPr lang="en-GB" sz="1800" i="1" dirty="0"/>
              <a:t>Physical </a:t>
            </a:r>
            <a:r>
              <a:rPr lang="en-GB" sz="1800" i="1" dirty="0" smtClean="0"/>
              <a:t>Activity</a:t>
            </a:r>
          </a:p>
          <a:p>
            <a:pPr marL="0" indent="0">
              <a:buNone/>
            </a:pPr>
            <a:r>
              <a:rPr lang="en-GB" sz="1800" i="1" dirty="0">
                <a:sym typeface="Wingdings" panose="05000000000000000000" pitchFamily="2" charset="2"/>
              </a:rPr>
              <a:t> Children and young people are provided with opportunities to be physically active</a:t>
            </a:r>
            <a:r>
              <a:rPr lang="en-GB" sz="1800" i="1" dirty="0" smtClean="0">
                <a:sym typeface="Wingdings" panose="05000000000000000000" pitchFamily="2" charset="2"/>
              </a:rPr>
              <a:t>.</a:t>
            </a:r>
            <a:endParaRPr lang="en-GB" sz="1800" i="1" dirty="0"/>
          </a:p>
          <a:p>
            <a:pPr marL="0" indent="0">
              <a:buNone/>
            </a:pPr>
            <a:endParaRPr lang="en-GB" sz="1800" i="1" dirty="0"/>
          </a:p>
          <a:p>
            <a:pPr marL="0" indent="0">
              <a:buNone/>
            </a:pPr>
            <a:r>
              <a:rPr lang="en-GB" sz="1800" i="1" dirty="0"/>
              <a:t>Emotional health and </a:t>
            </a:r>
            <a:r>
              <a:rPr lang="en-GB" sz="1800" i="1" dirty="0" smtClean="0"/>
              <a:t>wellbeing</a:t>
            </a:r>
          </a:p>
          <a:p>
            <a:pPr marL="0" indent="0">
              <a:buNone/>
            </a:pPr>
            <a:r>
              <a:rPr lang="en-GB" sz="1800" i="1" dirty="0">
                <a:sym typeface="Wingdings" panose="05000000000000000000" pitchFamily="2" charset="2"/>
              </a:rPr>
              <a:t> Supports vulnerable individuals or </a:t>
            </a:r>
            <a:r>
              <a:rPr lang="en-GB" sz="1800" i="1" dirty="0" smtClean="0">
                <a:sym typeface="Wingdings" panose="05000000000000000000" pitchFamily="2" charset="2"/>
              </a:rPr>
              <a:t>groups. Clear </a:t>
            </a:r>
            <a:r>
              <a:rPr lang="en-GB" sz="1800" i="1" dirty="0">
                <a:sym typeface="Wingdings" panose="05000000000000000000" pitchFamily="2" charset="2"/>
              </a:rPr>
              <a:t>bullying </a:t>
            </a:r>
            <a:r>
              <a:rPr lang="en-GB" sz="1800" i="1" dirty="0" smtClean="0">
                <a:sym typeface="Wingdings" panose="05000000000000000000" pitchFamily="2" charset="2"/>
              </a:rPr>
              <a:t>policy. Behaviour </a:t>
            </a:r>
            <a:r>
              <a:rPr lang="en-GB" sz="1800" i="1" dirty="0">
                <a:sym typeface="Wingdings" panose="05000000000000000000" pitchFamily="2" charset="2"/>
              </a:rPr>
              <a:t>and rewards </a:t>
            </a:r>
            <a:r>
              <a:rPr lang="en-GB" sz="1800" i="1" dirty="0" smtClean="0">
                <a:sym typeface="Wingdings" panose="05000000000000000000" pitchFamily="2" charset="2"/>
              </a:rPr>
              <a:t>policy. Pastoral </a:t>
            </a:r>
            <a:r>
              <a:rPr lang="en-GB" sz="1800" i="1" dirty="0">
                <a:sym typeface="Wingdings" panose="05000000000000000000" pitchFamily="2" charset="2"/>
              </a:rPr>
              <a:t>support system for all children. </a:t>
            </a:r>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29705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 calcmode="lin" valueType="num">
                                      <p:cBhvr additive="base">
                                        <p:cTn id="2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9" end="9"/>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 calcmode="lin" valueType="num">
                                      <p:cBhvr additive="base">
                                        <p:cTn id="25"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anim calcmode="lin" valueType="num">
                                      <p:cBhvr additive="base">
                                        <p:cTn id="2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12" end="12"/>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anim calcmode="lin" valueType="num">
                                      <p:cBhvr additive="base">
                                        <p:cTn id="33"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14" end="14"/>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anim calcmode="lin" valueType="num">
                                      <p:cBhvr additive="base">
                                        <p:cTn id="37"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15" end="15"/>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anim calcmode="lin" valueType="num">
                                      <p:cBhvr additive="base">
                                        <p:cTn id="41" dur="500" fill="hold"/>
                                        <p:tgtEl>
                                          <p:spTgt spid="3">
                                            <p:txEl>
                                              <p:pRg st="17" end="1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17" end="17"/>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anim calcmode="lin" valueType="num">
                                      <p:cBhvr additive="base">
                                        <p:cTn id="45" dur="500" fill="hold"/>
                                        <p:tgtEl>
                                          <p:spTgt spid="3">
                                            <p:txEl>
                                              <p:pRg st="18" end="1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18" end="1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a:t>Describe two Youth Sports Trust programmes that may engage young people like Lucy in sport (4</a:t>
            </a:r>
            <a:r>
              <a:rPr lang="en-GB" sz="2000" i="1" dirty="0" smtClean="0"/>
              <a:t>)</a:t>
            </a:r>
          </a:p>
          <a:p>
            <a:pPr marL="0" indent="0">
              <a:buNone/>
            </a:pPr>
            <a:endParaRPr lang="en-GB" sz="2000" i="1" dirty="0"/>
          </a:p>
          <a:p>
            <a:pPr marL="0" indent="0">
              <a:buNone/>
            </a:pPr>
            <a:r>
              <a:rPr lang="en-GB" sz="2000" i="1" dirty="0">
                <a:hlinkClick r:id="rId2"/>
              </a:rPr>
              <a:t>https://</a:t>
            </a:r>
            <a:r>
              <a:rPr lang="en-GB" sz="2000" i="1" dirty="0" smtClean="0">
                <a:hlinkClick r:id="rId2"/>
              </a:rPr>
              <a:t>www.youthsporttrust.org/solutions</a:t>
            </a:r>
            <a:endParaRPr lang="en-GB" sz="2000" i="1" dirty="0" smtClean="0"/>
          </a:p>
          <a:p>
            <a:pPr marL="0" indent="0">
              <a:buNone/>
            </a:pPr>
            <a:endParaRPr lang="en-GB" sz="2000" i="1" dirty="0"/>
          </a:p>
          <a:p>
            <a:pPr marL="0" indent="0">
              <a:buNone/>
            </a:pPr>
            <a:r>
              <a:rPr lang="en-GB" sz="2000" i="1" dirty="0" smtClean="0"/>
              <a:t>Name any of the programmes (with sponsor if possible)</a:t>
            </a:r>
          </a:p>
          <a:p>
            <a:pPr marL="0" indent="0">
              <a:buNone/>
            </a:pPr>
            <a:endParaRPr lang="en-GB" sz="2000" i="1" dirty="0" smtClean="0"/>
          </a:p>
          <a:p>
            <a:pPr marL="0" indent="0">
              <a:buNone/>
            </a:pPr>
            <a:r>
              <a:rPr lang="en-GB" sz="2000" i="1" dirty="0"/>
              <a:t>A</a:t>
            </a:r>
            <a:r>
              <a:rPr lang="en-GB" sz="2000" i="1" dirty="0" smtClean="0"/>
              <a:t> brief description, including:</a:t>
            </a:r>
          </a:p>
          <a:p>
            <a:pPr marL="0" indent="0">
              <a:buNone/>
            </a:pPr>
            <a:r>
              <a:rPr lang="en-GB" sz="2000" i="1" dirty="0" smtClean="0"/>
              <a:t>	Who it is aimed at</a:t>
            </a:r>
          </a:p>
          <a:p>
            <a:pPr marL="0" indent="0">
              <a:buNone/>
            </a:pPr>
            <a:r>
              <a:rPr lang="en-GB" sz="2000" i="1" dirty="0"/>
              <a:t>	</a:t>
            </a:r>
            <a:r>
              <a:rPr lang="en-GB" sz="2000" i="1" dirty="0" smtClean="0"/>
              <a:t>What the programme is designed to achieve.</a:t>
            </a:r>
            <a:endParaRPr lang="en-GB" sz="2000" i="1" dirty="0"/>
          </a:p>
        </p:txBody>
      </p:sp>
    </p:spTree>
    <p:extLst>
      <p:ext uri="{BB962C8B-B14F-4D97-AF65-F5344CB8AC3E}">
        <p14:creationId xmlns:p14="http://schemas.microsoft.com/office/powerpoint/2010/main" val="3861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arn(inVertical)">
                                      <p:cBhvr>
                                        <p:cTn id="16" dur="500"/>
                                        <p:tgtEl>
                                          <p:spTgt spid="3">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Vertical)">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dirty="0"/>
              <a:t>Explain how John may work with Sport England to </a:t>
            </a:r>
            <a:r>
              <a:rPr lang="en-GB" sz="2000" dirty="0" smtClean="0"/>
              <a:t>improve the facilities at </a:t>
            </a:r>
            <a:r>
              <a:rPr lang="en-GB" sz="2000" dirty="0" err="1" smtClean="0"/>
              <a:t>Murton</a:t>
            </a:r>
            <a:r>
              <a:rPr lang="en-GB" sz="2000" dirty="0" smtClean="0"/>
              <a:t> </a:t>
            </a:r>
            <a:r>
              <a:rPr lang="en-GB" sz="2000" dirty="0"/>
              <a:t>Athletics Club (3</a:t>
            </a:r>
            <a:r>
              <a:rPr lang="en-GB" sz="2000" dirty="0" smtClean="0"/>
              <a:t>)</a:t>
            </a:r>
          </a:p>
          <a:p>
            <a:pPr marL="0" indent="0">
              <a:buNone/>
            </a:pPr>
            <a:endParaRPr lang="en-GB" sz="2000" dirty="0"/>
          </a:p>
          <a:p>
            <a:pPr marL="0" indent="0">
              <a:buNone/>
            </a:pPr>
            <a:r>
              <a:rPr lang="en-GB" sz="2000" dirty="0"/>
              <a:t>Inspired </a:t>
            </a:r>
            <a:r>
              <a:rPr lang="en-GB" sz="2000" dirty="0" smtClean="0"/>
              <a:t>facilities</a:t>
            </a:r>
          </a:p>
          <a:p>
            <a:pPr marL="0" indent="0">
              <a:buNone/>
            </a:pPr>
            <a:r>
              <a:rPr lang="en-GB" sz="2000" dirty="0" smtClean="0">
                <a:hlinkClick r:id="rId2"/>
              </a:rPr>
              <a:t>https</a:t>
            </a:r>
            <a:r>
              <a:rPr lang="en-GB" sz="2000" dirty="0">
                <a:hlinkClick r:id="rId2"/>
              </a:rPr>
              <a:t>://www.sportengland.org/funding/our-different-funds/inspired-facilities</a:t>
            </a:r>
            <a:r>
              <a:rPr lang="en-GB" sz="2000" dirty="0" smtClean="0">
                <a:hlinkClick r:id="rId2"/>
              </a:rPr>
              <a:t>/</a:t>
            </a:r>
            <a:endParaRPr lang="en-GB" sz="2000" dirty="0" smtClean="0"/>
          </a:p>
          <a:p>
            <a:pPr marL="0" indent="0">
              <a:buNone/>
            </a:pPr>
            <a:endParaRPr lang="en-GB" sz="2000" dirty="0"/>
          </a:p>
          <a:p>
            <a:pPr marL="0" indent="0">
              <a:buNone/>
            </a:pPr>
            <a:endParaRPr lang="en-GB" sz="2000" i="1" dirty="0" smtClean="0"/>
          </a:p>
        </p:txBody>
      </p:sp>
    </p:spTree>
    <p:extLst>
      <p:ext uri="{BB962C8B-B14F-4D97-AF65-F5344CB8AC3E}">
        <p14:creationId xmlns:p14="http://schemas.microsoft.com/office/powerpoint/2010/main" val="272872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a:t>Explain how the National Governing Body for athletics may help John to develop </a:t>
            </a:r>
            <a:r>
              <a:rPr lang="en-GB" sz="2000" i="1" dirty="0" err="1"/>
              <a:t>Murton</a:t>
            </a:r>
            <a:r>
              <a:rPr lang="en-GB" sz="2000" i="1" dirty="0"/>
              <a:t> Athletics Club (3</a:t>
            </a:r>
            <a:r>
              <a:rPr lang="en-GB" sz="2000" i="1" dirty="0" smtClean="0"/>
              <a:t>)</a:t>
            </a:r>
          </a:p>
          <a:p>
            <a:pPr marL="0" indent="0">
              <a:buNone/>
            </a:pPr>
            <a:endParaRPr lang="en-GB" sz="2000" i="1" dirty="0"/>
          </a:p>
          <a:p>
            <a:pPr marL="0" indent="0">
              <a:buNone/>
            </a:pPr>
            <a:r>
              <a:rPr lang="en-GB" sz="2000" i="1" dirty="0">
                <a:hlinkClick r:id="rId2"/>
              </a:rPr>
              <a:t>http://www.englandathletics.org/clubs--</a:t>
            </a:r>
            <a:r>
              <a:rPr lang="en-GB" sz="2000" i="1" dirty="0" smtClean="0">
                <a:hlinkClick r:id="rId2"/>
              </a:rPr>
              <a:t>community/club-management</a:t>
            </a:r>
            <a:endParaRPr lang="en-GB" sz="2000" i="1" dirty="0" smtClean="0"/>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248207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dirty="0"/>
              <a:t>Lucy is an </a:t>
            </a:r>
            <a:r>
              <a:rPr lang="en-GB" sz="2000" dirty="0" smtClean="0"/>
              <a:t>talented 800m runner and has been identified as someone with a bright future in the sport. How </a:t>
            </a:r>
            <a:r>
              <a:rPr lang="en-GB" sz="2000" dirty="0"/>
              <a:t>could </a:t>
            </a:r>
            <a:r>
              <a:rPr lang="en-GB" sz="2000" dirty="0" smtClean="0"/>
              <a:t>Sport </a:t>
            </a:r>
            <a:r>
              <a:rPr lang="en-GB" sz="2000" dirty="0"/>
              <a:t>England </a:t>
            </a:r>
            <a:r>
              <a:rPr lang="en-GB" sz="2000" dirty="0" smtClean="0"/>
              <a:t>support Lucy with the financial burden of training and competing. </a:t>
            </a:r>
            <a:r>
              <a:rPr lang="en-GB" sz="2000" dirty="0" smtClean="0"/>
              <a:t>(3)</a:t>
            </a:r>
            <a:endParaRPr lang="en-GB" sz="2000" dirty="0" smtClean="0"/>
          </a:p>
          <a:p>
            <a:pPr marL="0" indent="0">
              <a:buNone/>
            </a:pPr>
            <a:endParaRPr lang="en-GB" sz="2000" dirty="0" smtClean="0"/>
          </a:p>
          <a:p>
            <a:pPr marL="0" indent="0">
              <a:buNone/>
            </a:pPr>
            <a:r>
              <a:rPr lang="en-GB" sz="2000" dirty="0" smtClean="0"/>
              <a:t>Backing the Best</a:t>
            </a:r>
            <a:endParaRPr lang="en-GB" sz="2000" dirty="0"/>
          </a:p>
          <a:p>
            <a:pPr marL="0" indent="0">
              <a:buNone/>
            </a:pPr>
            <a:r>
              <a:rPr lang="en-GB" sz="2000" dirty="0">
                <a:hlinkClick r:id="rId2"/>
              </a:rPr>
              <a:t>https://www.sportengland.org/funding/our-different-funds/backing-the-best</a:t>
            </a:r>
            <a:r>
              <a:rPr lang="en-GB" sz="2000" dirty="0" smtClean="0">
                <a:hlinkClick r:id="rId2"/>
              </a:rPr>
              <a:t>/</a:t>
            </a:r>
            <a:endParaRPr lang="en-GB" sz="2000" dirty="0" smtClean="0"/>
          </a:p>
          <a:p>
            <a:pPr marL="0" indent="0">
              <a:buNone/>
            </a:pPr>
            <a:endParaRPr lang="en-GB" sz="2000" dirty="0"/>
          </a:p>
          <a:p>
            <a:pPr marL="0" indent="0">
              <a:buNone/>
            </a:pPr>
            <a:endParaRPr lang="en-GB" sz="2000" dirty="0"/>
          </a:p>
          <a:p>
            <a:pPr marL="0" indent="0">
              <a:buNone/>
            </a:pPr>
            <a:endParaRPr lang="en-GB" sz="2000" i="1" dirty="0"/>
          </a:p>
        </p:txBody>
      </p:sp>
    </p:spTree>
    <p:extLst>
      <p:ext uri="{BB962C8B-B14F-4D97-AF65-F5344CB8AC3E}">
        <p14:creationId xmlns:p14="http://schemas.microsoft.com/office/powerpoint/2010/main" val="9767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676</TotalTime>
  <Words>1031</Words>
  <Application>Microsoft Office PowerPoint</Application>
  <PresentationFormat>On-screen Show (4:3)</PresentationFormat>
  <Paragraphs>111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ELT   Exam Questions</dc:title>
  <dc:creator>GODriscoll</dc:creator>
  <cp:lastModifiedBy>GODriscoll</cp:lastModifiedBy>
  <cp:revision>47</cp:revision>
  <dcterms:created xsi:type="dcterms:W3CDTF">2016-04-13T08:29:29Z</dcterms:created>
  <dcterms:modified xsi:type="dcterms:W3CDTF">2016-05-09T11:41:12Z</dcterms:modified>
</cp:coreProperties>
</file>