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57" r:id="rId10"/>
    <p:sldId id="268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C46FF-35C7-4C5C-A460-60689FA26D66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F3137-37B9-4626-9C26-AF17EF8E9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91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F3137-37B9-4626-9C26-AF17EF8E977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022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875A-87BE-4971-B6C3-4B85D5F8EE57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04E7-A299-43E2-B8CE-B209C2A82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78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875A-87BE-4971-B6C3-4B85D5F8EE57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04E7-A299-43E2-B8CE-B209C2A82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73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875A-87BE-4971-B6C3-4B85D5F8EE57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04E7-A299-43E2-B8CE-B209C2A82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04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875A-87BE-4971-B6C3-4B85D5F8EE57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04E7-A299-43E2-B8CE-B209C2A82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83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875A-87BE-4971-B6C3-4B85D5F8EE57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04E7-A299-43E2-B8CE-B209C2A82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35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875A-87BE-4971-B6C3-4B85D5F8EE57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04E7-A299-43E2-B8CE-B209C2A82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37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875A-87BE-4971-B6C3-4B85D5F8EE57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04E7-A299-43E2-B8CE-B209C2A82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59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875A-87BE-4971-B6C3-4B85D5F8EE57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04E7-A299-43E2-B8CE-B209C2A82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357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875A-87BE-4971-B6C3-4B85D5F8EE57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04E7-A299-43E2-B8CE-B209C2A82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52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875A-87BE-4971-B6C3-4B85D5F8EE57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04E7-A299-43E2-B8CE-B209C2A82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7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875A-87BE-4971-B6C3-4B85D5F8EE57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04E7-A299-43E2-B8CE-B209C2A82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55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A875A-87BE-4971-B6C3-4B85D5F8EE57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604E7-A299-43E2-B8CE-B209C2A82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616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>
            <a:noAutofit/>
          </a:bodyPr>
          <a:lstStyle/>
          <a:p>
            <a:r>
              <a:rPr lang="en-GB" sz="13800" dirty="0" smtClean="0"/>
              <a:t>Social Factors</a:t>
            </a:r>
            <a:endParaRPr lang="en-GB" sz="1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42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What might happen if a specific safety rule was not enforced? Give one example. (2 marks)</a:t>
            </a:r>
          </a:p>
          <a:p>
            <a:pPr marL="0" indent="0">
              <a:buNone/>
            </a:pPr>
            <a:r>
              <a:rPr lang="en-GB" dirty="0" smtClean="0"/>
              <a:t>Examples include:</a:t>
            </a:r>
          </a:p>
          <a:p>
            <a:pPr marL="0" indent="0">
              <a:buNone/>
            </a:pPr>
            <a:r>
              <a:rPr lang="en-GB" dirty="0" smtClean="0"/>
              <a:t>• if fingernails were not cut in netball games/ opponents could be scratched if any physical contact occurs</a:t>
            </a:r>
          </a:p>
          <a:p>
            <a:pPr marL="0" indent="0">
              <a:buNone/>
            </a:pPr>
            <a:r>
              <a:rPr lang="en-GB" dirty="0" smtClean="0"/>
              <a:t>• a dangerous, illegal technique, such a spear tackle in rugby/ could result in a serious injury for an opponent</a:t>
            </a:r>
          </a:p>
          <a:p>
            <a:pPr marL="0" indent="0">
              <a:buNone/>
            </a:pPr>
            <a:r>
              <a:rPr lang="en-GB" dirty="0" smtClean="0"/>
              <a:t>• wearing any type of jewellery during activity, such as a belly bar in trampoline/ can result in a serious injury such as a tear wound</a:t>
            </a:r>
          </a:p>
          <a:p>
            <a:pPr marL="0" indent="0">
              <a:buNone/>
            </a:pPr>
            <a:r>
              <a:rPr lang="en-GB" dirty="0" smtClean="0"/>
              <a:t>• not wearing shin pads when playing soccer/ could result in a serious injury such as a cut or break.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4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smtClean="0"/>
              <a:t>A lot of sport is shown on television. Describe the ways in which the director of a televised sports programme could influence how sport will be seen by television viewers. (3 marks)</a:t>
            </a:r>
          </a:p>
          <a:p>
            <a:pPr marL="0" indent="0">
              <a:buNone/>
            </a:pPr>
            <a:r>
              <a:rPr lang="en-GB" dirty="0" smtClean="0"/>
              <a:t>Examples include:</a:t>
            </a:r>
          </a:p>
          <a:p>
            <a:pPr marL="0" indent="0">
              <a:buNone/>
            </a:pPr>
            <a:r>
              <a:rPr lang="en-GB" dirty="0" smtClean="0"/>
              <a:t>• there can be a very positive influence as all of the action can be shown/ from fair and unbiased angles./ They can also influence the commentators or summarisers to be fair in their commentary and show a balanced content./ They can decide to not show disruptive aspects/ such as </a:t>
            </a:r>
            <a:r>
              <a:rPr lang="en-GB" dirty="0" err="1" smtClean="0"/>
              <a:t>streakers</a:t>
            </a:r>
            <a:r>
              <a:rPr lang="en-GB" dirty="0" smtClean="0"/>
              <a:t> on the pitch/ so that this sort of behaviour is not encouraged</a:t>
            </a:r>
          </a:p>
          <a:p>
            <a:pPr marL="0" indent="0">
              <a:buNone/>
            </a:pPr>
            <a:r>
              <a:rPr lang="en-GB" dirty="0" smtClean="0"/>
              <a:t>• they can have a negative influence as they may choose to show certain parts of the action/ they can even edit shows or programmes which can give a false impression of the actual events./ They can choose to focus on poor attitudes/ or even poor behaviour by fans, to sensationalise certain aspects and give a sport, or individual a bad name</a:t>
            </a:r>
          </a:p>
          <a:p>
            <a:pPr marL="0" indent="0">
              <a:buNone/>
            </a:pPr>
            <a:r>
              <a:rPr lang="en-GB" dirty="0" smtClean="0"/>
              <a:t>• can have a positive influence by using effects such as action replays or different camera angles, or microphones by the pitch or ref link.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74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All of the following could control physical activities except:</a:t>
            </a:r>
          </a:p>
          <a:p>
            <a:pPr marL="0" indent="0">
              <a:buNone/>
            </a:pPr>
            <a:r>
              <a:rPr lang="en-GB" dirty="0" smtClean="0"/>
              <a:t>Laws</a:t>
            </a:r>
          </a:p>
          <a:p>
            <a:pPr marL="0" indent="0">
              <a:buNone/>
            </a:pPr>
            <a:r>
              <a:rPr lang="en-GB" dirty="0" smtClean="0"/>
              <a:t>Processes</a:t>
            </a:r>
          </a:p>
          <a:p>
            <a:pPr marL="0" indent="0">
              <a:buNone/>
            </a:pPr>
            <a:r>
              <a:rPr lang="en-GB" dirty="0" smtClean="0"/>
              <a:t>Rules</a:t>
            </a:r>
          </a:p>
          <a:p>
            <a:pPr marL="0" indent="0">
              <a:buNone/>
            </a:pPr>
            <a:r>
              <a:rPr lang="en-GB" dirty="0" smtClean="0"/>
              <a:t>Regulations</a:t>
            </a:r>
          </a:p>
          <a:p>
            <a:pPr marL="0" indent="0">
              <a:buNone/>
            </a:pPr>
            <a:r>
              <a:rPr lang="en-GB" dirty="0" smtClean="0"/>
              <a:t>(1 mark)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722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 smtClean="0"/>
              <a:t>The media has a large influence over sport. Identify one type of media and describe two ways in which it can have a positive effect on sport. (5 marks)</a:t>
            </a:r>
          </a:p>
          <a:p>
            <a:pPr marL="0" indent="0">
              <a:buNone/>
            </a:pPr>
            <a:r>
              <a:rPr lang="en-GB" dirty="0" smtClean="0"/>
              <a:t>Award one mark for correctly identifying a type of media.</a:t>
            </a:r>
          </a:p>
          <a:p>
            <a:pPr marL="0" indent="0">
              <a:buNone/>
            </a:pPr>
            <a:r>
              <a:rPr lang="en-GB" dirty="0" smtClean="0"/>
              <a:t>• Television</a:t>
            </a:r>
          </a:p>
          <a:p>
            <a:pPr marL="0" indent="0">
              <a:buNone/>
            </a:pPr>
            <a:r>
              <a:rPr lang="en-GB" dirty="0" smtClean="0"/>
              <a:t>• Radio</a:t>
            </a:r>
          </a:p>
          <a:p>
            <a:pPr marL="0" indent="0">
              <a:buNone/>
            </a:pPr>
            <a:r>
              <a:rPr lang="en-GB" dirty="0" smtClean="0"/>
              <a:t>• Newspapers or magazines or books</a:t>
            </a:r>
          </a:p>
          <a:p>
            <a:pPr marL="0" indent="0">
              <a:buNone/>
            </a:pPr>
            <a:r>
              <a:rPr lang="en-GB" dirty="0" smtClean="0"/>
              <a:t>• Internet</a:t>
            </a:r>
          </a:p>
          <a:p>
            <a:pPr marL="0" indent="0">
              <a:buNone/>
            </a:pPr>
            <a:r>
              <a:rPr lang="en-GB" dirty="0" smtClean="0"/>
              <a:t>• CD-ROMs</a:t>
            </a:r>
          </a:p>
          <a:p>
            <a:pPr marL="0" indent="0">
              <a:buNone/>
            </a:pPr>
            <a:r>
              <a:rPr lang="en-GB" dirty="0" smtClean="0"/>
              <a:t>Award a further two marks for describing each way the media can have a positive effect, up to a maximum of four marks.</a:t>
            </a:r>
          </a:p>
          <a:p>
            <a:pPr marL="0" indent="0">
              <a:buNone/>
            </a:pPr>
            <a:r>
              <a:rPr lang="en-GB" dirty="0" smtClean="0"/>
              <a:t>• They demonstrate good performance or give exemplars for athletes to copy/ to improve the standards within the sport.</a:t>
            </a:r>
          </a:p>
          <a:p>
            <a:pPr marL="0" indent="0">
              <a:buNone/>
            </a:pPr>
            <a:r>
              <a:rPr lang="en-GB" dirty="0" smtClean="0"/>
              <a:t>• They help officials make decisions/ which improves the reputation of the sport.</a:t>
            </a:r>
          </a:p>
          <a:p>
            <a:pPr marL="0" indent="0">
              <a:buNone/>
            </a:pPr>
            <a:r>
              <a:rPr lang="en-GB" dirty="0" smtClean="0"/>
              <a:t>• They can promote the health benefits/ which can increase participation or popularity of activities.</a:t>
            </a:r>
          </a:p>
          <a:p>
            <a:pPr marL="0" indent="0">
              <a:buNone/>
            </a:pPr>
            <a:r>
              <a:rPr lang="en-GB" dirty="0" smtClean="0"/>
              <a:t>• Through payment for broadcasting rights or indirectly through sponsorship/ increases revenue coming into the sport.</a:t>
            </a:r>
          </a:p>
          <a:p>
            <a:pPr marL="0" indent="0">
              <a:buNone/>
            </a:pPr>
            <a:r>
              <a:rPr lang="en-GB" dirty="0" smtClean="0"/>
              <a:t>• They increase the accessibility of a sport/ which increases its popularity or publicity.</a:t>
            </a:r>
          </a:p>
          <a:p>
            <a:pPr marL="0" indent="0">
              <a:buNone/>
            </a:pPr>
            <a:r>
              <a:rPr lang="en-GB" dirty="0" smtClean="0"/>
              <a:t>• They can make a sport look more interesting or appealing/ and therefore more people want to take part or watch an event.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156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Safety is an important factor in any physical activity. Using an example, explain how wearing the correct footwear can make participation in a physical activity safer. (2 marks)</a:t>
            </a:r>
          </a:p>
          <a:p>
            <a:pPr marL="0" indent="0">
              <a:buNone/>
            </a:pPr>
            <a:r>
              <a:rPr lang="en-GB" dirty="0" smtClean="0"/>
              <a:t>• Wearing boots/ to provide grip/ for ankle support.</a:t>
            </a:r>
          </a:p>
          <a:p>
            <a:pPr marL="0" indent="0">
              <a:buNone/>
            </a:pPr>
            <a:r>
              <a:rPr lang="en-GB" dirty="0" smtClean="0"/>
              <a:t>• Safety studs/ to prevent injury.</a:t>
            </a:r>
          </a:p>
          <a:p>
            <a:pPr marL="0" indent="0">
              <a:buNone/>
            </a:pPr>
            <a:r>
              <a:rPr lang="en-GB" dirty="0" smtClean="0"/>
              <a:t>• Correct length of stud or spike appropriate to surface or conditions/ to avoid slipping.</a:t>
            </a:r>
          </a:p>
          <a:p>
            <a:pPr marL="0" indent="0">
              <a:buNone/>
            </a:pPr>
            <a:r>
              <a:rPr lang="en-GB" dirty="0" smtClean="0"/>
              <a:t>• Cushioned soles/ to absorb impact.</a:t>
            </a:r>
          </a:p>
          <a:p>
            <a:pPr marL="0" indent="0">
              <a:buNone/>
            </a:pPr>
            <a:r>
              <a:rPr lang="en-GB" dirty="0" smtClean="0"/>
              <a:t>• Wearing trampoline slippers/ to prevent toes getting caught in the webbing.</a:t>
            </a:r>
          </a:p>
          <a:p>
            <a:pPr marL="0" indent="0">
              <a:buNone/>
            </a:pPr>
            <a:r>
              <a:rPr lang="en-GB" dirty="0" smtClean="0"/>
              <a:t>• Wearing dance shoes/ to prevent splinters.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59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Using an example, explain how following the rules can make participation in a physical activity safer. (2 marks)</a:t>
            </a:r>
          </a:p>
          <a:p>
            <a:pPr marL="0" indent="0">
              <a:buNone/>
            </a:pPr>
            <a:r>
              <a:rPr lang="en-GB" dirty="0" smtClean="0"/>
              <a:t>Award up to one mark for an example of a rule and a further mark for why it makes participation in a physical activity safer.</a:t>
            </a:r>
          </a:p>
          <a:p>
            <a:pPr marL="0" indent="0">
              <a:buNone/>
            </a:pPr>
            <a:r>
              <a:rPr lang="en-GB" dirty="0" smtClean="0"/>
              <a:t>NB accept activity guidelines, </a:t>
            </a:r>
            <a:r>
              <a:rPr lang="en-GB" dirty="0" err="1" smtClean="0"/>
              <a:t>eg</a:t>
            </a:r>
            <a:r>
              <a:rPr lang="en-GB" dirty="0" smtClean="0"/>
              <a:t> wearing a life jacket in water based activities.</a:t>
            </a:r>
          </a:p>
          <a:p>
            <a:pPr marL="0" indent="0">
              <a:buNone/>
            </a:pPr>
            <a:r>
              <a:rPr lang="en-GB" dirty="0" smtClean="0"/>
              <a:t>• Wearing shin pads in football or hockey/ to prevent damage to the shins in a tackle.</a:t>
            </a:r>
          </a:p>
          <a:p>
            <a:pPr marL="0" indent="0">
              <a:buNone/>
            </a:pPr>
            <a:r>
              <a:rPr lang="en-GB" dirty="0" smtClean="0"/>
              <a:t>• No foul play, </a:t>
            </a:r>
            <a:r>
              <a:rPr lang="en-GB" dirty="0" err="1" smtClean="0"/>
              <a:t>eg</a:t>
            </a:r>
            <a:r>
              <a:rPr lang="en-GB" dirty="0" smtClean="0"/>
              <a:t> no two footed tackle/ to prevent injury.</a:t>
            </a:r>
          </a:p>
          <a:p>
            <a:pPr marL="0" indent="0">
              <a:buNone/>
            </a:pPr>
            <a:r>
              <a:rPr lang="en-GB" dirty="0" smtClean="0"/>
              <a:t>Accept any other suitable response.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12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Which one of the following is a social factor that can affect participation in physical activity?</a:t>
            </a:r>
          </a:p>
          <a:p>
            <a:pPr marL="0" indent="0">
              <a:buNone/>
            </a:pPr>
            <a:r>
              <a:rPr lang="en-GB" dirty="0" smtClean="0"/>
              <a:t>Equipment</a:t>
            </a:r>
          </a:p>
          <a:p>
            <a:pPr marL="0" indent="0">
              <a:buNone/>
            </a:pPr>
            <a:r>
              <a:rPr lang="en-GB" dirty="0" smtClean="0"/>
              <a:t>Weather</a:t>
            </a:r>
          </a:p>
          <a:p>
            <a:pPr marL="0" indent="0">
              <a:buNone/>
            </a:pPr>
            <a:r>
              <a:rPr lang="en-GB" dirty="0" smtClean="0"/>
              <a:t>Peers</a:t>
            </a:r>
          </a:p>
          <a:p>
            <a:pPr marL="0" indent="0">
              <a:buNone/>
            </a:pPr>
            <a:r>
              <a:rPr lang="en-GB" dirty="0" smtClean="0"/>
              <a:t>Facilities</a:t>
            </a:r>
          </a:p>
          <a:p>
            <a:pPr marL="0" indent="0">
              <a:buNone/>
            </a:pPr>
            <a:r>
              <a:rPr lang="en-GB" dirty="0" smtClean="0"/>
              <a:t>(1 mark)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77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Sports quiz programmes are often on television. State two other types of television programme that promote or cover sport and give an example of each. (4 marks)</a:t>
            </a:r>
          </a:p>
          <a:p>
            <a:pPr marL="0" indent="0">
              <a:buNone/>
            </a:pPr>
            <a:r>
              <a:rPr lang="en-GB" dirty="0" smtClean="0"/>
              <a:t>Award one mark for each type of programme and one further mark for the example, up to a maximum of four marks (2 x 2 marks).</a:t>
            </a:r>
          </a:p>
          <a:p>
            <a:pPr marL="0" indent="0">
              <a:buNone/>
            </a:pPr>
            <a:r>
              <a:rPr lang="en-GB" dirty="0" smtClean="0"/>
              <a:t>• Live sports coverage/ </a:t>
            </a:r>
            <a:r>
              <a:rPr lang="en-GB" dirty="0" err="1" smtClean="0"/>
              <a:t>eg</a:t>
            </a:r>
            <a:r>
              <a:rPr lang="en-GB" dirty="0" smtClean="0"/>
              <a:t> Ford Super Sunday</a:t>
            </a:r>
          </a:p>
          <a:p>
            <a:pPr marL="0" indent="0">
              <a:buNone/>
            </a:pPr>
            <a:r>
              <a:rPr lang="en-GB" dirty="0" smtClean="0"/>
              <a:t>• Highlights programmes/ </a:t>
            </a:r>
            <a:r>
              <a:rPr lang="en-GB" dirty="0" err="1" smtClean="0"/>
              <a:t>eg</a:t>
            </a:r>
            <a:r>
              <a:rPr lang="en-GB" dirty="0" smtClean="0"/>
              <a:t> Match of the Day</a:t>
            </a:r>
          </a:p>
          <a:p>
            <a:pPr marL="0" indent="0">
              <a:buNone/>
            </a:pPr>
            <a:r>
              <a:rPr lang="en-GB" dirty="0" smtClean="0"/>
              <a:t>• Documentaries/ </a:t>
            </a:r>
            <a:r>
              <a:rPr lang="en-GB" dirty="0" err="1" smtClean="0"/>
              <a:t>eg</a:t>
            </a:r>
            <a:r>
              <a:rPr lang="en-GB" dirty="0" smtClean="0"/>
              <a:t> Inside Sport</a:t>
            </a:r>
          </a:p>
          <a:p>
            <a:pPr marL="0" indent="0">
              <a:buNone/>
            </a:pPr>
            <a:r>
              <a:rPr lang="en-GB" dirty="0" smtClean="0"/>
              <a:t>• News bulletins/ </a:t>
            </a:r>
            <a:r>
              <a:rPr lang="en-GB" dirty="0" err="1" smtClean="0"/>
              <a:t>eg</a:t>
            </a:r>
            <a:r>
              <a:rPr lang="en-GB" dirty="0" smtClean="0"/>
              <a:t> Sky Sports News</a:t>
            </a:r>
          </a:p>
          <a:p>
            <a:pPr marL="0" indent="0">
              <a:buNone/>
            </a:pPr>
            <a:r>
              <a:rPr lang="en-GB" dirty="0" smtClean="0"/>
              <a:t>• Educational programmes/ </a:t>
            </a:r>
            <a:r>
              <a:rPr lang="en-GB" dirty="0" err="1" smtClean="0"/>
              <a:t>eg</a:t>
            </a:r>
            <a:r>
              <a:rPr lang="en-GB" dirty="0" smtClean="0"/>
              <a:t> Peak Performance</a:t>
            </a:r>
          </a:p>
          <a:p>
            <a:pPr marL="0" indent="0">
              <a:buNone/>
            </a:pPr>
            <a:r>
              <a:rPr lang="en-GB" dirty="0" smtClean="0"/>
              <a:t>• Entertainment/ </a:t>
            </a:r>
            <a:r>
              <a:rPr lang="en-GB" dirty="0" err="1" smtClean="0"/>
              <a:t>eg</a:t>
            </a:r>
            <a:r>
              <a:rPr lang="en-GB" dirty="0" smtClean="0"/>
              <a:t> Soccer AM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65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Give an example of a rule from a physical activity of your choice and clearly explain how the rule attempts to prevent injury. (2 marks)</a:t>
            </a:r>
          </a:p>
          <a:p>
            <a:pPr marL="0" indent="0">
              <a:buNone/>
            </a:pPr>
            <a:r>
              <a:rPr lang="en-GB" dirty="0" smtClean="0"/>
              <a:t>• Football – wearing shin pads/ protect from impact.</a:t>
            </a:r>
          </a:p>
          <a:p>
            <a:pPr marL="0" indent="0">
              <a:buNone/>
            </a:pPr>
            <a:r>
              <a:rPr lang="en-GB" dirty="0" smtClean="0"/>
              <a:t>• Cricket, equestrian, hockey goalkeeper – wearing a helmet/ protect head from impact.</a:t>
            </a:r>
          </a:p>
          <a:p>
            <a:pPr marL="0" indent="0">
              <a:buNone/>
            </a:pPr>
            <a:r>
              <a:rPr lang="en-GB" dirty="0" smtClean="0"/>
              <a:t>• Cricket – wearing gloves or pads/ protect body from impact.</a:t>
            </a:r>
          </a:p>
          <a:p>
            <a:pPr marL="0" indent="0">
              <a:buNone/>
            </a:pPr>
            <a:r>
              <a:rPr lang="en-GB" dirty="0" smtClean="0"/>
              <a:t>• Football – no tackling from behind or going over the top/ avoid over aggressive tackles.</a:t>
            </a:r>
          </a:p>
          <a:p>
            <a:pPr marL="0" indent="0">
              <a:buNone/>
            </a:pPr>
            <a:r>
              <a:rPr lang="en-GB" dirty="0" smtClean="0"/>
              <a:t>Accept any other suitable response.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27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Physical activities often involve landing from different heights. Name a skill in a physical activity which involves landing from a height. (1 mark)</a:t>
            </a:r>
          </a:p>
          <a:p>
            <a:pPr marL="0" indent="0">
              <a:buNone/>
            </a:pPr>
            <a:r>
              <a:rPr lang="en-GB" dirty="0" smtClean="0"/>
              <a:t>Award one mark for naming an appropriate skill in a physical activity which involves landing from a height.</a:t>
            </a:r>
          </a:p>
          <a:p>
            <a:pPr marL="0" indent="0">
              <a:buNone/>
            </a:pPr>
            <a:r>
              <a:rPr lang="en-GB" dirty="0" smtClean="0"/>
              <a:t>Possible examples:</a:t>
            </a:r>
          </a:p>
          <a:p>
            <a:pPr marL="0" indent="0">
              <a:buNone/>
            </a:pPr>
            <a:r>
              <a:rPr lang="en-GB" dirty="0" smtClean="0"/>
              <a:t>• high jump</a:t>
            </a:r>
          </a:p>
          <a:p>
            <a:pPr marL="0" indent="0">
              <a:buNone/>
            </a:pPr>
            <a:r>
              <a:rPr lang="en-GB" dirty="0" smtClean="0"/>
              <a:t>• gymnastics vault</a:t>
            </a:r>
          </a:p>
          <a:p>
            <a:pPr marL="0" indent="0">
              <a:buNone/>
            </a:pPr>
            <a:r>
              <a:rPr lang="en-GB" dirty="0" smtClean="0"/>
              <a:t>• landing from a height in football/ basketball/ netball.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01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Autofit/>
          </a:bodyPr>
          <a:lstStyle/>
          <a:p>
            <a:pPr algn="l"/>
            <a:r>
              <a:rPr lang="en-GB" sz="2400" dirty="0"/>
              <a:t>Describe two ways in which the director of a televised sports event could influence how sport will be seen by viewers</a:t>
            </a:r>
            <a:r>
              <a:rPr lang="en-GB" sz="2400" dirty="0" smtClean="0"/>
              <a:t>. (4 marks)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32859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/>
              <a:t>Award up to two marks for describing each way in which the director of a televised sports event could influence how sport will be seen by viewers (2x2).</a:t>
            </a:r>
          </a:p>
          <a:p>
            <a:pPr marL="0" indent="0">
              <a:buNone/>
            </a:pPr>
            <a:r>
              <a:rPr lang="en-GB" dirty="0"/>
              <a:t>The director:</a:t>
            </a:r>
          </a:p>
          <a:p>
            <a:pPr marL="0" indent="0">
              <a:buNone/>
            </a:pPr>
            <a:r>
              <a:rPr lang="en-GB" dirty="0"/>
              <a:t>• Selects highlights to be shown/ to make the game seem more exciting.</a:t>
            </a:r>
          </a:p>
          <a:p>
            <a:pPr marL="0" indent="0">
              <a:buNone/>
            </a:pPr>
            <a:r>
              <a:rPr lang="en-GB" dirty="0"/>
              <a:t>• Selects sports to be shown / from a range of options as in a multi-sport event like the Olympic Games</a:t>
            </a:r>
          </a:p>
          <a:p>
            <a:pPr marL="0" indent="0">
              <a:buNone/>
            </a:pPr>
            <a:r>
              <a:rPr lang="en-GB" dirty="0"/>
              <a:t>• can be a very positive influence as all of the action can be shown/ from fair and unbiased angles</a:t>
            </a:r>
          </a:p>
          <a:p>
            <a:pPr marL="0" indent="0">
              <a:buNone/>
            </a:pPr>
            <a:r>
              <a:rPr lang="en-GB" dirty="0"/>
              <a:t>• can also influence the commentators or summarisers, to be fair in their commentary/ which shows a balanced content of the game</a:t>
            </a:r>
          </a:p>
          <a:p>
            <a:pPr marL="0" indent="0">
              <a:buNone/>
            </a:pPr>
            <a:r>
              <a:rPr lang="en-GB" dirty="0"/>
              <a:t>• can decide not to show disruptive aspects such as </a:t>
            </a:r>
            <a:r>
              <a:rPr lang="en-GB" dirty="0" err="1"/>
              <a:t>streakers</a:t>
            </a:r>
            <a:r>
              <a:rPr lang="en-GB" dirty="0"/>
              <a:t> on the pitch/ so that this sort of behaviour is not encouraged</a:t>
            </a:r>
          </a:p>
          <a:p>
            <a:pPr marL="0" indent="0">
              <a:buNone/>
            </a:pPr>
            <a:r>
              <a:rPr lang="en-GB" dirty="0"/>
              <a:t>• can have a negative influence as they may choose to show certain parts of the action or edit shows or programmes/ which can give a false impression of the actual events</a:t>
            </a:r>
          </a:p>
          <a:p>
            <a:pPr marL="0" indent="0">
              <a:buNone/>
            </a:pPr>
            <a:r>
              <a:rPr lang="en-GB" dirty="0"/>
              <a:t>• can choose to focus on poor attitudes or even poor behaviour by fans/ to sensationalise certain aspects and give a sport or an individual a bad name</a:t>
            </a:r>
          </a:p>
          <a:p>
            <a:pPr marL="0" indent="0">
              <a:buNone/>
            </a:pPr>
            <a:r>
              <a:rPr lang="en-GB" dirty="0"/>
              <a:t>• can have a positive influence by using effects such as action replays or different camera angles or microphones by the pitch or ref link/ which shows good play or decision making.</a:t>
            </a:r>
          </a:p>
          <a:p>
            <a:pPr marL="0" indent="0">
              <a:buNone/>
            </a:pPr>
            <a:r>
              <a:rPr lang="en-GB" dirty="0"/>
              <a:t>• Decides who to interview/to get further insight into the game, or event, or competition</a:t>
            </a:r>
          </a:p>
        </p:txBody>
      </p:sp>
    </p:spTree>
    <p:extLst>
      <p:ext uri="{BB962C8B-B14F-4D97-AF65-F5344CB8AC3E}">
        <p14:creationId xmlns:p14="http://schemas.microsoft.com/office/powerpoint/2010/main" val="220961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Explain how technique and equipment can be used to reduce the risk of injury when landing from a height for the skill you named in the previous question. (3 marks)</a:t>
            </a:r>
          </a:p>
          <a:p>
            <a:pPr marL="0" indent="0">
              <a:buNone/>
            </a:pPr>
            <a:r>
              <a:rPr lang="en-GB" dirty="0" smtClean="0"/>
              <a:t>Possible examples:</a:t>
            </a:r>
          </a:p>
          <a:p>
            <a:pPr marL="0" indent="0">
              <a:buNone/>
            </a:pPr>
            <a:r>
              <a:rPr lang="en-GB" dirty="0" smtClean="0"/>
              <a:t>• high jump – use </a:t>
            </a:r>
            <a:r>
              <a:rPr lang="en-GB" dirty="0" err="1" smtClean="0"/>
              <a:t>Fosbury</a:t>
            </a:r>
            <a:r>
              <a:rPr lang="en-GB" dirty="0" smtClean="0"/>
              <a:t> flop/ to land on shoulders/ not head/ crash mats/ to absorb impact</a:t>
            </a:r>
          </a:p>
          <a:p>
            <a:pPr marL="0" indent="0">
              <a:buNone/>
            </a:pPr>
            <a:r>
              <a:rPr lang="en-GB" dirty="0" smtClean="0"/>
              <a:t>• gymnastics vault – roll on shoulders/ not flat/ appropriate mats/ pit/ to absorb impact</a:t>
            </a:r>
          </a:p>
          <a:p>
            <a:pPr marL="0" indent="0">
              <a:buNone/>
            </a:pPr>
            <a:r>
              <a:rPr lang="en-GB" dirty="0" smtClean="0"/>
              <a:t>• football – landing after heading in football/ bending knees on landing/ to absorb impact/ feet flat on the floor/ balanced position/ use of arms to stabilise.</a:t>
            </a:r>
          </a:p>
          <a:p>
            <a:pPr marL="0" indent="0">
              <a:buNone/>
            </a:pPr>
            <a:r>
              <a:rPr lang="en-GB" dirty="0" smtClean="0"/>
              <a:t>Accept any other suitable response.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28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/>
              <a:t>What is meant by a ‘role model</a:t>
            </a:r>
            <a:r>
              <a:rPr lang="en-GB" sz="3600" dirty="0" smtClean="0"/>
              <a:t>’? (2 marks)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Award two marks for stating what is meant by a role model.</a:t>
            </a:r>
          </a:p>
          <a:p>
            <a:pPr marL="0" indent="0">
              <a:buNone/>
            </a:pPr>
            <a:r>
              <a:rPr lang="en-GB" dirty="0"/>
              <a:t>A role model is somebody who other people aspire, or to be motivated or inspired to be like/ who they look up to or idolise/ who set an example for others to follow.</a:t>
            </a:r>
          </a:p>
        </p:txBody>
      </p:sp>
    </p:spTree>
    <p:extLst>
      <p:ext uri="{BB962C8B-B14F-4D97-AF65-F5344CB8AC3E}">
        <p14:creationId xmlns:p14="http://schemas.microsoft.com/office/powerpoint/2010/main" val="396034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784976" cy="1143000"/>
          </a:xfrm>
        </p:spPr>
        <p:txBody>
          <a:bodyPr>
            <a:noAutofit/>
          </a:bodyPr>
          <a:lstStyle/>
          <a:p>
            <a:pPr algn="l"/>
            <a:r>
              <a:rPr lang="en-GB" sz="2800" dirty="0"/>
              <a:t>Explain how </a:t>
            </a:r>
            <a:r>
              <a:rPr lang="en-GB" sz="2800" dirty="0" smtClean="0"/>
              <a:t>an elite gymnast could </a:t>
            </a:r>
            <a:r>
              <a:rPr lang="en-GB" sz="2800" dirty="0"/>
              <a:t>have had an effect on </a:t>
            </a:r>
            <a:r>
              <a:rPr lang="en-GB" sz="2800" dirty="0" smtClean="0"/>
              <a:t>a 16 </a:t>
            </a:r>
            <a:r>
              <a:rPr lang="en-GB" sz="2800" dirty="0" err="1" smtClean="0"/>
              <a:t>yr</a:t>
            </a:r>
            <a:r>
              <a:rPr lang="en-GB" sz="2800" dirty="0" smtClean="0"/>
              <a:t>-old amateurs’ </a:t>
            </a:r>
            <a:r>
              <a:rPr lang="en-GB" sz="2800" dirty="0"/>
              <a:t>level of participation or performance in gymnastics</a:t>
            </a:r>
            <a:r>
              <a:rPr lang="en-GB" sz="2800" dirty="0" smtClean="0"/>
              <a:t>. (4 marks)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44824"/>
            <a:ext cx="8856984" cy="48245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Award four marks explaining how </a:t>
            </a:r>
            <a:r>
              <a:rPr lang="en-GB" dirty="0" smtClean="0"/>
              <a:t>elite gymnast could </a:t>
            </a:r>
            <a:r>
              <a:rPr lang="en-GB" dirty="0"/>
              <a:t>have had an effect on </a:t>
            </a:r>
            <a:r>
              <a:rPr lang="en-GB" dirty="0" smtClean="0"/>
              <a:t>amateur’s level </a:t>
            </a:r>
            <a:r>
              <a:rPr lang="en-GB" dirty="0"/>
              <a:t>of participation and/or performance in gymnastics.</a:t>
            </a:r>
          </a:p>
          <a:p>
            <a:pPr marL="0" indent="0">
              <a:buNone/>
            </a:pPr>
            <a:r>
              <a:rPr lang="en-GB" dirty="0"/>
              <a:t>Participation</a:t>
            </a:r>
          </a:p>
          <a:p>
            <a:pPr marL="0" indent="0">
              <a:buNone/>
            </a:pPr>
            <a:r>
              <a:rPr lang="en-GB" dirty="0"/>
              <a:t>• By watching </a:t>
            </a:r>
            <a:r>
              <a:rPr lang="en-GB" dirty="0" smtClean="0"/>
              <a:t>elite gymnast perform</a:t>
            </a:r>
            <a:r>
              <a:rPr lang="en-GB" dirty="0"/>
              <a:t>/ </a:t>
            </a:r>
            <a:r>
              <a:rPr lang="en-GB" dirty="0" smtClean="0"/>
              <a:t>amateur is </a:t>
            </a:r>
            <a:r>
              <a:rPr lang="en-GB" dirty="0"/>
              <a:t>more motivated or inspired/ to train more / or compete in more competitions</a:t>
            </a:r>
          </a:p>
          <a:p>
            <a:pPr marL="0" indent="0">
              <a:buNone/>
            </a:pPr>
            <a:r>
              <a:rPr lang="en-GB" dirty="0"/>
              <a:t>Performance</a:t>
            </a:r>
          </a:p>
          <a:p>
            <a:pPr marL="0" indent="0">
              <a:buNone/>
            </a:pPr>
            <a:r>
              <a:rPr lang="en-GB" dirty="0"/>
              <a:t>• E</a:t>
            </a:r>
            <a:r>
              <a:rPr lang="en-GB" dirty="0" smtClean="0"/>
              <a:t>lite performers </a:t>
            </a:r>
            <a:r>
              <a:rPr lang="en-GB" dirty="0"/>
              <a:t>success/ may have encouraged </a:t>
            </a:r>
            <a:r>
              <a:rPr lang="en-GB" dirty="0" smtClean="0"/>
              <a:t>amateur to </a:t>
            </a:r>
            <a:r>
              <a:rPr lang="en-GB" dirty="0"/>
              <a:t>train harder/ to achieve a similar standard/ because he enjoyed watching his performance/ </a:t>
            </a:r>
            <a:r>
              <a:rPr lang="en-GB" dirty="0" smtClean="0"/>
              <a:t>amateur may </a:t>
            </a:r>
            <a:r>
              <a:rPr lang="en-GB" dirty="0"/>
              <a:t>have copied his technique.</a:t>
            </a:r>
          </a:p>
          <a:p>
            <a:pPr marL="0" indent="0">
              <a:buNone/>
            </a:pPr>
            <a:r>
              <a:rPr lang="en-GB" dirty="0"/>
              <a:t>Accept any other suitable response.</a:t>
            </a:r>
          </a:p>
        </p:txBody>
      </p:sp>
    </p:spTree>
    <p:extLst>
      <p:ext uri="{BB962C8B-B14F-4D97-AF65-F5344CB8AC3E}">
        <p14:creationId xmlns:p14="http://schemas.microsoft.com/office/powerpoint/2010/main" val="377106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pPr algn="l"/>
            <a:r>
              <a:rPr lang="en-GB" sz="2000" dirty="0"/>
              <a:t>Using examples, explain how technological developments could help </a:t>
            </a:r>
            <a:r>
              <a:rPr lang="en-GB" sz="2000" dirty="0" smtClean="0"/>
              <a:t>Ben (an amateur gymnast) </a:t>
            </a:r>
            <a:r>
              <a:rPr lang="en-GB" sz="2000" dirty="0"/>
              <a:t>to improve his performance in gymnastics</a:t>
            </a:r>
            <a:r>
              <a:rPr lang="en-GB" sz="2000" dirty="0" smtClean="0"/>
              <a:t>. (8 marks)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400" dirty="0" smtClean="0"/>
              <a:t>Facilities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• Sprung floors allow Ben’s routines to become more difficult due to the extra height that can be gained.</a:t>
            </a:r>
          </a:p>
          <a:p>
            <a:pPr marL="0" indent="0">
              <a:buNone/>
            </a:pPr>
            <a:r>
              <a:rPr lang="en-GB" sz="1400" dirty="0"/>
              <a:t>• Facilities for training have developed to include improved foam landing areas enabling Ben to practise more difficult moves.</a:t>
            </a:r>
          </a:p>
          <a:p>
            <a:pPr marL="0" indent="0">
              <a:buNone/>
            </a:pPr>
            <a:r>
              <a:rPr lang="en-GB" sz="1400" dirty="0"/>
              <a:t>Equipment</a:t>
            </a:r>
          </a:p>
          <a:p>
            <a:pPr marL="0" indent="0">
              <a:buNone/>
            </a:pPr>
            <a:r>
              <a:rPr lang="en-GB" sz="1400" dirty="0"/>
              <a:t>• Improved quality of equipment (</a:t>
            </a:r>
            <a:r>
              <a:rPr lang="en-GB" sz="1400" dirty="0" err="1"/>
              <a:t>eg</a:t>
            </a:r>
            <a:r>
              <a:rPr lang="en-GB" sz="1400" dirty="0"/>
              <a:t> springboards) allows Ben’s performance to increase due to more difficult moves to be performed.</a:t>
            </a:r>
          </a:p>
          <a:p>
            <a:pPr marL="0" indent="0">
              <a:buNone/>
            </a:pPr>
            <a:r>
              <a:rPr lang="en-GB" sz="1400" dirty="0"/>
              <a:t>• Development of a vaulting platform with a greater surface area allows more complex moves to be performed.</a:t>
            </a:r>
          </a:p>
          <a:p>
            <a:pPr marL="0" indent="0">
              <a:buNone/>
            </a:pPr>
            <a:r>
              <a:rPr lang="en-GB" sz="1400" dirty="0"/>
              <a:t>ICT/Video Analysis</a:t>
            </a:r>
          </a:p>
          <a:p>
            <a:pPr marL="0" indent="0">
              <a:buNone/>
            </a:pPr>
            <a:r>
              <a:rPr lang="en-GB" sz="1400" dirty="0"/>
              <a:t>• Digital cameras and videos to obtain feedback from a performance so this can be monitored and reviewed so performance can be modified.</a:t>
            </a:r>
          </a:p>
          <a:p>
            <a:pPr marL="0" indent="0">
              <a:buNone/>
            </a:pPr>
            <a:r>
              <a:rPr lang="en-GB" sz="1400" dirty="0"/>
              <a:t>• By cataloguing performance overtime on a computer Ben can be shown how his performances have improved.</a:t>
            </a:r>
          </a:p>
          <a:p>
            <a:pPr marL="0" indent="0">
              <a:buNone/>
            </a:pPr>
            <a:r>
              <a:rPr lang="en-GB" sz="1400" dirty="0"/>
              <a:t>• By videoing performance this can be sent to Ben so he can visualise and mentally rehearse routines to facilitate performance.</a:t>
            </a:r>
          </a:p>
          <a:p>
            <a:pPr marL="0" indent="0">
              <a:buNone/>
            </a:pPr>
            <a:r>
              <a:rPr lang="en-GB" sz="1400" dirty="0"/>
              <a:t>• Computer software (</a:t>
            </a:r>
            <a:r>
              <a:rPr lang="en-GB" sz="1400" dirty="0" err="1"/>
              <a:t>Dartfish</a:t>
            </a:r>
            <a:r>
              <a:rPr lang="en-GB" sz="1400" dirty="0"/>
              <a:t> or Kandle) that can be used to analyse Ben’s performance to identify weaknesses that can then be worked on.</a:t>
            </a:r>
          </a:p>
          <a:p>
            <a:pPr marL="0" indent="0">
              <a:buNone/>
            </a:pPr>
            <a:r>
              <a:rPr lang="en-GB" sz="1400" dirty="0"/>
              <a:t>• Sound recording played to simulate crowd when Ben is training, to replicate atmosphere or add to stress levels.</a:t>
            </a:r>
          </a:p>
          <a:p>
            <a:pPr marL="0" indent="0">
              <a:buNone/>
            </a:pPr>
            <a:r>
              <a:rPr lang="en-GB" sz="1400" dirty="0"/>
              <a:t>• Fitness monitoring equipment can monitor Ben’s pulse rates, energy expenditure resulting in improved performance through detailed monitoring of training and competition.</a:t>
            </a:r>
          </a:p>
          <a:p>
            <a:pPr marL="0" indent="0">
              <a:buNone/>
            </a:pPr>
            <a:r>
              <a:rPr lang="en-GB" sz="1400" dirty="0"/>
              <a:t>• Use of the internet to display Ben’s recorded performances which can be commented on by others which could lead to improvements.</a:t>
            </a:r>
          </a:p>
          <a:p>
            <a:pPr marL="0" indent="0">
              <a:buNone/>
            </a:pPr>
            <a:r>
              <a:rPr lang="en-GB" sz="1400" dirty="0"/>
              <a:t>• Advanced communication technology has improved knowledge of coaching and training methods, which could raise Ben’s performance levels.</a:t>
            </a:r>
          </a:p>
          <a:p>
            <a:pPr marL="0" indent="0">
              <a:buNone/>
            </a:pPr>
            <a:r>
              <a:rPr lang="en-GB" sz="1400" dirty="0"/>
              <a:t>Clothing</a:t>
            </a:r>
          </a:p>
          <a:p>
            <a:pPr marL="0" indent="0">
              <a:buNone/>
            </a:pPr>
            <a:r>
              <a:rPr lang="en-GB" sz="1400" dirty="0"/>
              <a:t>• The introduction of new materials has allowed tight fitting clothing to be developed. This allows a greater range of movement and therefore the opportunity for Ben to gain higher marks.</a:t>
            </a:r>
          </a:p>
        </p:txBody>
      </p:sp>
    </p:spTree>
    <p:extLst>
      <p:ext uri="{BB962C8B-B14F-4D97-AF65-F5344CB8AC3E}">
        <p14:creationId xmlns:p14="http://schemas.microsoft.com/office/powerpoint/2010/main" val="233410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pPr algn="l"/>
            <a:r>
              <a:rPr lang="en-GB" sz="2400" dirty="0"/>
              <a:t>State two different types of sponsorship and explain how each could help </a:t>
            </a:r>
            <a:r>
              <a:rPr lang="en-GB" sz="2400" dirty="0" smtClean="0"/>
              <a:t>a netball team to </a:t>
            </a:r>
            <a:r>
              <a:rPr lang="en-GB" sz="2400" dirty="0"/>
              <a:t>improve the players’ performance</a:t>
            </a:r>
            <a:r>
              <a:rPr lang="en-GB" sz="2400" dirty="0" smtClean="0"/>
              <a:t>. (6 marks)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2565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Award one mark for each different type of sponsorship and up to two further marks for an explanation of how each could help to improve the players’ performance (2x3).</a:t>
            </a:r>
          </a:p>
          <a:p>
            <a:r>
              <a:rPr lang="en-GB" dirty="0" smtClean="0"/>
              <a:t>Equipment </a:t>
            </a:r>
            <a:r>
              <a:rPr lang="en-GB" dirty="0" err="1"/>
              <a:t>eg</a:t>
            </a:r>
            <a:r>
              <a:rPr lang="en-GB" dirty="0"/>
              <a:t> balls/ higher quality/ enables advanced skills to be developed.</a:t>
            </a:r>
          </a:p>
          <a:p>
            <a:r>
              <a:rPr lang="en-GB" dirty="0" smtClean="0"/>
              <a:t>Clothing </a:t>
            </a:r>
            <a:r>
              <a:rPr lang="en-GB" dirty="0" err="1"/>
              <a:t>eg</a:t>
            </a:r>
            <a:r>
              <a:rPr lang="en-GB" dirty="0"/>
              <a:t> team kit/ which boosts confidence or morale/ so that they work better as a team.</a:t>
            </a:r>
          </a:p>
          <a:p>
            <a:r>
              <a:rPr lang="en-GB" dirty="0" smtClean="0"/>
              <a:t>Footwear</a:t>
            </a:r>
            <a:r>
              <a:rPr lang="en-GB" dirty="0"/>
              <a:t>/ improves grip/ to stop them from slipping.</a:t>
            </a:r>
          </a:p>
          <a:p>
            <a:r>
              <a:rPr lang="en-GB" dirty="0" smtClean="0"/>
              <a:t>Transport </a:t>
            </a:r>
            <a:r>
              <a:rPr lang="en-GB" dirty="0"/>
              <a:t>and travel/ enter more competitions a greater distance away/ to play a greater variety of teams.</a:t>
            </a:r>
          </a:p>
          <a:p>
            <a:r>
              <a:rPr lang="en-GB" dirty="0" smtClean="0"/>
              <a:t>Money</a:t>
            </a:r>
            <a:r>
              <a:rPr lang="en-GB" dirty="0"/>
              <a:t>/ to employ a coach/ to develop advanced skills.</a:t>
            </a:r>
          </a:p>
          <a:p>
            <a:r>
              <a:rPr lang="en-GB" dirty="0" smtClean="0"/>
              <a:t>Facilities</a:t>
            </a:r>
            <a:r>
              <a:rPr lang="en-GB" dirty="0"/>
              <a:t>/ train more often/ to develop fitness.</a:t>
            </a:r>
          </a:p>
          <a:p>
            <a:r>
              <a:rPr lang="en-GB" dirty="0" smtClean="0"/>
              <a:t>Entry </a:t>
            </a:r>
            <a:r>
              <a:rPr lang="en-GB" dirty="0"/>
              <a:t>fees or league fees/ enter more competitions/ play at a higher level.</a:t>
            </a:r>
          </a:p>
        </p:txBody>
      </p:sp>
    </p:spTree>
    <p:extLst>
      <p:ext uri="{BB962C8B-B14F-4D97-AF65-F5344CB8AC3E}">
        <p14:creationId xmlns:p14="http://schemas.microsoft.com/office/powerpoint/2010/main" val="16542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GB" sz="2800" dirty="0"/>
              <a:t>Explain how the media may have influenced </a:t>
            </a:r>
            <a:r>
              <a:rPr lang="en-GB" sz="2800" dirty="0" smtClean="0"/>
              <a:t>a students’ participation </a:t>
            </a:r>
            <a:r>
              <a:rPr lang="en-GB" sz="2800" dirty="0"/>
              <a:t>in sport</a:t>
            </a:r>
            <a:r>
              <a:rPr lang="en-GB" sz="2800" dirty="0" smtClean="0"/>
              <a:t>. (8 marks)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Examples of content could include</a:t>
            </a:r>
          </a:p>
          <a:p>
            <a:pPr marL="0" indent="0">
              <a:buNone/>
            </a:pPr>
            <a:r>
              <a:rPr lang="en-GB" dirty="0"/>
              <a:t>• Increased coverage on all forms of media encourages interest</a:t>
            </a:r>
          </a:p>
          <a:p>
            <a:pPr marL="0" indent="0">
              <a:buNone/>
            </a:pPr>
            <a:r>
              <a:rPr lang="en-GB" dirty="0"/>
              <a:t>• Media informs of opportunities and possibilities</a:t>
            </a:r>
          </a:p>
          <a:p>
            <a:pPr marL="0" indent="0">
              <a:buNone/>
            </a:pPr>
            <a:r>
              <a:rPr lang="en-GB" dirty="0"/>
              <a:t>• Media educates about the need for healthy lifestyle/ and shows the consequences of a sedentary lifestyle</a:t>
            </a:r>
          </a:p>
          <a:p>
            <a:pPr marL="0" indent="0">
              <a:buNone/>
            </a:pPr>
            <a:r>
              <a:rPr lang="en-GB" dirty="0"/>
              <a:t>• Informs how and where to participate</a:t>
            </a:r>
          </a:p>
          <a:p>
            <a:pPr marL="0" indent="0">
              <a:buNone/>
            </a:pPr>
            <a:r>
              <a:rPr lang="en-GB" dirty="0"/>
              <a:t>• Media can entertain and therefore attract participation</a:t>
            </a:r>
          </a:p>
          <a:p>
            <a:pPr marL="0" indent="0">
              <a:buNone/>
            </a:pPr>
            <a:r>
              <a:rPr lang="en-GB" dirty="0"/>
              <a:t>• Media can promote role models who you can then aspire to be like and achieve what they have.</a:t>
            </a:r>
          </a:p>
        </p:txBody>
      </p:sp>
    </p:spTree>
    <p:extLst>
      <p:ext uri="{BB962C8B-B14F-4D97-AF65-F5344CB8AC3E}">
        <p14:creationId xmlns:p14="http://schemas.microsoft.com/office/powerpoint/2010/main" val="172355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2400" dirty="0"/>
              <a:t>Explain the difference between public sector and private sector provision of sports facilities</a:t>
            </a:r>
            <a:r>
              <a:rPr lang="en-GB" sz="2400" dirty="0" smtClean="0"/>
              <a:t>. (4 marks)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Public sector facilities are owned by local authorities or councils/ and usually paid for through taxes./ They are open to all users and/ are not designed to make a profit/ lower quality facilities.</a:t>
            </a:r>
          </a:p>
          <a:p>
            <a:r>
              <a:rPr lang="en-GB" dirty="0"/>
              <a:t>• Private sector facilities are owned by a company or an individual/ with the aim of making a profit/ through running membership schemes/ generally have better quality facilities/ harder to get access/ limited time.</a:t>
            </a:r>
          </a:p>
          <a:p>
            <a:pPr marL="0" indent="0">
              <a:buNone/>
            </a:pPr>
            <a:r>
              <a:rPr lang="en-GB" dirty="0"/>
              <a:t>NB maximum three marks if only one sector explained.</a:t>
            </a:r>
          </a:p>
        </p:txBody>
      </p:sp>
    </p:spTree>
    <p:extLst>
      <p:ext uri="{BB962C8B-B14F-4D97-AF65-F5344CB8AC3E}">
        <p14:creationId xmlns:p14="http://schemas.microsoft.com/office/powerpoint/2010/main" val="340199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Playing fairly, by the rules, is important when taking part in physical activities. Explain how rules keep participants safe. (2 marks)</a:t>
            </a:r>
          </a:p>
          <a:p>
            <a:pPr marL="0" indent="0">
              <a:buNone/>
            </a:pPr>
            <a:r>
              <a:rPr lang="en-GB" dirty="0" smtClean="0"/>
              <a:t>Examples include:</a:t>
            </a:r>
          </a:p>
          <a:p>
            <a:pPr marL="0" indent="0">
              <a:buNone/>
            </a:pPr>
            <a:r>
              <a:rPr lang="en-GB" dirty="0" smtClean="0"/>
              <a:t>• this can ensure that play is safe so that dangerous techniques are not used/ without this there would be no defined boundaries of acceptable behaviour</a:t>
            </a:r>
          </a:p>
          <a:p>
            <a:pPr marL="0" indent="0">
              <a:buNone/>
            </a:pPr>
            <a:r>
              <a:rPr lang="en-GB" dirty="0" smtClean="0"/>
              <a:t>• if someone does not abide by the rules/ they can be prevented from taking a further part in the activity/ or even stopped from starting in the first place if they are inappropriately dressed or wearing incorrect equipment/ so they don't get hurt.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597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2385</Words>
  <Application>Microsoft Office PowerPoint</Application>
  <PresentationFormat>On-screen Show (4:3)</PresentationFormat>
  <Paragraphs>143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Social Factors</vt:lpstr>
      <vt:lpstr>Describe two ways in which the director of a televised sports event could influence how sport will be seen by viewers. (4 marks)</vt:lpstr>
      <vt:lpstr>What is meant by a ‘role model’? (2 marks)</vt:lpstr>
      <vt:lpstr>Explain how an elite gymnast could have had an effect on a 16 yr-old amateurs’ level of participation or performance in gymnastics. (4 marks)</vt:lpstr>
      <vt:lpstr>Using examples, explain how technological developments could help Ben (an amateur gymnast) to improve his performance in gymnastics. (8 marks)</vt:lpstr>
      <vt:lpstr>State two different types of sponsorship and explain how each could help a netball team to improve the players’ performance. (6 marks)</vt:lpstr>
      <vt:lpstr>Explain how the media may have influenced a students’ participation in sport. (8 marks)</vt:lpstr>
      <vt:lpstr>Explain the difference between public sector and private sector provision of sports facilities. (4 marks)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St. John's School, Marlborough.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Factors</dc:title>
  <dc:creator>jamie</dc:creator>
  <cp:lastModifiedBy>jamie</cp:lastModifiedBy>
  <cp:revision>11</cp:revision>
  <dcterms:created xsi:type="dcterms:W3CDTF">2013-04-20T08:09:18Z</dcterms:created>
  <dcterms:modified xsi:type="dcterms:W3CDTF">2015-08-27T13:15:52Z</dcterms:modified>
</cp:coreProperties>
</file>