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A6A472-350F-4B9D-B569-A2A75F806744}"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121543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6A472-350F-4B9D-B569-A2A75F806744}"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48912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6A472-350F-4B9D-B569-A2A75F806744}"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402348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6A472-350F-4B9D-B569-A2A75F806744}"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59817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6A472-350F-4B9D-B569-A2A75F806744}"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329701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A6A472-350F-4B9D-B569-A2A75F806744}"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242072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A6A472-350F-4B9D-B569-A2A75F806744}" type="datetimeFigureOut">
              <a:rPr lang="en-GB" smtClean="0"/>
              <a:t>08/01/2014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135611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A6A472-350F-4B9D-B569-A2A75F806744}" type="datetimeFigureOut">
              <a:rPr lang="en-GB" smtClean="0"/>
              <a:t>08/01/2014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19122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6A472-350F-4B9D-B569-A2A75F806744}" type="datetimeFigureOut">
              <a:rPr lang="en-GB" smtClean="0"/>
              <a:t>08/01/2014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29613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6A472-350F-4B9D-B569-A2A75F806744}"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421837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6A472-350F-4B9D-B569-A2A75F806744}"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556C90-23CF-4760-8482-BA0CCBD9F9E6}" type="slidenum">
              <a:rPr lang="en-GB" smtClean="0"/>
              <a:t>‹#›</a:t>
            </a:fld>
            <a:endParaRPr lang="en-GB"/>
          </a:p>
        </p:txBody>
      </p:sp>
    </p:spTree>
    <p:extLst>
      <p:ext uri="{BB962C8B-B14F-4D97-AF65-F5344CB8AC3E}">
        <p14:creationId xmlns:p14="http://schemas.microsoft.com/office/powerpoint/2010/main" val="91728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6A472-350F-4B9D-B569-A2A75F806744}" type="datetimeFigureOut">
              <a:rPr lang="en-GB" smtClean="0"/>
              <a:t>08/01/2014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56C90-23CF-4760-8482-BA0CCBD9F9E6}" type="slidenum">
              <a:rPr lang="en-GB" smtClean="0"/>
              <a:t>‹#›</a:t>
            </a:fld>
            <a:endParaRPr lang="en-GB"/>
          </a:p>
        </p:txBody>
      </p:sp>
    </p:spTree>
    <p:extLst>
      <p:ext uri="{BB962C8B-B14F-4D97-AF65-F5344CB8AC3E}">
        <p14:creationId xmlns:p14="http://schemas.microsoft.com/office/powerpoint/2010/main" val="2861237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q0s-1MC1h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youtube.com/watch?v=DGiNFxy7YY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2088232"/>
          </a:xfrm>
        </p:spPr>
        <p:txBody>
          <a:bodyPr>
            <a:noAutofit/>
          </a:bodyPr>
          <a:lstStyle/>
          <a:p>
            <a:r>
              <a:rPr lang="en-GB" sz="7200" dirty="0" smtClean="0"/>
              <a:t>The Circulatory System</a:t>
            </a:r>
            <a:endParaRPr lang="en-GB" sz="7200" dirty="0"/>
          </a:p>
        </p:txBody>
      </p:sp>
      <p:sp>
        <p:nvSpPr>
          <p:cNvPr id="3" name="Subtitle 2"/>
          <p:cNvSpPr>
            <a:spLocks noGrp="1"/>
          </p:cNvSpPr>
          <p:nvPr>
            <p:ph type="subTitle" idx="1"/>
          </p:nvPr>
        </p:nvSpPr>
        <p:spPr>
          <a:xfrm>
            <a:off x="539552" y="3645024"/>
            <a:ext cx="8208912" cy="2567136"/>
          </a:xfrm>
        </p:spPr>
        <p:txBody>
          <a:bodyPr>
            <a:normAutofit fontScale="92500" lnSpcReduction="20000"/>
          </a:bodyPr>
          <a:lstStyle/>
          <a:p>
            <a:r>
              <a:rPr lang="en-GB" dirty="0" smtClean="0"/>
              <a:t>Learning Objectives:</a:t>
            </a:r>
          </a:p>
          <a:p>
            <a:pPr marL="457200" indent="-457200" algn="l">
              <a:buFont typeface="Arial" panose="020B0604020202020204" pitchFamily="34" charset="0"/>
              <a:buChar char="•"/>
            </a:pPr>
            <a:r>
              <a:rPr lang="en-GB" dirty="0" smtClean="0"/>
              <a:t>To be able to label the circulatory system.</a:t>
            </a:r>
          </a:p>
          <a:p>
            <a:pPr marL="457200" indent="-457200" algn="l">
              <a:buFont typeface="Arial" panose="020B0604020202020204" pitchFamily="34" charset="0"/>
              <a:buChar char="•"/>
            </a:pPr>
            <a:r>
              <a:rPr lang="en-GB" dirty="0" smtClean="0"/>
              <a:t>To know the functions of the heart and blood vessels.</a:t>
            </a:r>
          </a:p>
          <a:p>
            <a:pPr marL="457200" indent="-457200" algn="l">
              <a:buFont typeface="Arial" panose="020B0604020202020204" pitchFamily="34" charset="0"/>
              <a:buChar char="•"/>
            </a:pPr>
            <a:r>
              <a:rPr lang="en-GB" dirty="0" smtClean="0"/>
              <a:t>To understand how cardiovascular endurance can be measured and improved.</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5" y="2106150"/>
            <a:ext cx="244792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972800"/>
            <a:ext cx="2448272"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43333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Zones</a:t>
            </a:r>
            <a:endParaRPr lang="en-GB" dirty="0"/>
          </a:p>
        </p:txBody>
      </p:sp>
      <p:sp>
        <p:nvSpPr>
          <p:cNvPr id="3" name="Content Placeholder 2"/>
          <p:cNvSpPr>
            <a:spLocks noGrp="1"/>
          </p:cNvSpPr>
          <p:nvPr>
            <p:ph idx="1"/>
          </p:nvPr>
        </p:nvSpPr>
        <p:spPr/>
        <p:txBody>
          <a:bodyPr>
            <a:normAutofit fontScale="92500"/>
          </a:bodyPr>
          <a:lstStyle/>
          <a:p>
            <a:r>
              <a:rPr lang="en-GB" dirty="0" smtClean="0"/>
              <a:t>Maximum heart rate (MHR) can be calculated using 220 – age.</a:t>
            </a:r>
          </a:p>
          <a:p>
            <a:r>
              <a:rPr lang="en-GB" dirty="0" smtClean="0"/>
              <a:t>This number can then be used on the graph to determine the intensity level at which an athlete is working.</a:t>
            </a:r>
          </a:p>
          <a:p>
            <a:r>
              <a:rPr lang="en-GB" dirty="0" smtClean="0"/>
              <a:t>This knowledge is essential so that a sportsperson knows they are training appropriately.</a:t>
            </a:r>
          </a:p>
          <a:p>
            <a:r>
              <a:rPr lang="en-GB" dirty="0" smtClean="0"/>
              <a:t>Training in the aerobic zone is the most effective way for improving the cardiovascular system.</a:t>
            </a:r>
            <a:endParaRPr lang="en-GB" dirty="0"/>
          </a:p>
        </p:txBody>
      </p:sp>
    </p:spTree>
    <p:extLst>
      <p:ext uri="{BB962C8B-B14F-4D97-AF65-F5344CB8AC3E}">
        <p14:creationId xmlns:p14="http://schemas.microsoft.com/office/powerpoint/2010/main" val="28950636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Testing Cardiovascular Endurance</a:t>
            </a:r>
            <a:endParaRPr lang="en-GB" dirty="0"/>
          </a:p>
        </p:txBody>
      </p:sp>
      <p:sp>
        <p:nvSpPr>
          <p:cNvPr id="3" name="Content Placeholder 2"/>
          <p:cNvSpPr>
            <a:spLocks noGrp="1"/>
          </p:cNvSpPr>
          <p:nvPr>
            <p:ph idx="1"/>
          </p:nvPr>
        </p:nvSpPr>
        <p:spPr/>
        <p:txBody>
          <a:bodyPr/>
          <a:lstStyle/>
          <a:p>
            <a:r>
              <a:rPr lang="en-GB" dirty="0" smtClean="0"/>
              <a:t>Resting pulse rate is a general indicator of stamina levels. A lower resting pulse indicates higher stamina levels.</a:t>
            </a:r>
          </a:p>
          <a:p>
            <a:r>
              <a:rPr lang="en-GB" dirty="0" smtClean="0"/>
              <a:t>The quicker that pulse rate recovers to normal levels following exercise indicates higher stamina levels.</a:t>
            </a:r>
          </a:p>
          <a:p>
            <a:r>
              <a:rPr lang="en-GB" dirty="0" smtClean="0"/>
              <a:t>These factors can be monitored over a period of time to assess cardiovascular endurance.</a:t>
            </a:r>
            <a:endParaRPr lang="en-GB" dirty="0"/>
          </a:p>
        </p:txBody>
      </p:sp>
    </p:spTree>
    <p:extLst>
      <p:ext uri="{BB962C8B-B14F-4D97-AF65-F5344CB8AC3E}">
        <p14:creationId xmlns:p14="http://schemas.microsoft.com/office/powerpoint/2010/main" val="2070930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Circulatory System</a:t>
            </a:r>
            <a:endParaRPr lang="en-GB"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marL="0" indent="0">
              <a:buNone/>
            </a:pPr>
            <a:r>
              <a:rPr lang="en-GB" dirty="0" smtClean="0"/>
              <a:t>The circulatory system includes the heart, the blood and the blood vessels.</a:t>
            </a:r>
          </a:p>
          <a:p>
            <a:pPr marL="0" indent="0">
              <a:buNone/>
            </a:pPr>
            <a:r>
              <a:rPr lang="en-GB" dirty="0" smtClean="0"/>
              <a:t>Its functions are:</a:t>
            </a:r>
          </a:p>
          <a:p>
            <a:r>
              <a:rPr lang="en-GB" dirty="0" smtClean="0"/>
              <a:t>The blood carries oxygen, water and nutrients throughout the body and transports and removes waste.</a:t>
            </a:r>
          </a:p>
          <a:p>
            <a:r>
              <a:rPr lang="en-GB" dirty="0" smtClean="0"/>
              <a:t>Protection is provided when antibodies that fight infection are carried in the blood. Blood can also clot to seal cuts and wounds.</a:t>
            </a:r>
          </a:p>
          <a:p>
            <a:r>
              <a:rPr lang="en-GB" dirty="0" smtClean="0"/>
              <a:t>Body temperature is regulated as the blood absorbs body heat and carries it to the lungs and skin where it is released.</a:t>
            </a:r>
            <a:endParaRPr lang="en-GB" dirty="0"/>
          </a:p>
        </p:txBody>
      </p:sp>
    </p:spTree>
    <p:extLst>
      <p:ext uri="{BB962C8B-B14F-4D97-AF65-F5344CB8AC3E}">
        <p14:creationId xmlns:p14="http://schemas.microsoft.com/office/powerpoint/2010/main" val="12194626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16632"/>
            <a:ext cx="6912769"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99592" y="2716204"/>
            <a:ext cx="864096" cy="646331"/>
          </a:xfrm>
          <a:prstGeom prst="rect">
            <a:avLst/>
          </a:prstGeom>
          <a:noFill/>
        </p:spPr>
        <p:txBody>
          <a:bodyPr wrap="square" rtlCol="0">
            <a:spAutoFit/>
          </a:bodyPr>
          <a:lstStyle/>
          <a:p>
            <a:r>
              <a:rPr lang="en-GB" dirty="0" smtClean="0"/>
              <a:t>Vena Cava</a:t>
            </a:r>
            <a:endParaRPr lang="en-GB" dirty="0"/>
          </a:p>
        </p:txBody>
      </p:sp>
      <p:sp>
        <p:nvSpPr>
          <p:cNvPr id="5" name="TextBox 4"/>
          <p:cNvSpPr txBox="1"/>
          <p:nvPr/>
        </p:nvSpPr>
        <p:spPr>
          <a:xfrm>
            <a:off x="4788024" y="2204864"/>
            <a:ext cx="720080" cy="369332"/>
          </a:xfrm>
          <a:prstGeom prst="rect">
            <a:avLst/>
          </a:prstGeom>
          <a:noFill/>
        </p:spPr>
        <p:txBody>
          <a:bodyPr wrap="square" rtlCol="0">
            <a:spAutoFit/>
          </a:bodyPr>
          <a:lstStyle/>
          <a:p>
            <a:r>
              <a:rPr lang="en-GB" dirty="0" smtClean="0"/>
              <a:t>Aorta</a:t>
            </a:r>
            <a:endParaRPr lang="en-GB" dirty="0"/>
          </a:p>
        </p:txBody>
      </p:sp>
    </p:spTree>
    <p:extLst>
      <p:ext uri="{BB962C8B-B14F-4D97-AF65-F5344CB8AC3E}">
        <p14:creationId xmlns:p14="http://schemas.microsoft.com/office/powerpoint/2010/main" val="7736933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Circulatory System Facts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dirty="0" smtClean="0">
                <a:solidFill>
                  <a:srgbClr val="00B0F0"/>
                </a:solidFill>
              </a:rPr>
              <a:t>right</a:t>
            </a:r>
            <a:r>
              <a:rPr lang="en-GB" dirty="0" smtClean="0"/>
              <a:t> side pumps </a:t>
            </a:r>
            <a:r>
              <a:rPr lang="en-GB" dirty="0" smtClean="0">
                <a:solidFill>
                  <a:srgbClr val="00B0F0"/>
                </a:solidFill>
              </a:rPr>
              <a:t>deoxygenated</a:t>
            </a:r>
            <a:r>
              <a:rPr lang="en-GB" dirty="0" smtClean="0"/>
              <a:t> blood to the lungs for oxygen uptake</a:t>
            </a:r>
          </a:p>
          <a:p>
            <a:r>
              <a:rPr lang="en-GB" dirty="0" smtClean="0"/>
              <a:t>The </a:t>
            </a:r>
            <a:r>
              <a:rPr lang="en-GB" dirty="0" smtClean="0">
                <a:solidFill>
                  <a:srgbClr val="FF0000"/>
                </a:solidFill>
              </a:rPr>
              <a:t>left</a:t>
            </a:r>
            <a:r>
              <a:rPr lang="en-GB" dirty="0" smtClean="0"/>
              <a:t> side pumps the </a:t>
            </a:r>
            <a:r>
              <a:rPr lang="en-GB" dirty="0" smtClean="0">
                <a:solidFill>
                  <a:srgbClr val="FF0000"/>
                </a:solidFill>
              </a:rPr>
              <a:t>oxygenated</a:t>
            </a:r>
            <a:r>
              <a:rPr lang="en-GB" dirty="0" smtClean="0"/>
              <a:t> blood to the body</a:t>
            </a:r>
          </a:p>
          <a:p>
            <a:r>
              <a:rPr lang="en-GB" dirty="0" smtClean="0">
                <a:solidFill>
                  <a:srgbClr val="FF0000"/>
                </a:solidFill>
              </a:rPr>
              <a:t>Arteries</a:t>
            </a:r>
            <a:r>
              <a:rPr lang="en-GB" dirty="0" smtClean="0"/>
              <a:t> carry blood away from the heart. The </a:t>
            </a:r>
            <a:r>
              <a:rPr lang="en-GB" dirty="0" smtClean="0">
                <a:solidFill>
                  <a:srgbClr val="FF0000"/>
                </a:solidFill>
              </a:rPr>
              <a:t>aorta</a:t>
            </a:r>
            <a:r>
              <a:rPr lang="en-GB" dirty="0" smtClean="0"/>
              <a:t> is the largest artery</a:t>
            </a:r>
          </a:p>
          <a:p>
            <a:r>
              <a:rPr lang="en-GB" dirty="0" smtClean="0">
                <a:solidFill>
                  <a:srgbClr val="00B0F0"/>
                </a:solidFill>
              </a:rPr>
              <a:t>Veins</a:t>
            </a:r>
            <a:r>
              <a:rPr lang="en-GB" dirty="0" smtClean="0"/>
              <a:t> carry blood back to the heart. The </a:t>
            </a:r>
            <a:r>
              <a:rPr lang="en-GB" dirty="0" smtClean="0">
                <a:solidFill>
                  <a:srgbClr val="00B0F0"/>
                </a:solidFill>
              </a:rPr>
              <a:t>vena cava</a:t>
            </a:r>
            <a:r>
              <a:rPr lang="en-GB" dirty="0" smtClean="0"/>
              <a:t> is the largest </a:t>
            </a:r>
            <a:r>
              <a:rPr lang="en-GB" dirty="0" smtClean="0">
                <a:solidFill>
                  <a:srgbClr val="00B0F0"/>
                </a:solidFill>
              </a:rPr>
              <a:t>vein</a:t>
            </a:r>
          </a:p>
          <a:p>
            <a:r>
              <a:rPr lang="en-GB" dirty="0" smtClean="0"/>
              <a:t>The </a:t>
            </a:r>
            <a:r>
              <a:rPr lang="en-GB" dirty="0" smtClean="0">
                <a:solidFill>
                  <a:srgbClr val="00B0F0"/>
                </a:solidFill>
              </a:rPr>
              <a:t>pulmonary artery</a:t>
            </a:r>
            <a:r>
              <a:rPr lang="en-GB" dirty="0" smtClean="0"/>
              <a:t> is the only artery carrying </a:t>
            </a:r>
            <a:r>
              <a:rPr lang="en-GB" dirty="0" smtClean="0">
                <a:solidFill>
                  <a:srgbClr val="00B0F0"/>
                </a:solidFill>
              </a:rPr>
              <a:t>deoxygenated</a:t>
            </a:r>
            <a:r>
              <a:rPr lang="en-GB" dirty="0" smtClean="0"/>
              <a:t> blood.</a:t>
            </a:r>
          </a:p>
          <a:p>
            <a:r>
              <a:rPr lang="en-GB" dirty="0" smtClean="0"/>
              <a:t>Remember, since you are looking at the heart, R is on the left</a:t>
            </a:r>
          </a:p>
          <a:p>
            <a:endParaRPr lang="en-GB" dirty="0"/>
          </a:p>
        </p:txBody>
      </p:sp>
    </p:spTree>
    <p:extLst>
      <p:ext uri="{BB962C8B-B14F-4D97-AF65-F5344CB8AC3E}">
        <p14:creationId xmlns:p14="http://schemas.microsoft.com/office/powerpoint/2010/main" val="35067912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The Heart</a:t>
            </a:r>
            <a:endParaRPr lang="en-GB" dirty="0"/>
          </a:p>
        </p:txBody>
      </p:sp>
      <p:sp>
        <p:nvSpPr>
          <p:cNvPr id="3" name="Content Placeholder 2"/>
          <p:cNvSpPr>
            <a:spLocks noGrp="1"/>
          </p:cNvSpPr>
          <p:nvPr>
            <p:ph idx="1"/>
          </p:nvPr>
        </p:nvSpPr>
        <p:spPr>
          <a:xfrm>
            <a:off x="251520" y="1124744"/>
            <a:ext cx="8640960" cy="4176464"/>
          </a:xfrm>
        </p:spPr>
        <p:txBody>
          <a:bodyPr>
            <a:normAutofit fontScale="85000" lnSpcReduction="20000"/>
          </a:bodyPr>
          <a:lstStyle/>
          <a:p>
            <a:r>
              <a:rPr lang="en-GB" dirty="0" smtClean="0"/>
              <a:t>The heart is a muscle. </a:t>
            </a:r>
          </a:p>
          <a:p>
            <a:r>
              <a:rPr lang="en-GB" dirty="0" smtClean="0"/>
              <a:t>The average heart beats 72 times per minute at rest.</a:t>
            </a:r>
          </a:p>
          <a:p>
            <a:r>
              <a:rPr lang="en-GB" dirty="0" smtClean="0"/>
              <a:t>Heart rate increases with exercise due to greater demand for oxygen and requirement to remove waste products.</a:t>
            </a:r>
          </a:p>
          <a:p>
            <a:pPr marL="0" indent="0">
              <a:buNone/>
            </a:pPr>
            <a:r>
              <a:rPr lang="en-GB" dirty="0" smtClean="0"/>
              <a:t>Important terms:</a:t>
            </a:r>
          </a:p>
          <a:p>
            <a:pPr marL="0" indent="0">
              <a:buNone/>
            </a:pPr>
            <a:r>
              <a:rPr lang="en-GB" dirty="0" smtClean="0"/>
              <a:t>Heart rate – number of beats per minute.</a:t>
            </a:r>
          </a:p>
          <a:p>
            <a:pPr marL="0" indent="0">
              <a:buNone/>
            </a:pPr>
            <a:r>
              <a:rPr lang="en-GB" dirty="0" smtClean="0"/>
              <a:t>Stroke volume – amount of blood pumped out of heart per beat.</a:t>
            </a:r>
          </a:p>
          <a:p>
            <a:pPr marL="0" indent="0">
              <a:buNone/>
            </a:pPr>
            <a:r>
              <a:rPr lang="en-GB" dirty="0" smtClean="0"/>
              <a:t>Cardiac output – amount of blood pumped out of the heart per minute.</a:t>
            </a:r>
            <a:endParaRPr lang="en-GB" dirty="0"/>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725144"/>
            <a:ext cx="2928739"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7332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Blood Vessels</a:t>
            </a:r>
            <a:endParaRPr lang="en-GB" sz="6000" dirty="0"/>
          </a:p>
        </p:txBody>
      </p:sp>
      <p:sp>
        <p:nvSpPr>
          <p:cNvPr id="3" name="Content Placeholder 2"/>
          <p:cNvSpPr>
            <a:spLocks noGrp="1"/>
          </p:cNvSpPr>
          <p:nvPr>
            <p:ph idx="1"/>
          </p:nvPr>
        </p:nvSpPr>
        <p:spPr>
          <a:xfrm>
            <a:off x="457200" y="1268760"/>
            <a:ext cx="8229600" cy="5328592"/>
          </a:xfrm>
        </p:spPr>
        <p:txBody>
          <a:bodyPr>
            <a:normAutofit fontScale="92500" lnSpcReduction="20000"/>
          </a:bodyPr>
          <a:lstStyle/>
          <a:p>
            <a:pPr marL="0" indent="0">
              <a:buNone/>
            </a:pPr>
            <a:r>
              <a:rPr lang="en-GB" dirty="0" smtClean="0"/>
              <a:t>There are 3 types of blood vessel:</a:t>
            </a:r>
          </a:p>
          <a:p>
            <a:r>
              <a:rPr lang="en-GB" dirty="0" smtClean="0"/>
              <a:t>Arteries – carry oxygenated blood away from the heart via the aorta. Have thick, elastic walls and carry blood at high pressure. They do not have any valves. The pulse is located in arteries.</a:t>
            </a:r>
          </a:p>
          <a:p>
            <a:r>
              <a:rPr lang="en-GB" dirty="0" smtClean="0"/>
              <a:t>Veins – carry deoxygenated blood back to the heart. Have thinner, less elastic walls. Have valves to prevent backflow.</a:t>
            </a:r>
          </a:p>
          <a:p>
            <a:r>
              <a:rPr lang="en-GB" dirty="0" smtClean="0"/>
              <a:t>Capillaries – microscopic vessels which allow oxygen and carbon dioxide to pass through their walls.</a:t>
            </a:r>
          </a:p>
          <a:p>
            <a:pPr marL="0" indent="0">
              <a:buNone/>
            </a:pPr>
            <a:r>
              <a:rPr lang="en-GB" dirty="0" smtClean="0">
                <a:hlinkClick r:id="rId2"/>
              </a:rPr>
              <a:t>Circulatory System summary song!</a:t>
            </a:r>
            <a:endParaRPr lang="en-GB" dirty="0" smtClean="0"/>
          </a:p>
          <a:p>
            <a:endParaRPr lang="en-GB" dirty="0"/>
          </a:p>
        </p:txBody>
      </p:sp>
    </p:spTree>
    <p:extLst>
      <p:ext uri="{BB962C8B-B14F-4D97-AF65-F5344CB8AC3E}">
        <p14:creationId xmlns:p14="http://schemas.microsoft.com/office/powerpoint/2010/main" val="32276215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Cardiovascular Endurance</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GB" dirty="0" smtClean="0">
                <a:hlinkClick r:id="rId2"/>
              </a:rPr>
              <a:t>Cardiovascular endurance training clip</a:t>
            </a:r>
            <a:endParaRPr lang="en-GB" dirty="0" smtClean="0"/>
          </a:p>
          <a:p>
            <a:pPr marL="0" indent="0">
              <a:buNone/>
            </a:pPr>
            <a:r>
              <a:rPr lang="en-GB" dirty="0" smtClean="0"/>
              <a:t>The ability of the heart and lungs to keep supplying oxygen to the muscles to provide the energy required to sustain physical movement.</a:t>
            </a:r>
          </a:p>
          <a:p>
            <a:pPr marL="0" indent="0">
              <a:buNone/>
            </a:pPr>
            <a:r>
              <a:rPr lang="en-GB" dirty="0" smtClean="0"/>
              <a:t>Prolonged exercise will result in:</a:t>
            </a:r>
          </a:p>
          <a:p>
            <a:pPr marL="0" indent="0">
              <a:buNone/>
            </a:pPr>
            <a:r>
              <a:rPr lang="en-GB" dirty="0" smtClean="0"/>
              <a:t>An increased heart rate.</a:t>
            </a:r>
          </a:p>
          <a:p>
            <a:pPr marL="0" indent="0">
              <a:buNone/>
            </a:pPr>
            <a:r>
              <a:rPr lang="en-GB" dirty="0" smtClean="0"/>
              <a:t>An increased breathing rate.</a:t>
            </a:r>
          </a:p>
          <a:p>
            <a:pPr marL="0" indent="0">
              <a:buNone/>
            </a:pPr>
            <a:r>
              <a:rPr lang="en-GB" dirty="0" smtClean="0"/>
              <a:t>An increase in blood pressure (the force of circulating blood on the walls of arteries).</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8125" y="378904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83502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Improving Cardiovascular Endurance</a:t>
            </a:r>
            <a:endParaRPr lang="en-GB" dirty="0"/>
          </a:p>
        </p:txBody>
      </p:sp>
      <p:sp>
        <p:nvSpPr>
          <p:cNvPr id="3" name="Content Placeholder 2"/>
          <p:cNvSpPr>
            <a:spLocks noGrp="1"/>
          </p:cNvSpPr>
          <p:nvPr>
            <p:ph idx="1"/>
          </p:nvPr>
        </p:nvSpPr>
        <p:spPr/>
        <p:txBody>
          <a:bodyPr/>
          <a:lstStyle/>
          <a:p>
            <a:r>
              <a:rPr lang="en-GB" dirty="0" smtClean="0"/>
              <a:t>This is achieved by making the heart and lungs work harder. They will then adapt resulting in an improvement in endurance levels.</a:t>
            </a:r>
          </a:p>
          <a:p>
            <a:r>
              <a:rPr lang="en-GB" dirty="0" smtClean="0"/>
              <a:t>Athletes ensure that this is being done by working in a ‘training zone.’</a:t>
            </a:r>
          </a:p>
          <a:p>
            <a:r>
              <a:rPr lang="en-GB" dirty="0" smtClean="0"/>
              <a:t>A training zone is the range of heart rate within which a specific training effect will take place.</a:t>
            </a:r>
            <a:endParaRPr lang="en-GB" dirty="0"/>
          </a:p>
        </p:txBody>
      </p:sp>
    </p:spTree>
    <p:extLst>
      <p:ext uri="{BB962C8B-B14F-4D97-AF65-F5344CB8AC3E}">
        <p14:creationId xmlns:p14="http://schemas.microsoft.com/office/powerpoint/2010/main" val="30934723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151"/>
            <a:ext cx="8856984" cy="6763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90707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619</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Circulatory System</vt:lpstr>
      <vt:lpstr>The Circulatory System</vt:lpstr>
      <vt:lpstr>PowerPoint Presentation</vt:lpstr>
      <vt:lpstr>Circulatory System Facts</vt:lpstr>
      <vt:lpstr>The Heart</vt:lpstr>
      <vt:lpstr>Blood Vessels</vt:lpstr>
      <vt:lpstr>Cardiovascular Endurance</vt:lpstr>
      <vt:lpstr>Improving Cardiovascular Endurance</vt:lpstr>
      <vt:lpstr>PowerPoint Presentation</vt:lpstr>
      <vt:lpstr>Training Zones</vt:lpstr>
      <vt:lpstr>Testing Cardiovascular Endurance</vt:lpstr>
    </vt:vector>
  </TitlesOfParts>
  <Company>St. John's School, Marlborough.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Circulatory System</dc:title>
  <dc:creator>jamie</dc:creator>
  <cp:lastModifiedBy>jamie</cp:lastModifiedBy>
  <cp:revision>11</cp:revision>
  <dcterms:created xsi:type="dcterms:W3CDTF">2014-01-08T14:59:12Z</dcterms:created>
  <dcterms:modified xsi:type="dcterms:W3CDTF">2014-01-08T16:30:27Z</dcterms:modified>
</cp:coreProperties>
</file>