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9" r:id="rId5"/>
    <p:sldId id="259" r:id="rId6"/>
    <p:sldId id="265" r:id="rId7"/>
    <p:sldId id="266" r:id="rId8"/>
    <p:sldId id="268" r:id="rId9"/>
    <p:sldId id="260" r:id="rId10"/>
    <p:sldId id="267" r:id="rId11"/>
    <p:sldId id="261" r:id="rId12"/>
    <p:sldId id="274" r:id="rId13"/>
    <p:sldId id="262" r:id="rId14"/>
    <p:sldId id="263" r:id="rId15"/>
    <p:sldId id="270" r:id="rId16"/>
    <p:sldId id="272" r:id="rId17"/>
    <p:sldId id="273" r:id="rId18"/>
    <p:sldId id="264" r:id="rId19"/>
    <p:sldId id="27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CB7CE-C782-4009-B662-3003CFC82569}" type="datetimeFigureOut">
              <a:rPr lang="en-GB" smtClean="0"/>
              <a:t>11/12/2013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C5698-4444-49BC-85F6-EF3CE1B281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9906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CB7CE-C782-4009-B662-3003CFC82569}" type="datetimeFigureOut">
              <a:rPr lang="en-GB" smtClean="0"/>
              <a:t>11/12/2013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C5698-4444-49BC-85F6-EF3CE1B281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016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CB7CE-C782-4009-B662-3003CFC82569}" type="datetimeFigureOut">
              <a:rPr lang="en-GB" smtClean="0"/>
              <a:t>11/12/2013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C5698-4444-49BC-85F6-EF3CE1B281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0730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CB7CE-C782-4009-B662-3003CFC82569}" type="datetimeFigureOut">
              <a:rPr lang="en-GB" smtClean="0"/>
              <a:t>11/12/2013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C5698-4444-49BC-85F6-EF3CE1B281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7024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CB7CE-C782-4009-B662-3003CFC82569}" type="datetimeFigureOut">
              <a:rPr lang="en-GB" smtClean="0"/>
              <a:t>11/12/2013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C5698-4444-49BC-85F6-EF3CE1B281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0476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CB7CE-C782-4009-B662-3003CFC82569}" type="datetimeFigureOut">
              <a:rPr lang="en-GB" smtClean="0"/>
              <a:t>11/12/2013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C5698-4444-49BC-85F6-EF3CE1B281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6643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CB7CE-C782-4009-B662-3003CFC82569}" type="datetimeFigureOut">
              <a:rPr lang="en-GB" smtClean="0"/>
              <a:t>11/12/2013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C5698-4444-49BC-85F6-EF3CE1B281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2388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CB7CE-C782-4009-B662-3003CFC82569}" type="datetimeFigureOut">
              <a:rPr lang="en-GB" smtClean="0"/>
              <a:t>11/12/2013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C5698-4444-49BC-85F6-EF3CE1B281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3362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CB7CE-C782-4009-B662-3003CFC82569}" type="datetimeFigureOut">
              <a:rPr lang="en-GB" smtClean="0"/>
              <a:t>11/12/2013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C5698-4444-49BC-85F6-EF3CE1B281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8212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CB7CE-C782-4009-B662-3003CFC82569}" type="datetimeFigureOut">
              <a:rPr lang="en-GB" smtClean="0"/>
              <a:t>11/12/2013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C5698-4444-49BC-85F6-EF3CE1B281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6004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CB7CE-C782-4009-B662-3003CFC82569}" type="datetimeFigureOut">
              <a:rPr lang="en-GB" smtClean="0"/>
              <a:t>11/12/2013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C5698-4444-49BC-85F6-EF3CE1B281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7903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CB7CE-C782-4009-B662-3003CFC82569}" type="datetimeFigureOut">
              <a:rPr lang="en-GB" smtClean="0"/>
              <a:t>11/12/2013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C5698-4444-49BC-85F6-EF3CE1B281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0578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The Participant as an Individual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6950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8229600" cy="2074242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 smtClean="0"/>
              <a:t>Pre-season </a:t>
            </a:r>
            <a:r>
              <a:rPr lang="en-GB" dirty="0"/>
              <a:t>is the first part of an athlete’s training year. </a:t>
            </a:r>
            <a:br>
              <a:rPr lang="en-GB" dirty="0"/>
            </a:br>
            <a:r>
              <a:rPr lang="en-GB" dirty="0" smtClean="0"/>
              <a:t>Name </a:t>
            </a:r>
            <a:r>
              <a:rPr lang="en-GB" dirty="0"/>
              <a:t>the two other phases that follow</a:t>
            </a:r>
            <a:r>
              <a:rPr lang="en-GB" dirty="0" smtClean="0"/>
              <a:t>. (1 mark)</a:t>
            </a:r>
            <a:r>
              <a:rPr lang="en-GB" dirty="0"/>
              <a:t>	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3129211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 Peak season and Post-season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64162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GB" dirty="0" smtClean="0"/>
              <a:t>State and explain three reasons why someone would want to participate in a physical activity. (6 marks)</a:t>
            </a:r>
          </a:p>
          <a:p>
            <a:pPr marL="0" indent="0">
              <a:buNone/>
            </a:pPr>
            <a:r>
              <a:rPr lang="en-GB" dirty="0" smtClean="0"/>
              <a:t>Award one mark for stating why someone would want to participate in a physical activity and one additional mark for explaining why.</a:t>
            </a:r>
          </a:p>
          <a:p>
            <a:pPr marL="0" indent="0">
              <a:buNone/>
            </a:pPr>
            <a:r>
              <a:rPr lang="en-GB" dirty="0" smtClean="0"/>
              <a:t>Reasons for choosing different types of activities:</a:t>
            </a:r>
          </a:p>
          <a:p>
            <a:pPr marL="0" indent="0">
              <a:buNone/>
            </a:pPr>
            <a:r>
              <a:rPr lang="en-GB" dirty="0" smtClean="0"/>
              <a:t>• enjoyment or fun/ satisfaction/ feel good factor</a:t>
            </a:r>
          </a:p>
          <a:p>
            <a:pPr marL="0" indent="0">
              <a:buNone/>
            </a:pPr>
            <a:r>
              <a:rPr lang="en-GB" dirty="0" smtClean="0"/>
              <a:t>• social or company/ play with friends in a team/ meet people with similar interests</a:t>
            </a:r>
          </a:p>
          <a:p>
            <a:pPr marL="0" indent="0">
              <a:buNone/>
            </a:pPr>
            <a:r>
              <a:rPr lang="en-GB" dirty="0" smtClean="0"/>
              <a:t>• maintain or improve fitness/ to improve performance</a:t>
            </a:r>
          </a:p>
          <a:p>
            <a:pPr marL="0" indent="0">
              <a:buNone/>
            </a:pPr>
            <a:r>
              <a:rPr lang="en-GB" dirty="0" smtClean="0"/>
              <a:t>• relaxation/ relief from stress</a:t>
            </a:r>
          </a:p>
          <a:p>
            <a:pPr marL="0" indent="0">
              <a:buNone/>
            </a:pPr>
            <a:r>
              <a:rPr lang="en-GB" dirty="0" smtClean="0"/>
              <a:t>• excitement/ challenge/ adrenalin rush</a:t>
            </a:r>
          </a:p>
          <a:p>
            <a:pPr marL="0" indent="0">
              <a:buNone/>
            </a:pPr>
            <a:r>
              <a:rPr lang="en-GB" dirty="0" smtClean="0"/>
              <a:t>• competition/ provides an opportunity for success/ a challenge/ play or perform at a high level</a:t>
            </a:r>
          </a:p>
          <a:p>
            <a:pPr marL="0" indent="0">
              <a:buNone/>
            </a:pPr>
            <a:r>
              <a:rPr lang="en-GB" dirty="0" smtClean="0"/>
              <a:t>• financial/ occupation/ professional</a:t>
            </a:r>
          </a:p>
          <a:p>
            <a:pPr marL="0" indent="0">
              <a:buNone/>
            </a:pPr>
            <a:r>
              <a:rPr lang="en-GB" dirty="0" smtClean="0"/>
              <a:t>• stress management/ relief from tension</a:t>
            </a:r>
          </a:p>
          <a:p>
            <a:pPr marL="0" indent="0">
              <a:buNone/>
            </a:pPr>
            <a:r>
              <a:rPr lang="en-GB" dirty="0" smtClean="0"/>
              <a:t>• anger management/ improves emotional health and well-being</a:t>
            </a:r>
          </a:p>
          <a:p>
            <a:pPr marL="0" indent="0">
              <a:buNone/>
            </a:pPr>
            <a:r>
              <a:rPr lang="en-GB" dirty="0" smtClean="0"/>
              <a:t>• ability/ if they are good at the activity</a:t>
            </a:r>
          </a:p>
          <a:p>
            <a:pPr marL="0" indent="0">
              <a:buNone/>
            </a:pPr>
            <a:r>
              <a:rPr lang="en-GB" dirty="0" smtClean="0"/>
              <a:t>• aesthetic/ satisfaction and feeling of achievement/ opportunity to perform</a:t>
            </a:r>
          </a:p>
          <a:p>
            <a:pPr marL="0" indent="0">
              <a:buNone/>
            </a:pPr>
            <a:r>
              <a:rPr lang="en-GB" dirty="0" smtClean="0"/>
              <a:t>• health reasons/ to lose weight/ to improve body image.</a:t>
            </a:r>
          </a:p>
          <a:p>
            <a:pPr marL="0" indent="0">
              <a:buNone/>
            </a:pPr>
            <a:r>
              <a:rPr lang="en-GB" dirty="0" smtClean="0"/>
              <a:t>NB The mark for explaining the reason for participating in a physical activity does not need to come from the same bullet point as the mark for stating why.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5054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60925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Which one of the following activities would be most suitable for an ectomorph?</a:t>
            </a:r>
          </a:p>
          <a:p>
            <a:pPr marL="0" indent="0">
              <a:buNone/>
            </a:pPr>
            <a:r>
              <a:rPr lang="en-GB" dirty="0" smtClean="0"/>
              <a:t>Olympic weightlifting</a:t>
            </a:r>
          </a:p>
          <a:p>
            <a:pPr marL="0" indent="0">
              <a:buNone/>
            </a:pPr>
            <a:r>
              <a:rPr lang="en-GB" dirty="0" smtClean="0"/>
              <a:t>Shot put</a:t>
            </a:r>
          </a:p>
          <a:p>
            <a:pPr marL="0" indent="0">
              <a:buNone/>
            </a:pPr>
            <a:r>
              <a:rPr lang="en-GB" dirty="0" smtClean="0"/>
              <a:t>High jump</a:t>
            </a:r>
          </a:p>
          <a:p>
            <a:pPr marL="0" indent="0">
              <a:buNone/>
            </a:pPr>
            <a:r>
              <a:rPr lang="en-GB" dirty="0" smtClean="0"/>
              <a:t>Canoeing</a:t>
            </a:r>
          </a:p>
          <a:p>
            <a:pPr marL="0" indent="0">
              <a:buNone/>
            </a:pPr>
            <a:r>
              <a:rPr lang="en-GB" dirty="0" smtClean="0"/>
              <a:t>(1 mark)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8900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Which one of the following does not usually decrease with age?</a:t>
            </a:r>
          </a:p>
          <a:p>
            <a:pPr marL="0" indent="0">
              <a:buNone/>
            </a:pPr>
            <a:r>
              <a:rPr lang="en-GB" dirty="0" smtClean="0"/>
              <a:t>Skill</a:t>
            </a:r>
          </a:p>
          <a:p>
            <a:pPr marL="0" indent="0">
              <a:buNone/>
            </a:pPr>
            <a:r>
              <a:rPr lang="en-GB" dirty="0" smtClean="0"/>
              <a:t>Flexibility</a:t>
            </a:r>
          </a:p>
          <a:p>
            <a:pPr marL="0" indent="0">
              <a:buNone/>
            </a:pPr>
            <a:r>
              <a:rPr lang="en-GB" dirty="0" smtClean="0"/>
              <a:t>Strength</a:t>
            </a:r>
          </a:p>
          <a:p>
            <a:pPr marL="0" indent="0">
              <a:buNone/>
            </a:pPr>
            <a:r>
              <a:rPr lang="en-GB" dirty="0" smtClean="0"/>
              <a:t>Oxygen capacity</a:t>
            </a:r>
          </a:p>
          <a:p>
            <a:pPr marL="0" indent="0">
              <a:buNone/>
            </a:pPr>
            <a:r>
              <a:rPr lang="en-GB" dirty="0" smtClean="0"/>
              <a:t>(1 mark)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4458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1224136"/>
          </a:xfrm>
        </p:spPr>
        <p:txBody>
          <a:bodyPr>
            <a:noAutofit/>
          </a:bodyPr>
          <a:lstStyle/>
          <a:p>
            <a:pPr algn="l"/>
            <a:r>
              <a:rPr lang="en-GB" sz="2800" dirty="0" smtClean="0"/>
              <a:t>Sports </a:t>
            </a:r>
            <a:r>
              <a:rPr lang="en-GB" sz="2800" dirty="0"/>
              <a:t>are played competitively as well as for recreational purposes. </a:t>
            </a:r>
            <a:br>
              <a:rPr lang="en-GB" sz="2800" dirty="0"/>
            </a:br>
            <a:r>
              <a:rPr lang="en-GB" sz="2800" dirty="0" smtClean="0"/>
              <a:t>Define </a:t>
            </a:r>
            <a:r>
              <a:rPr lang="en-GB" sz="2800" dirty="0"/>
              <a:t>the term “recreational”.	</a:t>
            </a:r>
            <a:r>
              <a:rPr lang="en-GB" sz="2800" dirty="0" smtClean="0"/>
              <a:t> (</a:t>
            </a:r>
            <a:r>
              <a:rPr lang="en-GB" sz="2800" dirty="0"/>
              <a:t>1 mark)</a:t>
            </a:r>
            <a:br>
              <a:rPr lang="en-GB" sz="2800" dirty="0"/>
            </a:b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273227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Any form of play, amusement or relaxation performed as games, sports or hobbies.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87147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GB" sz="3100" dirty="0" smtClean="0"/>
              <a:t>Challenge </a:t>
            </a:r>
            <a:r>
              <a:rPr lang="en-GB" sz="3100" dirty="0"/>
              <a:t>is a big attraction for sports participants.</a:t>
            </a:r>
            <a:br>
              <a:rPr lang="en-GB" sz="3100" dirty="0"/>
            </a:br>
            <a:r>
              <a:rPr lang="en-GB" sz="3100" dirty="0" smtClean="0"/>
              <a:t>Name </a:t>
            </a:r>
            <a:r>
              <a:rPr lang="en-GB" sz="3100" dirty="0"/>
              <a:t>an outdoor and adventurous activity that poses a significant challenge and describe the nature of the challenge that must be overcome.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r>
              <a:rPr lang="en-GB" dirty="0" smtClean="0"/>
              <a:t>Any appropriate sporting activity</a:t>
            </a:r>
          </a:p>
          <a:p>
            <a:r>
              <a:rPr lang="en-GB" dirty="0" smtClean="0"/>
              <a:t>Suitable description of the challenge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17809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GB" sz="2800" dirty="0"/>
              <a:t>With challenges, there is often a risk of hazards or dangers.</a:t>
            </a:r>
            <a:br>
              <a:rPr lang="en-GB" sz="2800" dirty="0"/>
            </a:br>
            <a:r>
              <a:rPr lang="en-GB" sz="2800" dirty="0" smtClean="0"/>
              <a:t>Describe </a:t>
            </a:r>
            <a:r>
              <a:rPr lang="en-GB" sz="2800" dirty="0"/>
              <a:t>two ways in which the risk of danger can be controlled in sport, either by the participant, organiser, or official</a:t>
            </a:r>
            <a:r>
              <a:rPr lang="en-GB" sz="2800" dirty="0" smtClean="0"/>
              <a:t>. (2 marks)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273227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Risk assessment of facilities, environment </a:t>
            </a:r>
            <a:r>
              <a:rPr lang="en-GB" dirty="0" err="1" smtClean="0"/>
              <a:t>etc</a:t>
            </a:r>
            <a:endParaRPr lang="en-GB" dirty="0" smtClean="0"/>
          </a:p>
          <a:p>
            <a:r>
              <a:rPr lang="en-GB" dirty="0" smtClean="0"/>
              <a:t>Ensure participants are of suitable age, ability </a:t>
            </a:r>
            <a:r>
              <a:rPr lang="en-GB" dirty="0" err="1" smtClean="0"/>
              <a:t>etc</a:t>
            </a:r>
            <a:endParaRPr lang="en-GB" dirty="0" smtClean="0"/>
          </a:p>
          <a:p>
            <a:r>
              <a:rPr lang="en-GB" dirty="0" smtClean="0"/>
              <a:t>Organisers ensure qualified and knowledgeable people are in charge of group</a:t>
            </a:r>
          </a:p>
          <a:p>
            <a:r>
              <a:rPr lang="en-GB" dirty="0" smtClean="0"/>
              <a:t>Ensure suitable numbers of participants</a:t>
            </a:r>
          </a:p>
          <a:p>
            <a:r>
              <a:rPr lang="en-GB" dirty="0" smtClean="0"/>
              <a:t>Any other suitable answers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52874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Which one of the following activities would be most suitable for an introvert?</a:t>
            </a:r>
          </a:p>
          <a:p>
            <a:pPr marL="0" indent="0">
              <a:buNone/>
            </a:pPr>
            <a:r>
              <a:rPr lang="en-GB" dirty="0" smtClean="0"/>
              <a:t>Hockey</a:t>
            </a:r>
          </a:p>
          <a:p>
            <a:pPr marL="0" indent="0">
              <a:buNone/>
            </a:pPr>
            <a:r>
              <a:rPr lang="en-GB" dirty="0" smtClean="0"/>
              <a:t>Cross country running</a:t>
            </a:r>
          </a:p>
          <a:p>
            <a:pPr marL="0" indent="0">
              <a:buNone/>
            </a:pPr>
            <a:r>
              <a:rPr lang="en-GB" dirty="0" smtClean="0"/>
              <a:t>Cheerleading</a:t>
            </a:r>
          </a:p>
          <a:p>
            <a:pPr marL="0" indent="0">
              <a:buNone/>
            </a:pPr>
            <a:r>
              <a:rPr lang="en-GB" dirty="0" smtClean="0"/>
              <a:t>Volleyball</a:t>
            </a:r>
          </a:p>
          <a:p>
            <a:pPr marL="0" indent="0">
              <a:buNone/>
            </a:pPr>
            <a:r>
              <a:rPr lang="en-GB" dirty="0" smtClean="0"/>
              <a:t>(1 mark)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4949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656184"/>
          </a:xfrm>
        </p:spPr>
        <p:txBody>
          <a:bodyPr>
            <a:noAutofit/>
          </a:bodyPr>
          <a:lstStyle/>
          <a:p>
            <a:pPr algn="l"/>
            <a:r>
              <a:rPr lang="en-GB" sz="2800" dirty="0" smtClean="0"/>
              <a:t>Describe </a:t>
            </a:r>
            <a:r>
              <a:rPr lang="en-GB" sz="2800" dirty="0"/>
              <a:t>why some competitive sports may require more commitment from participants than if you were to take part in recreational sport.	</a:t>
            </a:r>
            <a:r>
              <a:rPr lang="en-GB" sz="2800" dirty="0" smtClean="0"/>
              <a:t>(</a:t>
            </a:r>
            <a:r>
              <a:rPr lang="en-GB" sz="2800" dirty="0"/>
              <a:t>2 marks)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r>
              <a:rPr lang="en-GB" dirty="0" smtClean="0"/>
              <a:t>Higher standard of competition</a:t>
            </a:r>
          </a:p>
          <a:p>
            <a:r>
              <a:rPr lang="en-GB" dirty="0" smtClean="0"/>
              <a:t>More time needed for training</a:t>
            </a:r>
          </a:p>
          <a:p>
            <a:r>
              <a:rPr lang="en-GB" dirty="0" smtClean="0"/>
              <a:t>Requirement for more funds for equipment / transport </a:t>
            </a:r>
            <a:r>
              <a:rPr lang="en-GB" dirty="0" err="1" smtClean="0"/>
              <a:t>etc</a:t>
            </a:r>
            <a:endParaRPr lang="en-GB" dirty="0" smtClean="0"/>
          </a:p>
          <a:p>
            <a:r>
              <a:rPr lang="en-GB" dirty="0" smtClean="0"/>
              <a:t>Fulfil competitive obligations (sponsorship obligations)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3280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All of the following are environmental factors except:</a:t>
            </a:r>
          </a:p>
          <a:p>
            <a:pPr marL="0" indent="0">
              <a:buNone/>
            </a:pPr>
            <a:r>
              <a:rPr lang="en-GB" dirty="0" smtClean="0"/>
              <a:t>Pollution</a:t>
            </a:r>
          </a:p>
          <a:p>
            <a:pPr marL="0" indent="0">
              <a:buNone/>
            </a:pPr>
            <a:r>
              <a:rPr lang="en-GB" dirty="0" smtClean="0"/>
              <a:t>Altitude</a:t>
            </a:r>
          </a:p>
          <a:p>
            <a:pPr marL="0" indent="0">
              <a:buNone/>
            </a:pPr>
            <a:r>
              <a:rPr lang="en-GB" dirty="0" smtClean="0"/>
              <a:t>Physique</a:t>
            </a:r>
          </a:p>
          <a:p>
            <a:pPr marL="0" indent="0">
              <a:buNone/>
            </a:pPr>
            <a:r>
              <a:rPr lang="en-GB" dirty="0" smtClean="0"/>
              <a:t>Humidity</a:t>
            </a:r>
          </a:p>
          <a:p>
            <a:pPr marL="0" indent="0">
              <a:buNone/>
            </a:pPr>
            <a:r>
              <a:rPr lang="en-GB" dirty="0" smtClean="0"/>
              <a:t>(1 mark)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2040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Which one of these is not a disability category?</a:t>
            </a:r>
          </a:p>
          <a:p>
            <a:pPr marL="0" indent="0">
              <a:buNone/>
            </a:pPr>
            <a:r>
              <a:rPr lang="en-GB" dirty="0" smtClean="0"/>
              <a:t>Physical</a:t>
            </a:r>
          </a:p>
          <a:p>
            <a:pPr marL="0" indent="0">
              <a:buNone/>
            </a:pPr>
            <a:r>
              <a:rPr lang="en-GB" dirty="0" smtClean="0"/>
              <a:t>Mental</a:t>
            </a:r>
          </a:p>
          <a:p>
            <a:pPr marL="0" indent="0">
              <a:buNone/>
            </a:pPr>
            <a:r>
              <a:rPr lang="en-GB" dirty="0" smtClean="0"/>
              <a:t>Permanent</a:t>
            </a:r>
          </a:p>
          <a:p>
            <a:pPr marL="0" indent="0">
              <a:buNone/>
            </a:pPr>
            <a:r>
              <a:rPr lang="en-GB" dirty="0" smtClean="0"/>
              <a:t>Social</a:t>
            </a:r>
          </a:p>
          <a:p>
            <a:pPr marL="0" indent="0">
              <a:buNone/>
            </a:pPr>
            <a:r>
              <a:rPr lang="en-GB" dirty="0" smtClean="0"/>
              <a:t>(1 mark)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182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2938338"/>
          </a:xfrm>
        </p:spPr>
        <p:txBody>
          <a:bodyPr>
            <a:normAutofit fontScale="90000"/>
          </a:bodyPr>
          <a:lstStyle/>
          <a:p>
            <a:pPr algn="l"/>
            <a:r>
              <a:rPr lang="en-GB" sz="3100" dirty="0" smtClean="0"/>
              <a:t>Professional </a:t>
            </a:r>
            <a:r>
              <a:rPr lang="en-GB" sz="3100" dirty="0"/>
              <a:t>athletes differ from amateurs as they receive money for playing their sport, which has a significant impact on their training. </a:t>
            </a:r>
            <a:br>
              <a:rPr lang="en-GB" sz="3100" dirty="0"/>
            </a:br>
            <a:r>
              <a:rPr lang="en-GB" sz="3100" dirty="0"/>
              <a:t>Describe how this plays a part in allowing professional athletes reach a higher level of performance than amateurs.	</a:t>
            </a:r>
            <a:r>
              <a:rPr lang="en-GB" sz="2200" dirty="0" smtClean="0"/>
              <a:t>(</a:t>
            </a:r>
            <a:r>
              <a:rPr lang="en-GB" sz="2200" dirty="0"/>
              <a:t>4 marks)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40968"/>
            <a:ext cx="8229600" cy="3456384"/>
          </a:xfrm>
        </p:spPr>
        <p:txBody>
          <a:bodyPr/>
          <a:lstStyle/>
          <a:p>
            <a:r>
              <a:rPr lang="en-GB" dirty="0" smtClean="0"/>
              <a:t>Access to greater training facilities.</a:t>
            </a:r>
          </a:p>
          <a:p>
            <a:r>
              <a:rPr lang="en-GB" dirty="0" smtClean="0"/>
              <a:t>More free time to train (do not need to work)</a:t>
            </a:r>
          </a:p>
          <a:p>
            <a:r>
              <a:rPr lang="en-GB" dirty="0" smtClean="0"/>
              <a:t>Access to better sporting equipment</a:t>
            </a:r>
          </a:p>
          <a:p>
            <a:r>
              <a:rPr lang="en-GB" dirty="0" smtClean="0"/>
              <a:t>Could hire fitness coach</a:t>
            </a:r>
          </a:p>
          <a:p>
            <a:r>
              <a:rPr lang="en-GB" dirty="0" smtClean="0"/>
              <a:t>Could hire specialist trainer (skills coach)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2225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Before any physical activity, it is important to identify potential hazards. This is called:</a:t>
            </a:r>
          </a:p>
          <a:p>
            <a:pPr marL="0" indent="0">
              <a:buNone/>
            </a:pPr>
            <a:r>
              <a:rPr lang="en-GB" dirty="0" smtClean="0"/>
              <a:t>Risk consideration</a:t>
            </a:r>
          </a:p>
          <a:p>
            <a:pPr marL="0" indent="0">
              <a:buNone/>
            </a:pPr>
            <a:r>
              <a:rPr lang="en-GB" dirty="0" smtClean="0"/>
              <a:t>Risk assessment</a:t>
            </a:r>
          </a:p>
          <a:p>
            <a:pPr marL="0" indent="0">
              <a:buNone/>
            </a:pPr>
            <a:r>
              <a:rPr lang="en-GB" dirty="0" smtClean="0"/>
              <a:t>Danger management</a:t>
            </a:r>
          </a:p>
          <a:p>
            <a:pPr marL="0" indent="0">
              <a:buNone/>
            </a:pPr>
            <a:r>
              <a:rPr lang="en-GB" dirty="0" smtClean="0"/>
              <a:t>Danger awareness</a:t>
            </a:r>
          </a:p>
          <a:p>
            <a:pPr marL="0" indent="0">
              <a:buNone/>
            </a:pPr>
            <a:r>
              <a:rPr lang="en-GB" dirty="0" smtClean="0"/>
              <a:t>(1 mark)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3500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dirty="0" smtClean="0"/>
              <a:t>State and explain two reasons why people choose to take part in physical activities. (4 marks)</a:t>
            </a:r>
          </a:p>
          <a:p>
            <a:pPr marL="0" indent="0">
              <a:buNone/>
            </a:pPr>
            <a:r>
              <a:rPr lang="en-GB" dirty="0" smtClean="0"/>
              <a:t>Reasons for choosing to take part in physical activities:</a:t>
            </a:r>
          </a:p>
          <a:p>
            <a:pPr marL="0" indent="0">
              <a:buNone/>
            </a:pPr>
            <a:r>
              <a:rPr lang="en-GB" dirty="0" smtClean="0"/>
              <a:t>• social benefits/ company/ to socialise/ making or meeting friends/ peer pressure/ family pressure</a:t>
            </a:r>
          </a:p>
          <a:p>
            <a:pPr marL="0" indent="0">
              <a:buNone/>
            </a:pPr>
            <a:r>
              <a:rPr lang="en-GB" dirty="0" smtClean="0"/>
              <a:t>• mental benefits/ enjoyment or to have fun/ relaxation/ recharge batteries/ chill out/ cathartic/ excitement/ adrenaline rush/ thrill/ challenge/ self-fulfilment/ self-satisfaction/ feel good factor/ aesthetic/ artistic appreciation</a:t>
            </a:r>
          </a:p>
          <a:p>
            <a:pPr marL="0" indent="0">
              <a:buNone/>
            </a:pPr>
            <a:r>
              <a:rPr lang="en-GB" dirty="0" smtClean="0"/>
              <a:t>• physical benefits/ maintain or improve fitness/ accept any component of fitness/ muscle tone</a:t>
            </a:r>
          </a:p>
          <a:p>
            <a:pPr marL="0" indent="0">
              <a:buNone/>
            </a:pPr>
            <a:r>
              <a:rPr lang="en-GB" dirty="0" smtClean="0"/>
              <a:t>• high level of skill/ because I am good at it</a:t>
            </a:r>
          </a:p>
          <a:p>
            <a:pPr marL="0" indent="0">
              <a:buNone/>
            </a:pPr>
            <a:r>
              <a:rPr lang="en-GB" dirty="0" smtClean="0"/>
              <a:t>• overcoming obstacles/ environment</a:t>
            </a:r>
          </a:p>
          <a:p>
            <a:pPr marL="0" indent="0">
              <a:buNone/>
            </a:pPr>
            <a:r>
              <a:rPr lang="en-GB" dirty="0" smtClean="0"/>
              <a:t>• health reasons/ relieves stress or tension/ weight control/ lowers BP.</a:t>
            </a:r>
          </a:p>
          <a:p>
            <a:pPr marL="0" indent="0">
              <a:buNone/>
            </a:pPr>
            <a:r>
              <a:rPr lang="en-GB" dirty="0" smtClean="0"/>
              <a:t>Accept any other suitable response.</a:t>
            </a:r>
          </a:p>
        </p:txBody>
      </p:sp>
    </p:spTree>
    <p:extLst>
      <p:ext uri="{BB962C8B-B14F-4D97-AF65-F5344CB8AC3E}">
        <p14:creationId xmlns:p14="http://schemas.microsoft.com/office/powerpoint/2010/main" val="271850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 smtClean="0"/>
              <a:t>You have been asked to recommend a sporting activity for a Year 7 student. Name four factors that you should take into account before giving your recommendation. (4 marks)</a:t>
            </a:r>
          </a:p>
          <a:p>
            <a:pPr marL="0" indent="0">
              <a:buNone/>
            </a:pPr>
            <a:r>
              <a:rPr lang="en-GB" dirty="0" smtClean="0"/>
              <a:t>Award up to four marks for naming each factor.</a:t>
            </a:r>
          </a:p>
          <a:p>
            <a:pPr marL="0" indent="0">
              <a:buNone/>
            </a:pPr>
            <a:r>
              <a:rPr lang="en-GB" dirty="0" smtClean="0"/>
              <a:t>NB Do not accept age.</a:t>
            </a:r>
          </a:p>
          <a:p>
            <a:pPr marL="0" indent="0">
              <a:buNone/>
            </a:pPr>
            <a:r>
              <a:rPr lang="en-GB" dirty="0" smtClean="0"/>
              <a:t>Fitness levels/ physical maturity/ cost/ gender/ travel/ access/ facilities available/ health/ environment/ challenge/ social situation/ peer pressure/ family/ tradition/ culture/ religion/ skill level/ personality/ safety/ disability (mental/ physical)/ somatotype or weight or height or size.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8752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 smtClean="0"/>
              <a:t>Describe </a:t>
            </a:r>
            <a:r>
              <a:rPr lang="en-GB" dirty="0"/>
              <a:t>the purpose of carrying out a pre-season phase, including what it should involve</a:t>
            </a:r>
            <a:r>
              <a:rPr lang="en-GB" dirty="0" smtClean="0"/>
              <a:t>. (</a:t>
            </a:r>
            <a:r>
              <a:rPr lang="en-GB" dirty="0"/>
              <a:t>3 marks)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/>
          <a:lstStyle/>
          <a:p>
            <a:r>
              <a:rPr lang="en-GB" dirty="0" smtClean="0"/>
              <a:t>Focus on fitness</a:t>
            </a:r>
          </a:p>
          <a:p>
            <a:r>
              <a:rPr lang="en-GB" dirty="0" smtClean="0"/>
              <a:t>Focus on developing technique</a:t>
            </a:r>
          </a:p>
          <a:p>
            <a:r>
              <a:rPr lang="en-GB" dirty="0" smtClean="0"/>
              <a:t>Prepare for the season ahead</a:t>
            </a:r>
          </a:p>
          <a:p>
            <a:r>
              <a:rPr lang="en-GB" dirty="0" smtClean="0"/>
              <a:t>Developing stamina, strength, flexibility </a:t>
            </a:r>
            <a:r>
              <a:rPr lang="en-GB" dirty="0" err="1" smtClean="0"/>
              <a:t>etc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67373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GB" dirty="0" smtClean="0"/>
              <a:t>Explain how individual differences can affect the amount of exercise that a person may participate in. (2 marks)</a:t>
            </a:r>
          </a:p>
          <a:p>
            <a:pPr marL="0" indent="0">
              <a:buNone/>
            </a:pPr>
            <a:r>
              <a:rPr lang="en-GB" dirty="0" smtClean="0"/>
              <a:t>• The ability of the performer/ higher ability performers will need to train more.</a:t>
            </a:r>
          </a:p>
          <a:p>
            <a:pPr marL="0" indent="0">
              <a:buNone/>
            </a:pPr>
            <a:r>
              <a:rPr lang="en-GB" dirty="0" smtClean="0"/>
              <a:t>• The age/ gender of the individual/ will demand different energy levels.</a:t>
            </a:r>
          </a:p>
          <a:p>
            <a:pPr marL="0" indent="0">
              <a:buNone/>
            </a:pPr>
            <a:r>
              <a:rPr lang="en-GB" dirty="0" smtClean="0"/>
              <a:t>• The physical condition of the individual </a:t>
            </a:r>
            <a:r>
              <a:rPr lang="en-GB" dirty="0" err="1" smtClean="0"/>
              <a:t>eg</a:t>
            </a:r>
            <a:r>
              <a:rPr lang="en-GB" dirty="0" smtClean="0"/>
              <a:t> illness or injury/ which would mean less exercise.</a:t>
            </a:r>
          </a:p>
          <a:p>
            <a:pPr marL="0" indent="0">
              <a:buNone/>
            </a:pPr>
            <a:r>
              <a:rPr lang="en-GB" dirty="0" smtClean="0"/>
              <a:t>• Somatotypes/ valid descriptions of differences, </a:t>
            </a:r>
            <a:r>
              <a:rPr lang="en-GB" dirty="0" err="1" smtClean="0"/>
              <a:t>eg</a:t>
            </a:r>
            <a:r>
              <a:rPr lang="en-GB" dirty="0" smtClean="0"/>
              <a:t> endomorph less likely to do as much exercise.</a:t>
            </a:r>
          </a:p>
          <a:p>
            <a:pPr marL="0" indent="0">
              <a:buNone/>
            </a:pPr>
            <a:r>
              <a:rPr lang="en-GB" dirty="0" smtClean="0"/>
              <a:t>• Level of motivation/ less motivated performers will do less exercise.</a:t>
            </a:r>
          </a:p>
          <a:p>
            <a:pPr marL="0" indent="0">
              <a:buNone/>
            </a:pPr>
            <a:r>
              <a:rPr lang="en-GB" dirty="0" smtClean="0"/>
              <a:t>• Time/ less exercise due to other commitments like work or family.</a:t>
            </a:r>
          </a:p>
          <a:p>
            <a:pPr marL="0" indent="0">
              <a:buNone/>
            </a:pPr>
            <a:r>
              <a:rPr lang="en-GB" dirty="0" smtClean="0"/>
              <a:t>• Higher metabolism/ so they would burn fat quicker so they don’t need to exercise as much.</a:t>
            </a:r>
          </a:p>
          <a:p>
            <a:pPr marL="0" indent="0">
              <a:buNone/>
            </a:pPr>
            <a:r>
              <a:rPr lang="en-GB" dirty="0" smtClean="0"/>
              <a:t>• Cost/ less exercise as they cannot afford to take part.</a:t>
            </a:r>
          </a:p>
          <a:p>
            <a:pPr marL="0" indent="0">
              <a:buNone/>
            </a:pPr>
            <a:r>
              <a:rPr lang="en-GB" dirty="0" smtClean="0"/>
              <a:t>• Environment/ there are no facilities or open space to enable them to take part.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7723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1014</Words>
  <Application>Microsoft Office PowerPoint</Application>
  <PresentationFormat>On-screen Show (4:3)</PresentationFormat>
  <Paragraphs>105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The Participant as an Individual</vt:lpstr>
      <vt:lpstr>PowerPoint Presentation</vt:lpstr>
      <vt:lpstr>PowerPoint Presentation</vt:lpstr>
      <vt:lpstr>Professional athletes differ from amateurs as they receive money for playing their sport, which has a significant impact on their training.  Describe how this plays a part in allowing professional athletes reach a higher level of performance than amateurs. (4 marks) </vt:lpstr>
      <vt:lpstr>PowerPoint Presentation</vt:lpstr>
      <vt:lpstr>PowerPoint Presentation</vt:lpstr>
      <vt:lpstr>PowerPoint Presentation</vt:lpstr>
      <vt:lpstr>Describe the purpose of carrying out a pre-season phase, including what it should involve. (3 marks)</vt:lpstr>
      <vt:lpstr>PowerPoint Presentation</vt:lpstr>
      <vt:lpstr>Pre-season is the first part of an athlete’s training year.  Name the two other phases that follow. (1 mark)  </vt:lpstr>
      <vt:lpstr>PowerPoint Presentation</vt:lpstr>
      <vt:lpstr>PowerPoint Presentation</vt:lpstr>
      <vt:lpstr>PowerPoint Presentation</vt:lpstr>
      <vt:lpstr>PowerPoint Presentation</vt:lpstr>
      <vt:lpstr>Sports are played competitively as well as for recreational purposes.  Define the term “recreational”.  (1 mark) </vt:lpstr>
      <vt:lpstr>Challenge is a big attraction for sports participants. Name an outdoor and adventurous activity that poses a significant challenge and describe the nature of the challenge that must be overcome. </vt:lpstr>
      <vt:lpstr>With challenges, there is often a risk of hazards or dangers. Describe two ways in which the risk of danger can be controlled in sport, either by the participant, organiser, or official. (2 marks)</vt:lpstr>
      <vt:lpstr>PowerPoint Presentation</vt:lpstr>
      <vt:lpstr>Describe why some competitive sports may require more commitment from participants than if you were to take part in recreational sport. (2 marks)</vt:lpstr>
    </vt:vector>
  </TitlesOfParts>
  <Company>St. John's School, Marlborough.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Participant as an Individual</dc:title>
  <dc:creator>jamie</dc:creator>
  <cp:lastModifiedBy>JTurnbull</cp:lastModifiedBy>
  <cp:revision>26</cp:revision>
  <dcterms:created xsi:type="dcterms:W3CDTF">2013-04-20T08:05:06Z</dcterms:created>
  <dcterms:modified xsi:type="dcterms:W3CDTF">2013-12-11T14:04:45Z</dcterms:modified>
</cp:coreProperties>
</file>