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789880-4DE9-4E72-9608-563D82C00013}" type="datetimeFigureOut">
              <a:rPr lang="en-GB" smtClean="0"/>
              <a:t>20/04/2013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312403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789880-4DE9-4E72-9608-563D82C00013}" type="datetimeFigureOut">
              <a:rPr lang="en-GB" smtClean="0"/>
              <a:t>20/04/2013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214417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789880-4DE9-4E72-9608-563D82C00013}" type="datetimeFigureOut">
              <a:rPr lang="en-GB" smtClean="0"/>
              <a:t>20/04/2013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349056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789880-4DE9-4E72-9608-563D82C00013}" type="datetimeFigureOut">
              <a:rPr lang="en-GB" smtClean="0"/>
              <a:t>20/04/2013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141138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89880-4DE9-4E72-9608-563D82C00013}" type="datetimeFigureOut">
              <a:rPr lang="en-GB" smtClean="0"/>
              <a:t>20/04/2013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96990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789880-4DE9-4E72-9608-563D82C00013}" type="datetimeFigureOut">
              <a:rPr lang="en-GB" smtClean="0"/>
              <a:t>20/04/2013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167392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789880-4DE9-4E72-9608-563D82C00013}" type="datetimeFigureOut">
              <a:rPr lang="en-GB" smtClean="0"/>
              <a:t>20/04/2013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102800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789880-4DE9-4E72-9608-563D82C00013}" type="datetimeFigureOut">
              <a:rPr lang="en-GB" smtClean="0"/>
              <a:t>20/04/2013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139458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89880-4DE9-4E72-9608-563D82C00013}" type="datetimeFigureOut">
              <a:rPr lang="en-GB" smtClean="0"/>
              <a:t>20/04/2013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1739601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89880-4DE9-4E72-9608-563D82C00013}" type="datetimeFigureOut">
              <a:rPr lang="en-GB" smtClean="0"/>
              <a:t>20/04/2013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223200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89880-4DE9-4E72-9608-563D82C00013}" type="datetimeFigureOut">
              <a:rPr lang="en-GB" smtClean="0"/>
              <a:t>20/04/2013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2FF849-245E-4144-9781-4DE793024A21}" type="slidenum">
              <a:rPr lang="en-GB" smtClean="0"/>
              <a:t>‹#›</a:t>
            </a:fld>
            <a:endParaRPr lang="en-GB"/>
          </a:p>
        </p:txBody>
      </p:sp>
    </p:spTree>
    <p:extLst>
      <p:ext uri="{BB962C8B-B14F-4D97-AF65-F5344CB8AC3E}">
        <p14:creationId xmlns:p14="http://schemas.microsoft.com/office/powerpoint/2010/main" val="229992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89880-4DE9-4E72-9608-563D82C00013}" type="datetimeFigureOut">
              <a:rPr lang="en-GB" smtClean="0"/>
              <a:t>20/04/2013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FF849-245E-4144-9781-4DE793024A21}" type="slidenum">
              <a:rPr lang="en-GB" smtClean="0"/>
              <a:t>‹#›</a:t>
            </a:fld>
            <a:endParaRPr lang="en-GB"/>
          </a:p>
        </p:txBody>
      </p:sp>
    </p:spTree>
    <p:extLst>
      <p:ext uri="{BB962C8B-B14F-4D97-AF65-F5344CB8AC3E}">
        <p14:creationId xmlns:p14="http://schemas.microsoft.com/office/powerpoint/2010/main" val="3720266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Training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3003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0000" lnSpcReduction="20000"/>
          </a:bodyPr>
          <a:lstStyle/>
          <a:p>
            <a:pPr marL="0" indent="0">
              <a:buNone/>
            </a:pPr>
            <a:r>
              <a:rPr lang="en-GB" dirty="0" smtClean="0"/>
              <a:t>In nearly all sports, balance is an important component of fitness. Describe the stork stand test and explain how it could be used to improve performance in a physical activity. (4 marks)</a:t>
            </a:r>
          </a:p>
          <a:p>
            <a:pPr marL="0" indent="0">
              <a:buNone/>
            </a:pPr>
            <a:r>
              <a:rPr lang="en-GB" dirty="0" smtClean="0"/>
              <a:t>Award two marks for describing the stork stand test.</a:t>
            </a:r>
          </a:p>
          <a:p>
            <a:pPr marL="0" indent="0">
              <a:buNone/>
            </a:pPr>
            <a:r>
              <a:rPr lang="en-GB" dirty="0" smtClean="0"/>
              <a:t>• Stand comfortably upright with your hands on hips</a:t>
            </a:r>
          </a:p>
          <a:p>
            <a:pPr marL="0" indent="0">
              <a:buNone/>
            </a:pPr>
            <a:r>
              <a:rPr lang="en-GB" dirty="0" smtClean="0"/>
              <a:t>• stand on one leg</a:t>
            </a:r>
          </a:p>
          <a:p>
            <a:pPr marL="0" indent="0">
              <a:buNone/>
            </a:pPr>
            <a:r>
              <a:rPr lang="en-GB" dirty="0" smtClean="0"/>
              <a:t>• place toes against the knee of the other leg</a:t>
            </a:r>
          </a:p>
          <a:p>
            <a:pPr marL="0" indent="0">
              <a:buNone/>
            </a:pPr>
            <a:r>
              <a:rPr lang="en-GB" dirty="0" smtClean="0"/>
              <a:t>• raise heel and stand on your toes</a:t>
            </a:r>
          </a:p>
          <a:p>
            <a:pPr marL="0" indent="0">
              <a:buNone/>
            </a:pPr>
            <a:r>
              <a:rPr lang="en-GB" dirty="0" smtClean="0"/>
              <a:t>• balance for as long as you can</a:t>
            </a:r>
          </a:p>
          <a:p>
            <a:pPr marL="0" indent="0">
              <a:buNone/>
            </a:pPr>
            <a:r>
              <a:rPr lang="en-GB" dirty="0" smtClean="0"/>
              <a:t>• without either your heel touching the ground</a:t>
            </a:r>
          </a:p>
          <a:p>
            <a:pPr marL="0" indent="0">
              <a:buNone/>
            </a:pPr>
            <a:r>
              <a:rPr lang="en-GB" dirty="0" smtClean="0"/>
              <a:t>• or moving your other foot away from your knee</a:t>
            </a:r>
          </a:p>
          <a:p>
            <a:pPr marL="0" indent="0">
              <a:buNone/>
            </a:pPr>
            <a:r>
              <a:rPr lang="en-GB" dirty="0" smtClean="0"/>
              <a:t>• time is recorded</a:t>
            </a:r>
          </a:p>
          <a:p>
            <a:pPr marL="0" indent="0">
              <a:buNone/>
            </a:pPr>
            <a:r>
              <a:rPr lang="en-GB" dirty="0" smtClean="0"/>
              <a:t>• and compared to standardised tables.</a:t>
            </a:r>
          </a:p>
          <a:p>
            <a:pPr marL="0" indent="0">
              <a:buNone/>
            </a:pPr>
            <a:r>
              <a:rPr lang="en-GB" dirty="0" smtClean="0"/>
              <a:t>Award two further marks for explanation of how the test can be used to improve</a:t>
            </a:r>
          </a:p>
          <a:p>
            <a:pPr marL="0" indent="0">
              <a:buNone/>
            </a:pPr>
            <a:r>
              <a:rPr lang="en-GB" dirty="0" smtClean="0"/>
              <a:t>performance.</a:t>
            </a:r>
          </a:p>
          <a:p>
            <a:pPr marL="0" indent="0">
              <a:buNone/>
            </a:pPr>
            <a:r>
              <a:rPr lang="en-GB" dirty="0" smtClean="0"/>
              <a:t>• A test can improve balance within a performance in other sports/ </a:t>
            </a:r>
            <a:r>
              <a:rPr lang="en-GB" dirty="0" err="1" smtClean="0"/>
              <a:t>eg</a:t>
            </a:r>
            <a:r>
              <a:rPr lang="en-GB" dirty="0" smtClean="0"/>
              <a:t> kicking a ball, balancing on a beam.</a:t>
            </a:r>
          </a:p>
          <a:p>
            <a:pPr marL="0" indent="0">
              <a:buNone/>
            </a:pPr>
            <a:r>
              <a:rPr lang="en-GB" dirty="0" smtClean="0"/>
              <a:t>• Use the results to compare with previous tests/ or standardised tables.</a:t>
            </a:r>
          </a:p>
          <a:p>
            <a:pPr marL="0" indent="0">
              <a:buNone/>
            </a:pPr>
            <a:r>
              <a:rPr lang="en-GB" dirty="0" smtClean="0"/>
              <a:t>• Adjust training accordingly.</a:t>
            </a:r>
          </a:p>
          <a:p>
            <a:pPr marL="0" indent="0">
              <a:buNone/>
            </a:pPr>
            <a:r>
              <a:rPr lang="en-GB" dirty="0" smtClean="0"/>
              <a:t>• Set goals or targets.</a:t>
            </a:r>
          </a:p>
          <a:p>
            <a:pPr marL="0" indent="0">
              <a:buNone/>
            </a:pPr>
            <a:r>
              <a:rPr lang="en-GB" dirty="0" smtClean="0"/>
              <a:t>• Assess how successful your training has been.</a:t>
            </a:r>
          </a:p>
          <a:p>
            <a:pPr marL="0" indent="0">
              <a:buNone/>
            </a:pPr>
            <a:r>
              <a:rPr lang="en-GB" dirty="0" smtClean="0"/>
              <a:t>• Identify strengths or weaknesses.</a:t>
            </a:r>
          </a:p>
          <a:p>
            <a:pPr marL="0" indent="0">
              <a:buNone/>
            </a:pPr>
            <a:endParaRPr lang="en-GB" dirty="0"/>
          </a:p>
        </p:txBody>
      </p:sp>
    </p:spTree>
    <p:extLst>
      <p:ext uri="{BB962C8B-B14F-4D97-AF65-F5344CB8AC3E}">
        <p14:creationId xmlns:p14="http://schemas.microsoft.com/office/powerpoint/2010/main" val="287337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fade">
                                      <p:cBhvr>
                                        <p:cTn id="40" dur="500"/>
                                        <p:tgtEl>
                                          <p:spTgt spid="3">
                                            <p:txEl>
                                              <p:pRg st="12" end="1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fade">
                                      <p:cBhvr>
                                        <p:cTn id="43" dur="500"/>
                                        <p:tgtEl>
                                          <p:spTgt spid="3">
                                            <p:txEl>
                                              <p:pRg st="13" end="1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500"/>
                                        <p:tgtEl>
                                          <p:spTgt spid="3">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500"/>
                                        <p:tgtEl>
                                          <p:spTgt spid="3">
                                            <p:txEl>
                                              <p:pRg st="15" end="15"/>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500"/>
                                        <p:tgtEl>
                                          <p:spTgt spid="3">
                                            <p:txEl>
                                              <p:pRg st="16" end="16"/>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fade">
                                      <p:cBhvr>
                                        <p:cTn id="55" dur="500"/>
                                        <p:tgtEl>
                                          <p:spTgt spid="3">
                                            <p:txEl>
                                              <p:pRg st="17" end="17"/>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0000" lnSpcReduction="20000"/>
          </a:bodyPr>
          <a:lstStyle/>
          <a:p>
            <a:pPr marL="0" indent="0">
              <a:buNone/>
            </a:pPr>
            <a:r>
              <a:rPr lang="en-GB" dirty="0" smtClean="0"/>
              <a:t>Describe a suitable warm-down after an intensive training session, and explain how this would help the performer to recover quickly. (6 marks)</a:t>
            </a:r>
          </a:p>
          <a:p>
            <a:pPr marL="0" indent="0">
              <a:buNone/>
            </a:pPr>
            <a:r>
              <a:rPr lang="en-GB" dirty="0" smtClean="0"/>
              <a:t>Award up to two marks for describing a suitable warm-down.</a:t>
            </a:r>
          </a:p>
          <a:p>
            <a:pPr marL="0" indent="0">
              <a:buNone/>
            </a:pPr>
            <a:r>
              <a:rPr lang="en-GB" dirty="0" smtClean="0"/>
              <a:t>• Aerobic phase – jogging or walking.</a:t>
            </a:r>
          </a:p>
          <a:p>
            <a:pPr marL="0" indent="0">
              <a:buNone/>
            </a:pPr>
            <a:r>
              <a:rPr lang="en-GB" dirty="0" smtClean="0"/>
              <a:t>• Stretch phase – static (or gentle dynamic) stretching/ holding each stretch for 10 seconds.</a:t>
            </a:r>
          </a:p>
          <a:p>
            <a:pPr marL="0" indent="0">
              <a:buNone/>
            </a:pPr>
            <a:r>
              <a:rPr lang="en-GB" dirty="0" smtClean="0"/>
              <a:t>• Each phase should last 5 to 10 minutes.</a:t>
            </a:r>
          </a:p>
          <a:p>
            <a:pPr marL="0" indent="0">
              <a:buNone/>
            </a:pPr>
            <a:r>
              <a:rPr lang="en-GB" dirty="0" smtClean="0"/>
              <a:t>Award a further four marks for explaining how this would enable a performer to recover quickly.</a:t>
            </a:r>
          </a:p>
          <a:p>
            <a:pPr marL="0" indent="0">
              <a:buNone/>
            </a:pPr>
            <a:r>
              <a:rPr lang="en-GB" dirty="0" smtClean="0"/>
              <a:t>Explanation:</a:t>
            </a:r>
          </a:p>
          <a:p>
            <a:pPr marL="0" indent="0">
              <a:buNone/>
            </a:pPr>
            <a:r>
              <a:rPr lang="en-GB" dirty="0" smtClean="0"/>
              <a:t>• reduce the stresses on the body</a:t>
            </a:r>
          </a:p>
          <a:p>
            <a:pPr marL="0" indent="0">
              <a:buNone/>
            </a:pPr>
            <a:r>
              <a:rPr lang="en-GB" dirty="0" smtClean="0"/>
              <a:t>• prevent muscle soreness (DOMS)</a:t>
            </a:r>
          </a:p>
          <a:p>
            <a:pPr marL="0" indent="0">
              <a:buNone/>
            </a:pPr>
            <a:r>
              <a:rPr lang="en-GB" dirty="0" smtClean="0"/>
              <a:t>• allow muscles to relax</a:t>
            </a:r>
          </a:p>
          <a:p>
            <a:pPr marL="0" indent="0">
              <a:buNone/>
            </a:pPr>
            <a:r>
              <a:rPr lang="en-GB" dirty="0" smtClean="0"/>
              <a:t>• gradually decrease body temperature</a:t>
            </a:r>
          </a:p>
          <a:p>
            <a:pPr marL="0" indent="0">
              <a:buNone/>
            </a:pPr>
            <a:r>
              <a:rPr lang="en-GB" dirty="0" smtClean="0"/>
              <a:t>• reduce the chance of dizziness or fainting</a:t>
            </a:r>
          </a:p>
          <a:p>
            <a:pPr marL="0" indent="0">
              <a:buNone/>
            </a:pPr>
            <a:r>
              <a:rPr lang="en-GB" dirty="0" smtClean="0"/>
              <a:t>• stops blood pooling</a:t>
            </a:r>
          </a:p>
          <a:p>
            <a:pPr marL="0" indent="0">
              <a:buNone/>
            </a:pPr>
            <a:r>
              <a:rPr lang="en-GB" dirty="0" smtClean="0"/>
              <a:t>• gradually reduces adrenalin in the blood</a:t>
            </a:r>
          </a:p>
          <a:p>
            <a:pPr marL="0" indent="0">
              <a:buNone/>
            </a:pPr>
            <a:r>
              <a:rPr lang="en-GB" dirty="0" smtClean="0"/>
              <a:t>• stretches or lengthens the muscles</a:t>
            </a:r>
          </a:p>
          <a:p>
            <a:pPr marL="0" indent="0">
              <a:buNone/>
            </a:pPr>
            <a:r>
              <a:rPr lang="en-GB" dirty="0" smtClean="0"/>
              <a:t>• remove lactic acid (from muscles) or waste products</a:t>
            </a:r>
          </a:p>
          <a:p>
            <a:pPr marL="0" indent="0">
              <a:buNone/>
            </a:pPr>
            <a:r>
              <a:rPr lang="en-GB" dirty="0" smtClean="0"/>
              <a:t>• encourage blood flow to previously active muscles</a:t>
            </a:r>
          </a:p>
          <a:p>
            <a:pPr marL="0" indent="0">
              <a:buNone/>
            </a:pPr>
            <a:r>
              <a:rPr lang="en-GB" dirty="0" smtClean="0"/>
              <a:t>• breathing rate reduced</a:t>
            </a:r>
          </a:p>
          <a:p>
            <a:pPr marL="0" indent="0">
              <a:buNone/>
            </a:pPr>
            <a:r>
              <a:rPr lang="en-GB" dirty="0" smtClean="0"/>
              <a:t>• heart rate reduced</a:t>
            </a:r>
          </a:p>
          <a:p>
            <a:pPr marL="0" indent="0">
              <a:buNone/>
            </a:pPr>
            <a:r>
              <a:rPr lang="en-GB" dirty="0" smtClean="0"/>
              <a:t>• reduce carbon dioxide in the body/increase oxygen intake.</a:t>
            </a:r>
          </a:p>
          <a:p>
            <a:pPr marL="0" indent="0">
              <a:buNone/>
            </a:pPr>
            <a:endParaRPr lang="en-GB" dirty="0"/>
          </a:p>
        </p:txBody>
      </p:sp>
    </p:spTree>
    <p:extLst>
      <p:ext uri="{BB962C8B-B14F-4D97-AF65-F5344CB8AC3E}">
        <p14:creationId xmlns:p14="http://schemas.microsoft.com/office/powerpoint/2010/main" val="4069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arn(inVertical)">
                                      <p:cBhvr>
                                        <p:cTn id="34" dur="500"/>
                                        <p:tgtEl>
                                          <p:spTgt spid="3">
                                            <p:txEl>
                                              <p:pRg st="10" end="10"/>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barn(inVertical)">
                                      <p:cBhvr>
                                        <p:cTn id="40" dur="500"/>
                                        <p:tgtEl>
                                          <p:spTgt spid="3">
                                            <p:txEl>
                                              <p:pRg st="12" end="12"/>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barn(inVertical)">
                                      <p:cBhvr>
                                        <p:cTn id="43" dur="500"/>
                                        <p:tgtEl>
                                          <p:spTgt spid="3">
                                            <p:txEl>
                                              <p:pRg st="13" end="13"/>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barn(inVertical)">
                                      <p:cBhvr>
                                        <p:cTn id="46" dur="500"/>
                                        <p:tgtEl>
                                          <p:spTgt spid="3">
                                            <p:txEl>
                                              <p:pRg st="14" end="14"/>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barn(inVertical)">
                                      <p:cBhvr>
                                        <p:cTn id="49" dur="500"/>
                                        <p:tgtEl>
                                          <p:spTgt spid="3">
                                            <p:txEl>
                                              <p:pRg st="15" end="15"/>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barn(inVertical)">
                                      <p:cBhvr>
                                        <p:cTn id="52" dur="500"/>
                                        <p:tgtEl>
                                          <p:spTgt spid="3">
                                            <p:txEl>
                                              <p:pRg st="16" end="16"/>
                                            </p:txEl>
                                          </p:spTgt>
                                        </p:tgtEl>
                                      </p:cBhvr>
                                    </p:animEffect>
                                  </p:childTnLst>
                                </p:cTn>
                              </p:par>
                              <p:par>
                                <p:cTn id="53" presetID="16" presetClass="entr" presetSubtype="21"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barn(inVertical)">
                                      <p:cBhvr>
                                        <p:cTn id="55" dur="500"/>
                                        <p:tgtEl>
                                          <p:spTgt spid="3">
                                            <p:txEl>
                                              <p:pRg st="17" end="17"/>
                                            </p:txEl>
                                          </p:spTgt>
                                        </p:tgtEl>
                                      </p:cBhvr>
                                    </p:animEffect>
                                  </p:childTnLst>
                                </p:cTn>
                              </p:par>
                              <p:par>
                                <p:cTn id="56" presetID="16" presetClass="entr" presetSubtype="21" fill="hold"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barn(inVertical)">
                                      <p:cBhvr>
                                        <p:cTn id="58" dur="500"/>
                                        <p:tgtEl>
                                          <p:spTgt spid="3">
                                            <p:txEl>
                                              <p:pRg st="18" end="18"/>
                                            </p:txEl>
                                          </p:spTgt>
                                        </p:tgtEl>
                                      </p:cBhvr>
                                    </p:animEffect>
                                  </p:childTnLst>
                                </p:cTn>
                              </p:par>
                              <p:par>
                                <p:cTn id="59" presetID="16" presetClass="entr" presetSubtype="21" fill="hold" nodeType="with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animEffect transition="in" filter="barn(inVertical)">
                                      <p:cBhvr>
                                        <p:cTn id="61"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Which one of the following describes the Fartlek training method?</a:t>
            </a:r>
          </a:p>
          <a:p>
            <a:pPr marL="0" indent="0">
              <a:buNone/>
            </a:pPr>
            <a:r>
              <a:rPr lang="en-GB" dirty="0" smtClean="0"/>
              <a:t>Speed play</a:t>
            </a:r>
          </a:p>
          <a:p>
            <a:pPr marL="0" indent="0">
              <a:buNone/>
            </a:pPr>
            <a:r>
              <a:rPr lang="en-GB" dirty="0" smtClean="0"/>
              <a:t>Long distance running</a:t>
            </a:r>
          </a:p>
          <a:p>
            <a:pPr marL="0" indent="0">
              <a:buNone/>
            </a:pPr>
            <a:r>
              <a:rPr lang="en-GB" dirty="0" smtClean="0"/>
              <a:t>Training with weights</a:t>
            </a:r>
          </a:p>
          <a:p>
            <a:pPr marL="0" indent="0">
              <a:buNone/>
            </a:pPr>
            <a:r>
              <a:rPr lang="en-GB" dirty="0" smtClean="0"/>
              <a:t>Exercising to music</a:t>
            </a:r>
          </a:p>
          <a:p>
            <a:pPr marL="0" indent="0">
              <a:buNone/>
            </a:pPr>
            <a:r>
              <a:rPr lang="en-GB" dirty="0" smtClean="0"/>
              <a:t>(1 mark)</a:t>
            </a:r>
          </a:p>
          <a:p>
            <a:pPr marL="0" indent="0">
              <a:buNone/>
            </a:pPr>
            <a:endParaRPr lang="en-GB" dirty="0"/>
          </a:p>
        </p:txBody>
      </p:sp>
    </p:spTree>
    <p:extLst>
      <p:ext uri="{BB962C8B-B14F-4D97-AF65-F5344CB8AC3E}">
        <p14:creationId xmlns:p14="http://schemas.microsoft.com/office/powerpoint/2010/main" val="38772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Which one of the following activities would be least suitable for an 11 year old?</a:t>
            </a:r>
          </a:p>
          <a:p>
            <a:pPr marL="0" indent="0">
              <a:buNone/>
            </a:pPr>
            <a:r>
              <a:rPr lang="en-GB" dirty="0" smtClean="0"/>
              <a:t>Cross country running</a:t>
            </a:r>
          </a:p>
          <a:p>
            <a:pPr marL="0" indent="0">
              <a:buNone/>
            </a:pPr>
            <a:r>
              <a:rPr lang="en-GB" dirty="0" smtClean="0"/>
              <a:t>Swimming</a:t>
            </a:r>
          </a:p>
          <a:p>
            <a:pPr marL="0" indent="0">
              <a:buNone/>
            </a:pPr>
            <a:r>
              <a:rPr lang="en-GB" dirty="0" smtClean="0"/>
              <a:t>Circuit training</a:t>
            </a:r>
          </a:p>
          <a:p>
            <a:pPr marL="0" indent="0">
              <a:buNone/>
            </a:pPr>
            <a:r>
              <a:rPr lang="en-GB" dirty="0" smtClean="0"/>
              <a:t>Weight training</a:t>
            </a:r>
          </a:p>
          <a:p>
            <a:pPr marL="0" indent="0">
              <a:buNone/>
            </a:pPr>
            <a:r>
              <a:rPr lang="en-GB" dirty="0" smtClean="0"/>
              <a:t>(1 mark)</a:t>
            </a:r>
          </a:p>
          <a:p>
            <a:pPr marL="0" indent="0">
              <a:buNone/>
            </a:pPr>
            <a:endParaRPr lang="en-GB" dirty="0"/>
          </a:p>
        </p:txBody>
      </p:sp>
    </p:spTree>
    <p:extLst>
      <p:ext uri="{BB962C8B-B14F-4D97-AF65-F5344CB8AC3E}">
        <p14:creationId xmlns:p14="http://schemas.microsoft.com/office/powerpoint/2010/main" val="107965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Weight training is one method of improving fitness. State and explain two benefits to health and fitness that can be gained from a well-planned weight training programme. (4 marks)</a:t>
            </a:r>
          </a:p>
          <a:p>
            <a:pPr marL="0" indent="0">
              <a:buNone/>
            </a:pPr>
            <a:r>
              <a:rPr lang="en-GB" dirty="0" smtClean="0"/>
              <a:t>• Increase in muscular strength/ power/ endurance/ more effective in a sports context/ carrying out everyday life.</a:t>
            </a:r>
          </a:p>
          <a:p>
            <a:pPr marL="0" indent="0">
              <a:buNone/>
            </a:pPr>
            <a:r>
              <a:rPr lang="en-GB" dirty="0" smtClean="0"/>
              <a:t>• Increase in muscle tone/ more aesthetic appearance/ better stature.</a:t>
            </a:r>
          </a:p>
          <a:p>
            <a:pPr marL="0" indent="0">
              <a:buNone/>
            </a:pPr>
            <a:r>
              <a:rPr lang="en-GB" dirty="0" smtClean="0"/>
              <a:t>• Increase in muscle bulk or larger muscles/ beneficial to some sports requiring weight or size.</a:t>
            </a:r>
          </a:p>
          <a:p>
            <a:pPr marL="0" indent="0">
              <a:buNone/>
            </a:pPr>
            <a:r>
              <a:rPr lang="en-GB" dirty="0" smtClean="0"/>
              <a:t>• Increase in mental well-being/ feel good factor/ increase in self-confidence.</a:t>
            </a:r>
          </a:p>
          <a:p>
            <a:pPr marL="0" indent="0">
              <a:buNone/>
            </a:pPr>
            <a:r>
              <a:rPr lang="en-GB" dirty="0" smtClean="0"/>
              <a:t>• Assisting in recovery after injury/ rehabilitation.</a:t>
            </a:r>
          </a:p>
          <a:p>
            <a:pPr marL="0" indent="0">
              <a:buNone/>
            </a:pPr>
            <a:r>
              <a:rPr lang="en-GB" dirty="0" smtClean="0"/>
              <a:t>• Social well-being/ training in pairs or working with other team members.</a:t>
            </a:r>
          </a:p>
          <a:p>
            <a:pPr marL="0" indent="0">
              <a:buNone/>
            </a:pPr>
            <a:r>
              <a:rPr lang="en-GB" dirty="0" smtClean="0"/>
              <a:t>Accept any other suitable response.</a:t>
            </a:r>
          </a:p>
          <a:p>
            <a:pPr marL="0" indent="0">
              <a:buNone/>
            </a:pPr>
            <a:endParaRPr lang="en-GB" dirty="0"/>
          </a:p>
        </p:txBody>
      </p:sp>
    </p:spTree>
    <p:extLst>
      <p:ext uri="{BB962C8B-B14F-4D97-AF65-F5344CB8AC3E}">
        <p14:creationId xmlns:p14="http://schemas.microsoft.com/office/powerpoint/2010/main" val="262021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Explain how you would apply the FIT principle to a weight training programme. (4 marks)</a:t>
            </a:r>
          </a:p>
          <a:p>
            <a:pPr marL="0" indent="0">
              <a:buNone/>
            </a:pPr>
            <a:r>
              <a:rPr lang="en-GB" dirty="0" smtClean="0"/>
              <a:t>• Frequency – train more times during a week.</a:t>
            </a:r>
          </a:p>
          <a:p>
            <a:pPr marL="0" indent="0">
              <a:buNone/>
            </a:pPr>
            <a:r>
              <a:rPr lang="en-GB" dirty="0" smtClean="0"/>
              <a:t>• Intensity – train harder/ by increasing resistance/ weight/ speed/ repetitions or sets.</a:t>
            </a:r>
          </a:p>
          <a:p>
            <a:pPr marL="0" indent="0">
              <a:buNone/>
            </a:pPr>
            <a:r>
              <a:rPr lang="en-GB" dirty="0" smtClean="0"/>
              <a:t>• Time (duration) – train for a longer time.</a:t>
            </a:r>
          </a:p>
          <a:p>
            <a:pPr marL="0" indent="0">
              <a:buNone/>
            </a:pPr>
            <a:endParaRPr lang="en-GB" dirty="0"/>
          </a:p>
        </p:txBody>
      </p:sp>
    </p:spTree>
    <p:extLst>
      <p:ext uri="{BB962C8B-B14F-4D97-AF65-F5344CB8AC3E}">
        <p14:creationId xmlns:p14="http://schemas.microsoft.com/office/powerpoint/2010/main" val="238907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State and explain two health and safety precautions that you should take when completing a weight training session. (4 marks)</a:t>
            </a:r>
          </a:p>
          <a:p>
            <a:pPr marL="0" indent="0">
              <a:buNone/>
            </a:pPr>
            <a:r>
              <a:rPr lang="en-GB" dirty="0" smtClean="0"/>
              <a:t>NB Injury can only be credited once unless specific </a:t>
            </a:r>
            <a:r>
              <a:rPr lang="en-GB" dirty="0" err="1" smtClean="0"/>
              <a:t>eg</a:t>
            </a:r>
            <a:r>
              <a:rPr lang="en-GB" dirty="0" smtClean="0"/>
              <a:t> pulling muscles.</a:t>
            </a:r>
          </a:p>
          <a:p>
            <a:pPr marL="0" indent="0">
              <a:buNone/>
            </a:pPr>
            <a:r>
              <a:rPr lang="en-GB" dirty="0" smtClean="0"/>
              <a:t>• Ensure you are fit enough to start a programme/ to avoid over stressing your body.</a:t>
            </a:r>
          </a:p>
          <a:p>
            <a:pPr marL="0" indent="0">
              <a:buNone/>
            </a:pPr>
            <a:r>
              <a:rPr lang="en-GB" dirty="0" smtClean="0"/>
              <a:t>• Warm up/ to minimise risk of injury.</a:t>
            </a:r>
          </a:p>
          <a:p>
            <a:pPr marL="0" indent="0">
              <a:buNone/>
            </a:pPr>
            <a:r>
              <a:rPr lang="en-GB" dirty="0" smtClean="0"/>
              <a:t>• Warm down/ to assist recovery.</a:t>
            </a:r>
          </a:p>
          <a:p>
            <a:pPr marL="0" indent="0">
              <a:buNone/>
            </a:pPr>
            <a:r>
              <a:rPr lang="en-GB" dirty="0" smtClean="0"/>
              <a:t>• Use correct technique/ to avoid short or long term injuries.</a:t>
            </a:r>
          </a:p>
          <a:p>
            <a:pPr marL="0" indent="0">
              <a:buNone/>
            </a:pPr>
            <a:r>
              <a:rPr lang="en-GB" dirty="0" smtClean="0"/>
              <a:t>• Ensure you have access to appropriate equipment/ avoid injury.</a:t>
            </a:r>
          </a:p>
          <a:p>
            <a:pPr marL="0" indent="0">
              <a:buNone/>
            </a:pPr>
            <a:r>
              <a:rPr lang="en-GB" dirty="0" smtClean="0"/>
              <a:t>• Don’t eat prior to exercise/ avoid cramp/ indigestion/ lethargy.</a:t>
            </a:r>
          </a:p>
          <a:p>
            <a:pPr marL="0" indent="0">
              <a:buNone/>
            </a:pPr>
            <a:r>
              <a:rPr lang="en-GB" dirty="0" smtClean="0"/>
              <a:t>• Remove dangerous objects from the training area/ to avoid a trip hazard.</a:t>
            </a:r>
          </a:p>
          <a:p>
            <a:pPr marL="0" indent="0">
              <a:buNone/>
            </a:pPr>
            <a:r>
              <a:rPr lang="en-GB" dirty="0" smtClean="0"/>
              <a:t>• Collars on weights/ equipment not secure/ may fall.</a:t>
            </a:r>
          </a:p>
          <a:p>
            <a:pPr marL="0" indent="0">
              <a:buNone/>
            </a:pPr>
            <a:r>
              <a:rPr lang="en-GB" dirty="0" smtClean="0"/>
              <a:t>• Ensure stations are not too close to each other/ to avoid collisions.</a:t>
            </a:r>
          </a:p>
          <a:p>
            <a:pPr marL="0" indent="0">
              <a:buNone/>
            </a:pPr>
            <a:r>
              <a:rPr lang="en-GB" dirty="0" smtClean="0"/>
              <a:t>• Are facilities safe for use/ wet floors/ slip hazard.</a:t>
            </a:r>
          </a:p>
          <a:p>
            <a:pPr marL="0" indent="0">
              <a:buNone/>
            </a:pPr>
            <a:r>
              <a:rPr lang="en-GB" dirty="0" smtClean="0"/>
              <a:t>• Ensure you have a spotter/ avoid dropping weight.</a:t>
            </a:r>
          </a:p>
          <a:p>
            <a:pPr marL="0" indent="0">
              <a:buNone/>
            </a:pPr>
            <a:r>
              <a:rPr lang="en-GB" dirty="0" smtClean="0"/>
              <a:t>• Drink water to avoid dehydration/ maintain focus.</a:t>
            </a:r>
          </a:p>
          <a:p>
            <a:pPr marL="0" indent="0">
              <a:buNone/>
            </a:pPr>
            <a:endParaRPr lang="en-GB" dirty="0"/>
          </a:p>
        </p:txBody>
      </p:sp>
    </p:spTree>
    <p:extLst>
      <p:ext uri="{BB962C8B-B14F-4D97-AF65-F5344CB8AC3E}">
        <p14:creationId xmlns:p14="http://schemas.microsoft.com/office/powerpoint/2010/main" val="387370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Explain how injuries may be prevented by warming up before participating in any physical activity. (4 marks)</a:t>
            </a:r>
          </a:p>
          <a:p>
            <a:pPr marL="0" indent="0">
              <a:buNone/>
            </a:pPr>
            <a:r>
              <a:rPr lang="en-GB" dirty="0" smtClean="0"/>
              <a:t>• Aerobic phase/ raise in body temperature/ increase elasticity in muscles and tendons/ reduce likelihood of muscle pulls or tendon damage or ligament damage.</a:t>
            </a:r>
          </a:p>
          <a:p>
            <a:pPr marL="0" indent="0">
              <a:buNone/>
            </a:pPr>
            <a:r>
              <a:rPr lang="en-GB" dirty="0" smtClean="0"/>
              <a:t>• Stretching or mobilising/ to increase range of joint movement.</a:t>
            </a:r>
          </a:p>
          <a:p>
            <a:pPr marL="0" indent="0">
              <a:buNone/>
            </a:pPr>
            <a:r>
              <a:rPr lang="en-GB" dirty="0" smtClean="0"/>
              <a:t>• Mental preparation/ to focus on the task/ to prevent careless accidents.</a:t>
            </a:r>
          </a:p>
          <a:p>
            <a:pPr marL="0" indent="0">
              <a:buNone/>
            </a:pPr>
            <a:r>
              <a:rPr lang="en-GB" dirty="0" smtClean="0"/>
              <a:t>• Skill preparation or rehearsal/ to prepare for the intensity of the activity/ to avoid specific injuries associated with the activity.</a:t>
            </a:r>
          </a:p>
          <a:p>
            <a:pPr marL="0" indent="0">
              <a:buNone/>
            </a:pPr>
            <a:r>
              <a:rPr lang="en-GB" dirty="0" smtClean="0"/>
              <a:t>• Different types of stretching – dynamic, passive, ballistic, static, active.</a:t>
            </a:r>
          </a:p>
          <a:p>
            <a:pPr marL="0" indent="0">
              <a:buNone/>
            </a:pPr>
            <a:endParaRPr lang="en-GB" dirty="0"/>
          </a:p>
        </p:txBody>
      </p:sp>
    </p:spTree>
    <p:extLst>
      <p:ext uri="{BB962C8B-B14F-4D97-AF65-F5344CB8AC3E}">
        <p14:creationId xmlns:p14="http://schemas.microsoft.com/office/powerpoint/2010/main" val="11477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The correct technique for lifting is to:</a:t>
            </a:r>
          </a:p>
          <a:p>
            <a:pPr marL="0" indent="0">
              <a:buNone/>
            </a:pPr>
            <a:r>
              <a:rPr lang="en-GB" dirty="0" smtClean="0"/>
              <a:t>Bend your back and keep your legs straight</a:t>
            </a:r>
          </a:p>
          <a:p>
            <a:pPr marL="0" indent="0">
              <a:buNone/>
            </a:pPr>
            <a:r>
              <a:rPr lang="en-GB" dirty="0" smtClean="0"/>
              <a:t>Bend over at the waist and reach out with your arms</a:t>
            </a:r>
          </a:p>
          <a:p>
            <a:pPr marL="0" indent="0">
              <a:buNone/>
            </a:pPr>
            <a:r>
              <a:rPr lang="en-GB" dirty="0" smtClean="0"/>
              <a:t>Bend sideways at the waist and turn your arms to the side</a:t>
            </a:r>
          </a:p>
          <a:p>
            <a:pPr marL="0" indent="0">
              <a:buNone/>
            </a:pPr>
            <a:r>
              <a:rPr lang="en-GB" dirty="0" smtClean="0"/>
              <a:t>Bend at the knees and keep the back straight</a:t>
            </a:r>
          </a:p>
          <a:p>
            <a:pPr marL="0" indent="0">
              <a:buNone/>
            </a:pPr>
            <a:r>
              <a:rPr lang="en-GB" dirty="0" smtClean="0"/>
              <a:t>(1 mark)</a:t>
            </a:r>
          </a:p>
          <a:p>
            <a:pPr marL="0" indent="0">
              <a:buNone/>
            </a:pPr>
            <a:endParaRPr lang="en-GB" dirty="0"/>
          </a:p>
        </p:txBody>
      </p:sp>
    </p:spTree>
    <p:extLst>
      <p:ext uri="{BB962C8B-B14F-4D97-AF65-F5344CB8AC3E}">
        <p14:creationId xmlns:p14="http://schemas.microsoft.com/office/powerpoint/2010/main" val="8607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dirty="0" smtClean="0"/>
              <a:t>In a weight training session, the number of times that you lift the weights is known as:</a:t>
            </a:r>
          </a:p>
          <a:p>
            <a:pPr marL="0" indent="0">
              <a:buNone/>
            </a:pPr>
            <a:r>
              <a:rPr lang="en-GB" dirty="0" smtClean="0"/>
              <a:t>Overload</a:t>
            </a:r>
          </a:p>
          <a:p>
            <a:pPr marL="0" indent="0">
              <a:buNone/>
            </a:pPr>
            <a:r>
              <a:rPr lang="en-GB" dirty="0" smtClean="0"/>
              <a:t>Repetitions</a:t>
            </a:r>
          </a:p>
          <a:p>
            <a:pPr marL="0" indent="0">
              <a:buNone/>
            </a:pPr>
            <a:r>
              <a:rPr lang="en-GB" dirty="0" smtClean="0"/>
              <a:t>Sets</a:t>
            </a:r>
          </a:p>
          <a:p>
            <a:pPr marL="0" indent="0">
              <a:buNone/>
            </a:pPr>
            <a:r>
              <a:rPr lang="en-GB" dirty="0" smtClean="0"/>
              <a:t>Curls</a:t>
            </a:r>
          </a:p>
          <a:p>
            <a:pPr marL="0" indent="0">
              <a:buNone/>
            </a:pPr>
            <a:r>
              <a:rPr lang="en-GB" dirty="0" smtClean="0"/>
              <a:t>(1 mark)</a:t>
            </a:r>
          </a:p>
          <a:p>
            <a:pPr marL="0" indent="0">
              <a:buNone/>
            </a:pPr>
            <a:endParaRPr lang="en-GB" dirty="0"/>
          </a:p>
        </p:txBody>
      </p:sp>
    </p:spTree>
    <p:extLst>
      <p:ext uri="{BB962C8B-B14F-4D97-AF65-F5344CB8AC3E}">
        <p14:creationId xmlns:p14="http://schemas.microsoft.com/office/powerpoint/2010/main" val="330252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When taking part in training, the minimum heart rate that you need to reach to improve your fitness is known as the:</a:t>
            </a:r>
          </a:p>
          <a:p>
            <a:pPr marL="0" indent="0">
              <a:buNone/>
            </a:pPr>
            <a:r>
              <a:rPr lang="en-GB" dirty="0" smtClean="0"/>
              <a:t>Training zone</a:t>
            </a:r>
          </a:p>
          <a:p>
            <a:pPr marL="0" indent="0">
              <a:buNone/>
            </a:pPr>
            <a:r>
              <a:rPr lang="en-GB" dirty="0" smtClean="0"/>
              <a:t>Maximum heart rate</a:t>
            </a:r>
          </a:p>
          <a:p>
            <a:pPr marL="0" indent="0">
              <a:buNone/>
            </a:pPr>
            <a:r>
              <a:rPr lang="en-GB" dirty="0" smtClean="0"/>
              <a:t>Wall</a:t>
            </a:r>
          </a:p>
          <a:p>
            <a:pPr marL="0" indent="0">
              <a:buNone/>
            </a:pPr>
            <a:r>
              <a:rPr lang="en-GB" dirty="0" smtClean="0"/>
              <a:t>Training threshold</a:t>
            </a:r>
          </a:p>
          <a:p>
            <a:pPr marL="0" indent="0">
              <a:buNone/>
            </a:pPr>
            <a:r>
              <a:rPr lang="en-GB" dirty="0" smtClean="0"/>
              <a:t>(1 mark)</a:t>
            </a:r>
          </a:p>
          <a:p>
            <a:pPr marL="0" indent="0">
              <a:buNone/>
            </a:pPr>
            <a:endParaRPr lang="en-GB" dirty="0"/>
          </a:p>
        </p:txBody>
      </p:sp>
    </p:spTree>
    <p:extLst>
      <p:ext uri="{BB962C8B-B14F-4D97-AF65-F5344CB8AC3E}">
        <p14:creationId xmlns:p14="http://schemas.microsoft.com/office/powerpoint/2010/main" val="316683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Lifting equipment correctly is important. State four safety measures that should be considered when lifting and moving heavy sports equipment. (4 marks)</a:t>
            </a:r>
          </a:p>
          <a:p>
            <a:pPr marL="0" indent="0">
              <a:buNone/>
            </a:pPr>
            <a:r>
              <a:rPr lang="en-GB" dirty="0" smtClean="0"/>
              <a:t>• Bend knees.</a:t>
            </a:r>
          </a:p>
          <a:p>
            <a:pPr marL="0" indent="0">
              <a:buNone/>
            </a:pPr>
            <a:r>
              <a:rPr lang="en-GB" dirty="0" smtClean="0"/>
              <a:t>• Straight back or don’t bend your back.</a:t>
            </a:r>
          </a:p>
          <a:p>
            <a:pPr marL="0" indent="0">
              <a:buNone/>
            </a:pPr>
            <a:r>
              <a:rPr lang="en-GB" dirty="0" smtClean="0"/>
              <a:t>• Keep equipment close to body or close to centre of gravity.</a:t>
            </a:r>
          </a:p>
          <a:p>
            <a:pPr marL="0" indent="0">
              <a:buNone/>
            </a:pPr>
            <a:r>
              <a:rPr lang="en-GB" dirty="0" smtClean="0"/>
              <a:t>• To keep weight balanced.</a:t>
            </a:r>
          </a:p>
          <a:p>
            <a:pPr marL="0" indent="0">
              <a:buNone/>
            </a:pPr>
            <a:r>
              <a:rPr lang="en-GB" dirty="0" smtClean="0"/>
              <a:t>• Do not attempt to carry anything that is too heavy - obtain help from another person.</a:t>
            </a:r>
          </a:p>
          <a:p>
            <a:pPr marL="0" indent="0">
              <a:buNone/>
            </a:pPr>
            <a:r>
              <a:rPr lang="en-GB" dirty="0" smtClean="0"/>
              <a:t>• Have a firm grip.</a:t>
            </a:r>
          </a:p>
          <a:p>
            <a:pPr marL="0" indent="0">
              <a:buNone/>
            </a:pPr>
            <a:r>
              <a:rPr lang="en-GB" dirty="0" smtClean="0"/>
              <a:t>• Face the way you are to travel.</a:t>
            </a:r>
          </a:p>
          <a:p>
            <a:pPr marL="0" indent="0">
              <a:buNone/>
            </a:pPr>
            <a:r>
              <a:rPr lang="en-GB" dirty="0" smtClean="0"/>
              <a:t>• Repeat the action when lowering the equipment.</a:t>
            </a:r>
          </a:p>
          <a:p>
            <a:pPr marL="0" indent="0">
              <a:buNone/>
            </a:pPr>
            <a:r>
              <a:rPr lang="en-GB" dirty="0" smtClean="0"/>
              <a:t>• Possible hazards </a:t>
            </a:r>
            <a:r>
              <a:rPr lang="en-GB" dirty="0" err="1" smtClean="0"/>
              <a:t>eg</a:t>
            </a:r>
            <a:r>
              <a:rPr lang="en-GB" dirty="0" smtClean="0"/>
              <a:t> slippery floors or other equipment nearby.</a:t>
            </a:r>
          </a:p>
          <a:p>
            <a:pPr marL="0" indent="0">
              <a:buNone/>
            </a:pPr>
            <a:r>
              <a:rPr lang="en-GB" dirty="0" smtClean="0"/>
              <a:t>• Other considerations </a:t>
            </a:r>
            <a:r>
              <a:rPr lang="en-GB" dirty="0" err="1" smtClean="0"/>
              <a:t>eg</a:t>
            </a:r>
            <a:r>
              <a:rPr lang="en-GB" dirty="0" smtClean="0"/>
              <a:t> distance or time span.</a:t>
            </a:r>
          </a:p>
          <a:p>
            <a:pPr marL="0" indent="0">
              <a:buNone/>
            </a:pPr>
            <a:r>
              <a:rPr lang="en-GB" dirty="0" smtClean="0"/>
              <a:t>• Appropriate safety footwear.</a:t>
            </a:r>
          </a:p>
          <a:p>
            <a:pPr marL="0" indent="0">
              <a:buNone/>
            </a:pPr>
            <a:endParaRPr lang="en-GB" dirty="0"/>
          </a:p>
        </p:txBody>
      </p:sp>
    </p:spTree>
    <p:extLst>
      <p:ext uri="{BB962C8B-B14F-4D97-AF65-F5344CB8AC3E}">
        <p14:creationId xmlns:p14="http://schemas.microsoft.com/office/powerpoint/2010/main" val="227089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Explain how a warm-up before any form of physical activity can help to prevent injury. (2 marks)</a:t>
            </a:r>
          </a:p>
          <a:p>
            <a:pPr marL="0" indent="0">
              <a:buNone/>
            </a:pPr>
            <a:r>
              <a:rPr lang="en-GB" dirty="0" smtClean="0"/>
              <a:t>• Prepare the body for activity/ physical or mental preparation.</a:t>
            </a:r>
          </a:p>
          <a:p>
            <a:pPr marL="0" indent="0">
              <a:buNone/>
            </a:pPr>
            <a:r>
              <a:rPr lang="en-GB" dirty="0" smtClean="0"/>
              <a:t>• Increases body temperature </a:t>
            </a:r>
            <a:r>
              <a:rPr lang="en-GB" dirty="0" err="1" smtClean="0"/>
              <a:t>eg</a:t>
            </a:r>
            <a:r>
              <a:rPr lang="en-GB" dirty="0" smtClean="0"/>
              <a:t> warm muscles.</a:t>
            </a:r>
          </a:p>
          <a:p>
            <a:pPr marL="0" indent="0">
              <a:buNone/>
            </a:pPr>
            <a:r>
              <a:rPr lang="en-GB" dirty="0" smtClean="0"/>
              <a:t>• Improves elasticity of muscles </a:t>
            </a:r>
            <a:r>
              <a:rPr lang="en-GB" dirty="0" err="1" smtClean="0"/>
              <a:t>eg</a:t>
            </a:r>
            <a:r>
              <a:rPr lang="en-GB" dirty="0" smtClean="0"/>
              <a:t> stretches muscles.</a:t>
            </a:r>
          </a:p>
          <a:p>
            <a:pPr marL="0" indent="0">
              <a:buNone/>
            </a:pPr>
            <a:r>
              <a:rPr lang="en-GB" dirty="0" smtClean="0"/>
              <a:t>• Increases range of movement.</a:t>
            </a:r>
          </a:p>
          <a:p>
            <a:pPr marL="0" indent="0">
              <a:buNone/>
            </a:pPr>
            <a:r>
              <a:rPr lang="en-GB" dirty="0" smtClean="0"/>
              <a:t>• Increases oxygen flow to the muscles/ increase blood flow.</a:t>
            </a:r>
          </a:p>
          <a:p>
            <a:pPr marL="0" indent="0">
              <a:buNone/>
            </a:pPr>
            <a:r>
              <a:rPr lang="en-GB" dirty="0" smtClean="0"/>
              <a:t>• Improved psychological preparation/ focus and concentration.</a:t>
            </a:r>
          </a:p>
          <a:p>
            <a:pPr marL="0" indent="0">
              <a:buNone/>
            </a:pPr>
            <a:r>
              <a:rPr lang="en-GB" dirty="0" smtClean="0"/>
              <a:t>• Perform skills to be used in the actual activity/ to get used to conditions and the environment.</a:t>
            </a:r>
          </a:p>
          <a:p>
            <a:pPr marL="0" indent="0">
              <a:buNone/>
            </a:pPr>
            <a:r>
              <a:rPr lang="en-GB" dirty="0" smtClean="0"/>
              <a:t>NB no marks awarded for types of injuries or prevention of injury.</a:t>
            </a:r>
          </a:p>
          <a:p>
            <a:pPr marL="0" indent="0">
              <a:buNone/>
            </a:pPr>
            <a:endParaRPr lang="en-GB" dirty="0"/>
          </a:p>
        </p:txBody>
      </p:sp>
    </p:spTree>
    <p:extLst>
      <p:ext uri="{BB962C8B-B14F-4D97-AF65-F5344CB8AC3E}">
        <p14:creationId xmlns:p14="http://schemas.microsoft.com/office/powerpoint/2010/main" val="17179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7500" lnSpcReduction="20000"/>
          </a:bodyPr>
          <a:lstStyle/>
          <a:p>
            <a:pPr marL="0" indent="0">
              <a:buNone/>
            </a:pPr>
            <a:r>
              <a:rPr lang="en-GB" dirty="0" smtClean="0"/>
              <a:t>Other than warming up, name three safety precautions you should take before starting a weight training session. (3 marks)</a:t>
            </a:r>
          </a:p>
          <a:p>
            <a:pPr marL="0" indent="0">
              <a:buNone/>
            </a:pPr>
            <a:r>
              <a:rPr lang="en-GB" dirty="0" smtClean="0"/>
              <a:t>Safety precautions include:</a:t>
            </a:r>
          </a:p>
          <a:p>
            <a:pPr marL="0" indent="0">
              <a:buNone/>
            </a:pPr>
            <a:r>
              <a:rPr lang="en-GB" dirty="0" smtClean="0"/>
              <a:t>• seek professional help</a:t>
            </a:r>
          </a:p>
          <a:p>
            <a:pPr marL="0" indent="0">
              <a:buNone/>
            </a:pPr>
            <a:r>
              <a:rPr lang="en-GB" dirty="0" smtClean="0"/>
              <a:t>• go through an induction programme</a:t>
            </a:r>
          </a:p>
          <a:p>
            <a:pPr marL="0" indent="0">
              <a:buNone/>
            </a:pPr>
            <a:r>
              <a:rPr lang="en-GB" dirty="0" smtClean="0"/>
              <a:t>• wear appropriate clothing</a:t>
            </a:r>
          </a:p>
          <a:p>
            <a:pPr marL="0" indent="0">
              <a:buNone/>
            </a:pPr>
            <a:r>
              <a:rPr lang="en-GB" dirty="0" smtClean="0"/>
              <a:t>• remove jewellery</a:t>
            </a:r>
          </a:p>
          <a:p>
            <a:pPr marL="0" indent="0">
              <a:buNone/>
            </a:pPr>
            <a:r>
              <a:rPr lang="en-GB" dirty="0" smtClean="0"/>
              <a:t>• ensure you have access to appropriate equipment</a:t>
            </a:r>
          </a:p>
          <a:p>
            <a:pPr marL="0" indent="0">
              <a:buNone/>
            </a:pPr>
            <a:r>
              <a:rPr lang="en-GB" dirty="0" smtClean="0"/>
              <a:t>• safe equipment, </a:t>
            </a:r>
            <a:r>
              <a:rPr lang="en-GB" dirty="0" err="1" smtClean="0"/>
              <a:t>eg</a:t>
            </a:r>
            <a:r>
              <a:rPr lang="en-GB" dirty="0" smtClean="0"/>
              <a:t> collars secured</a:t>
            </a:r>
          </a:p>
          <a:p>
            <a:pPr marL="0" indent="0">
              <a:buNone/>
            </a:pPr>
            <a:r>
              <a:rPr lang="en-GB" dirty="0" smtClean="0"/>
              <a:t>• know your limits</a:t>
            </a:r>
          </a:p>
          <a:p>
            <a:pPr marL="0" indent="0">
              <a:buNone/>
            </a:pPr>
            <a:r>
              <a:rPr lang="en-GB" dirty="0" smtClean="0"/>
              <a:t>• understand principles of training</a:t>
            </a:r>
          </a:p>
          <a:p>
            <a:pPr marL="0" indent="0">
              <a:buNone/>
            </a:pPr>
            <a:r>
              <a:rPr lang="en-GB" dirty="0" smtClean="0"/>
              <a:t>• use correct technique</a:t>
            </a:r>
          </a:p>
          <a:p>
            <a:pPr marL="0" indent="0">
              <a:buNone/>
            </a:pPr>
            <a:r>
              <a:rPr lang="en-GB" dirty="0" smtClean="0"/>
              <a:t>• ensure the floor surface is safe</a:t>
            </a:r>
          </a:p>
          <a:p>
            <a:pPr marL="0" indent="0">
              <a:buNone/>
            </a:pPr>
            <a:r>
              <a:rPr lang="en-GB" dirty="0" smtClean="0"/>
              <a:t>• sufficient height</a:t>
            </a:r>
          </a:p>
          <a:p>
            <a:pPr marL="0" indent="0">
              <a:buNone/>
            </a:pPr>
            <a:r>
              <a:rPr lang="en-GB" dirty="0" smtClean="0"/>
              <a:t>• ensure spotter is available</a:t>
            </a:r>
          </a:p>
          <a:p>
            <a:pPr marL="0" indent="0">
              <a:buNone/>
            </a:pPr>
            <a:r>
              <a:rPr lang="en-GB" dirty="0" smtClean="0"/>
              <a:t>• hydration</a:t>
            </a:r>
          </a:p>
          <a:p>
            <a:pPr marL="0" indent="0">
              <a:buNone/>
            </a:pPr>
            <a:r>
              <a:rPr lang="en-GB" dirty="0" smtClean="0"/>
              <a:t>• complete a risk assessment.</a:t>
            </a:r>
          </a:p>
          <a:p>
            <a:pPr marL="0" indent="0">
              <a:buNone/>
            </a:pPr>
            <a:endParaRPr lang="en-GB" dirty="0"/>
          </a:p>
        </p:txBody>
      </p:sp>
    </p:spTree>
    <p:extLst>
      <p:ext uri="{BB962C8B-B14F-4D97-AF65-F5344CB8AC3E}">
        <p14:creationId xmlns:p14="http://schemas.microsoft.com/office/powerpoint/2010/main" val="1014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 calcmode="lin" valueType="num">
                                      <p:cBhvr additive="base">
                                        <p:cTn id="6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7500" lnSpcReduction="20000"/>
          </a:bodyPr>
          <a:lstStyle/>
          <a:p>
            <a:pPr marL="0" indent="0">
              <a:buNone/>
            </a:pPr>
            <a:r>
              <a:rPr lang="en-GB" dirty="0" smtClean="0"/>
              <a:t>For one of the safety precautions you named in the previous question, describe one problem if it is not followed. (2 marks)</a:t>
            </a:r>
          </a:p>
          <a:p>
            <a:pPr marL="0" indent="0">
              <a:buNone/>
            </a:pPr>
            <a:r>
              <a:rPr lang="en-GB" dirty="0" smtClean="0"/>
              <a:t>• Seek professional help or go through an induction programme – ensure correct technique/ know how to use equipment properly/ to avoid injury.</a:t>
            </a:r>
          </a:p>
          <a:p>
            <a:pPr marL="0" indent="0">
              <a:buNone/>
            </a:pPr>
            <a:r>
              <a:rPr lang="en-GB" dirty="0" smtClean="0"/>
              <a:t>• Wear appropriate clothing or no jewellery – avoid being caught in weights or machines/ to prevent injury.</a:t>
            </a:r>
          </a:p>
          <a:p>
            <a:pPr marL="0" indent="0">
              <a:buNone/>
            </a:pPr>
            <a:r>
              <a:rPr lang="en-GB" dirty="0" smtClean="0"/>
              <a:t>• Ensure you have access to appropriate safe equipment – to ensure safe practice/ safe progression.</a:t>
            </a:r>
          </a:p>
          <a:p>
            <a:pPr marL="0" indent="0">
              <a:buNone/>
            </a:pPr>
            <a:r>
              <a:rPr lang="en-GB" dirty="0" smtClean="0"/>
              <a:t>• Know your limits or understand the principles of training – avoid injury/ ensure progression.</a:t>
            </a:r>
          </a:p>
          <a:p>
            <a:pPr marL="0" indent="0">
              <a:buNone/>
            </a:pPr>
            <a:r>
              <a:rPr lang="en-GB" dirty="0" smtClean="0"/>
              <a:t>• Use correct technique – to prevent muscle strain.</a:t>
            </a:r>
          </a:p>
          <a:p>
            <a:pPr marL="0" indent="0">
              <a:buNone/>
            </a:pPr>
            <a:r>
              <a:rPr lang="en-GB" dirty="0" smtClean="0"/>
              <a:t>• Ensure the floor surface is safe – to prevent slipping/ falling over equipment.</a:t>
            </a:r>
          </a:p>
          <a:p>
            <a:pPr marL="0" indent="0">
              <a:buNone/>
            </a:pPr>
            <a:r>
              <a:rPr lang="en-GB" dirty="0" smtClean="0"/>
              <a:t>• Sufficient height – available to stop equipment hitting the ceiling/ and falling on the performer.</a:t>
            </a:r>
          </a:p>
          <a:p>
            <a:pPr marL="0" indent="0">
              <a:buNone/>
            </a:pPr>
            <a:r>
              <a:rPr lang="en-GB" dirty="0" smtClean="0"/>
              <a:t>• Ensure spotter is available – to take the strain off the weight/ and prevent injury.</a:t>
            </a:r>
          </a:p>
          <a:p>
            <a:pPr marL="0" indent="0">
              <a:buNone/>
            </a:pPr>
            <a:r>
              <a:rPr lang="en-GB" dirty="0" smtClean="0"/>
              <a:t>In this part we are only giving marks if the candidate has made an attempt to explain the safety procedure and has also made an attempt to state potential problems. No marks can be given if the candidate has simply repeated without explanation of part (a).</a:t>
            </a:r>
          </a:p>
          <a:p>
            <a:pPr marL="0" indent="0">
              <a:buNone/>
            </a:pPr>
            <a:endParaRPr lang="en-GB" dirty="0"/>
          </a:p>
        </p:txBody>
      </p:sp>
    </p:spTree>
    <p:extLst>
      <p:ext uri="{BB962C8B-B14F-4D97-AF65-F5344CB8AC3E}">
        <p14:creationId xmlns:p14="http://schemas.microsoft.com/office/powerpoint/2010/main" val="338506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heel(1)">
                                      <p:cBhvr>
                                        <p:cTn id="16" dur="2000"/>
                                        <p:tgtEl>
                                          <p:spTgt spid="3">
                                            <p:txEl>
                                              <p:pRg st="4" end="4"/>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heel(1)">
                                      <p:cBhvr>
                                        <p:cTn id="19" dur="2000"/>
                                        <p:tgtEl>
                                          <p:spTgt spid="3">
                                            <p:txEl>
                                              <p:pRg st="5" end="5"/>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2000"/>
                                        <p:tgtEl>
                                          <p:spTgt spid="3">
                                            <p:txEl>
                                              <p:pRg st="6" end="6"/>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heel(1)">
                                      <p:cBhvr>
                                        <p:cTn id="25" dur="2000"/>
                                        <p:tgtEl>
                                          <p:spTgt spid="3">
                                            <p:txEl>
                                              <p:pRg st="7" end="7"/>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heel(1)">
                                      <p:cBhvr>
                                        <p:cTn id="28" dur="2000"/>
                                        <p:tgtEl>
                                          <p:spTgt spid="3">
                                            <p:txEl>
                                              <p:pRg st="8" end="8"/>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heel(1)">
                                      <p:cBhvr>
                                        <p:cTn id="31"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What is ‘Fartlek training’ and explain how it is an effective method of training for a games player? (3 marks)</a:t>
            </a:r>
          </a:p>
          <a:p>
            <a:pPr marL="0" indent="0">
              <a:buNone/>
            </a:pPr>
            <a:r>
              <a:rPr lang="en-GB" dirty="0" smtClean="0"/>
              <a:t>Award one mark for explaining what Fartlek training is.</a:t>
            </a:r>
          </a:p>
          <a:p>
            <a:pPr marL="0" indent="0">
              <a:buNone/>
            </a:pPr>
            <a:r>
              <a:rPr lang="en-GB" dirty="0" smtClean="0"/>
              <a:t>‘Speed play’ or changing speed/ change in distances/ change in terrain/ change in times of exercise/ with rests in the same session/ includes walking, brisk walking, jogging, sprinting and fast steady running in the same session as in games.</a:t>
            </a:r>
          </a:p>
          <a:p>
            <a:pPr marL="0" indent="0">
              <a:buNone/>
            </a:pPr>
            <a:r>
              <a:rPr lang="en-GB" dirty="0" smtClean="0"/>
              <a:t>Award two further marks for explaining why it is an effective method of training for a games player.</a:t>
            </a:r>
          </a:p>
          <a:p>
            <a:pPr marL="0" indent="0">
              <a:buNone/>
            </a:pPr>
            <a:r>
              <a:rPr lang="en-GB" dirty="0" smtClean="0"/>
              <a:t>Replicates many games, competitive situations or invasion games/ uses all energy systems/ change of pace.</a:t>
            </a:r>
          </a:p>
          <a:p>
            <a:pPr marL="0" indent="0">
              <a:buNone/>
            </a:pPr>
            <a:endParaRPr lang="en-GB" dirty="0"/>
          </a:p>
        </p:txBody>
      </p:sp>
    </p:spTree>
    <p:extLst>
      <p:ext uri="{BB962C8B-B14F-4D97-AF65-F5344CB8AC3E}">
        <p14:creationId xmlns:p14="http://schemas.microsoft.com/office/powerpoint/2010/main" val="285662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1704</Words>
  <Application>Microsoft Office PowerPoint</Application>
  <PresentationFormat>On-screen Show (4:3)</PresentationFormat>
  <Paragraphs>154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John's School, Marlborough.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jamie</dc:creator>
  <cp:lastModifiedBy>jamie</cp:lastModifiedBy>
  <cp:revision>6</cp:revision>
  <dcterms:created xsi:type="dcterms:W3CDTF">2013-04-20T08:07:35Z</dcterms:created>
  <dcterms:modified xsi:type="dcterms:W3CDTF">2013-04-20T10:02:54Z</dcterms:modified>
</cp:coreProperties>
</file>